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6.jpg" ContentType="image/jpg"/>
  <Override PartName="/ppt/media/image38.jpg" ContentType="image/jpg"/>
  <Override PartName="/ppt/media/image39.jpg" ContentType="image/jpg"/>
  <Override PartName="/ppt/media/image41.jpg" ContentType="image/jpg"/>
  <Override PartName="/ppt/media/image42.jpg" ContentType="image/jpg"/>
  <Override PartName="/ppt/media/image45.jpg" ContentType="image/jpg"/>
  <Override PartName="/ppt/media/image46.jpg" ContentType="image/jpg"/>
  <Override PartName="/ppt/media/image47.jpg" ContentType="image/jpg"/>
  <Override PartName="/ppt/media/image48.jpg" ContentType="image/jpg"/>
  <Override PartName="/ppt/media/image49.jpg" ContentType="image/jpg"/>
  <Override PartName="/ppt/media/image51.jpg" ContentType="image/jpg"/>
  <Override PartName="/ppt/media/image52.jpg" ContentType="image/jpg"/>
  <Override PartName="/ppt/media/image53.jpg" ContentType="image/jpg"/>
  <Override PartName="/ppt/media/image54.jpg" ContentType="image/jpg"/>
  <Override PartName="/ppt/media/image55.jpg" ContentType="image/jpg"/>
  <Override PartName="/ppt/media/image56.jpg" ContentType="image/jpg"/>
  <Override PartName="/ppt/media/image57.jpg" ContentType="image/jpg"/>
  <Override PartName="/ppt/media/image74.jpg" ContentType="image/jpg"/>
  <Override PartName="/ppt/media/image81.jpg" ContentType="image/jpg"/>
  <Override PartName="/ppt/media/image83.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0" r:id="rId2"/>
    <p:sldId id="301" r:id="rId3"/>
    <p:sldId id="303" r:id="rId4"/>
    <p:sldId id="272" r:id="rId5"/>
    <p:sldId id="316" r:id="rId6"/>
    <p:sldId id="304" r:id="rId7"/>
    <p:sldId id="280" r:id="rId8"/>
    <p:sldId id="282" r:id="rId9"/>
    <p:sldId id="285" r:id="rId10"/>
    <p:sldId id="283" r:id="rId11"/>
    <p:sldId id="265" r:id="rId12"/>
    <p:sldId id="286" r:id="rId13"/>
    <p:sldId id="288" r:id="rId14"/>
    <p:sldId id="289" r:id="rId15"/>
    <p:sldId id="294" r:id="rId16"/>
    <p:sldId id="297" r:id="rId17"/>
    <p:sldId id="292" r:id="rId18"/>
    <p:sldId id="287" r:id="rId19"/>
    <p:sldId id="293" r:id="rId20"/>
    <p:sldId id="298" r:id="rId21"/>
    <p:sldId id="296" r:id="rId22"/>
    <p:sldId id="257" r:id="rId23"/>
    <p:sldId id="312" r:id="rId24"/>
    <p:sldId id="306" r:id="rId25"/>
    <p:sldId id="313" r:id="rId26"/>
    <p:sldId id="314" r:id="rId27"/>
    <p:sldId id="307" r:id="rId28"/>
    <p:sldId id="295" r:id="rId29"/>
    <p:sldId id="315"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DA5"/>
    <a:srgbClr val="F5F7FF"/>
    <a:srgbClr val="29C1E6"/>
    <a:srgbClr val="25B4DC"/>
    <a:srgbClr val="25B2DF"/>
    <a:srgbClr val="2CC2E6"/>
    <a:srgbClr val="2AC0E5"/>
    <a:srgbClr val="2BC3E8"/>
    <a:srgbClr val="000000"/>
    <a:srgbClr val="118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autoAdjust="0"/>
    <p:restoredTop sz="94674"/>
  </p:normalViewPr>
  <p:slideViewPr>
    <p:cSldViewPr snapToGrid="0">
      <p:cViewPr varScale="1">
        <p:scale>
          <a:sx n="81" d="100"/>
          <a:sy n="81" d="100"/>
        </p:scale>
        <p:origin x="677" y="48"/>
      </p:cViewPr>
      <p:guideLst>
        <p:guide orient="horz" pos="2151"/>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6F691-4B2D-4202-99E7-311466BEC36A}" type="datetimeFigureOut">
              <a:rPr lang="vi-VN" smtClean="0"/>
              <a:pPr/>
              <a:t>06/02/2020</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BD0BB-9164-42B8-9598-6F2455E776EB}" type="slidenum">
              <a:rPr lang="vi-VN" smtClean="0"/>
              <a:pPr/>
              <a:t>‹#›</a:t>
            </a:fld>
            <a:endParaRPr lang="vi-VN"/>
          </a:p>
        </p:txBody>
      </p:sp>
    </p:spTree>
    <p:extLst>
      <p:ext uri="{BB962C8B-B14F-4D97-AF65-F5344CB8AC3E}">
        <p14:creationId xmlns:p14="http://schemas.microsoft.com/office/powerpoint/2010/main" val="806530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2</a:t>
            </a:fld>
            <a:endParaRPr lang="vi-VN"/>
          </a:p>
        </p:txBody>
      </p:sp>
    </p:spTree>
    <p:extLst>
      <p:ext uri="{BB962C8B-B14F-4D97-AF65-F5344CB8AC3E}">
        <p14:creationId xmlns:p14="http://schemas.microsoft.com/office/powerpoint/2010/main" val="118182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11</a:t>
            </a:fld>
            <a:endParaRPr lang="vi-VN"/>
          </a:p>
        </p:txBody>
      </p:sp>
    </p:spTree>
    <p:extLst>
      <p:ext uri="{BB962C8B-B14F-4D97-AF65-F5344CB8AC3E}">
        <p14:creationId xmlns:p14="http://schemas.microsoft.com/office/powerpoint/2010/main" val="274985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12</a:t>
            </a:fld>
            <a:endParaRPr lang="vi-VN"/>
          </a:p>
        </p:txBody>
      </p:sp>
    </p:spTree>
    <p:extLst>
      <p:ext uri="{BB962C8B-B14F-4D97-AF65-F5344CB8AC3E}">
        <p14:creationId xmlns:p14="http://schemas.microsoft.com/office/powerpoint/2010/main" val="82092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13</a:t>
            </a:fld>
            <a:endParaRPr lang="vi-VN"/>
          </a:p>
        </p:txBody>
      </p:sp>
    </p:spTree>
    <p:extLst>
      <p:ext uri="{BB962C8B-B14F-4D97-AF65-F5344CB8AC3E}">
        <p14:creationId xmlns:p14="http://schemas.microsoft.com/office/powerpoint/2010/main" val="3379337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14</a:t>
            </a:fld>
            <a:endParaRPr lang="vi-VN"/>
          </a:p>
        </p:txBody>
      </p:sp>
    </p:spTree>
    <p:extLst>
      <p:ext uri="{BB962C8B-B14F-4D97-AF65-F5344CB8AC3E}">
        <p14:creationId xmlns:p14="http://schemas.microsoft.com/office/powerpoint/2010/main" val="157365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15</a:t>
            </a:fld>
            <a:endParaRPr lang="vi-VN"/>
          </a:p>
        </p:txBody>
      </p:sp>
    </p:spTree>
    <p:extLst>
      <p:ext uri="{BB962C8B-B14F-4D97-AF65-F5344CB8AC3E}">
        <p14:creationId xmlns:p14="http://schemas.microsoft.com/office/powerpoint/2010/main" val="410744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16</a:t>
            </a:fld>
            <a:endParaRPr lang="vi-VN"/>
          </a:p>
        </p:txBody>
      </p:sp>
    </p:spTree>
    <p:extLst>
      <p:ext uri="{BB962C8B-B14F-4D97-AF65-F5344CB8AC3E}">
        <p14:creationId xmlns:p14="http://schemas.microsoft.com/office/powerpoint/2010/main" val="705175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17</a:t>
            </a:fld>
            <a:endParaRPr lang="vi-VN"/>
          </a:p>
        </p:txBody>
      </p:sp>
    </p:spTree>
    <p:extLst>
      <p:ext uri="{BB962C8B-B14F-4D97-AF65-F5344CB8AC3E}">
        <p14:creationId xmlns:p14="http://schemas.microsoft.com/office/powerpoint/2010/main" val="2603774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18</a:t>
            </a:fld>
            <a:endParaRPr lang="vi-VN"/>
          </a:p>
        </p:txBody>
      </p:sp>
    </p:spTree>
    <p:extLst>
      <p:ext uri="{BB962C8B-B14F-4D97-AF65-F5344CB8AC3E}">
        <p14:creationId xmlns:p14="http://schemas.microsoft.com/office/powerpoint/2010/main" val="245214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19</a:t>
            </a:fld>
            <a:endParaRPr lang="vi-VN"/>
          </a:p>
        </p:txBody>
      </p:sp>
    </p:spTree>
    <p:extLst>
      <p:ext uri="{BB962C8B-B14F-4D97-AF65-F5344CB8AC3E}">
        <p14:creationId xmlns:p14="http://schemas.microsoft.com/office/powerpoint/2010/main" val="2388593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20</a:t>
            </a:fld>
            <a:endParaRPr lang="vi-VN"/>
          </a:p>
        </p:txBody>
      </p:sp>
    </p:spTree>
    <p:extLst>
      <p:ext uri="{BB962C8B-B14F-4D97-AF65-F5344CB8AC3E}">
        <p14:creationId xmlns:p14="http://schemas.microsoft.com/office/powerpoint/2010/main" val="302153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3</a:t>
            </a:fld>
            <a:endParaRPr lang="vi-VN"/>
          </a:p>
        </p:txBody>
      </p:sp>
    </p:spTree>
    <p:extLst>
      <p:ext uri="{BB962C8B-B14F-4D97-AF65-F5344CB8AC3E}">
        <p14:creationId xmlns:p14="http://schemas.microsoft.com/office/powerpoint/2010/main" val="2515168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21</a:t>
            </a:fld>
            <a:endParaRPr lang="vi-VN"/>
          </a:p>
        </p:txBody>
      </p:sp>
    </p:spTree>
    <p:extLst>
      <p:ext uri="{BB962C8B-B14F-4D97-AF65-F5344CB8AC3E}">
        <p14:creationId xmlns:p14="http://schemas.microsoft.com/office/powerpoint/2010/main" val="3128832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22</a:t>
            </a:fld>
            <a:endParaRPr lang="vi-VN"/>
          </a:p>
        </p:txBody>
      </p:sp>
    </p:spTree>
    <p:extLst>
      <p:ext uri="{BB962C8B-B14F-4D97-AF65-F5344CB8AC3E}">
        <p14:creationId xmlns:p14="http://schemas.microsoft.com/office/powerpoint/2010/main" val="1211280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23</a:t>
            </a:fld>
            <a:endParaRPr lang="vi-VN"/>
          </a:p>
        </p:txBody>
      </p:sp>
    </p:spTree>
    <p:extLst>
      <p:ext uri="{BB962C8B-B14F-4D97-AF65-F5344CB8AC3E}">
        <p14:creationId xmlns:p14="http://schemas.microsoft.com/office/powerpoint/2010/main" val="15609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24</a:t>
            </a:fld>
            <a:endParaRPr lang="vi-VN"/>
          </a:p>
        </p:txBody>
      </p:sp>
    </p:spTree>
    <p:extLst>
      <p:ext uri="{BB962C8B-B14F-4D97-AF65-F5344CB8AC3E}">
        <p14:creationId xmlns:p14="http://schemas.microsoft.com/office/powerpoint/2010/main" val="3027237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25</a:t>
            </a:fld>
            <a:endParaRPr lang="vi-VN"/>
          </a:p>
        </p:txBody>
      </p:sp>
    </p:spTree>
    <p:extLst>
      <p:ext uri="{BB962C8B-B14F-4D97-AF65-F5344CB8AC3E}">
        <p14:creationId xmlns:p14="http://schemas.microsoft.com/office/powerpoint/2010/main" val="91984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26</a:t>
            </a:fld>
            <a:endParaRPr lang="vi-VN"/>
          </a:p>
        </p:txBody>
      </p:sp>
    </p:spTree>
    <p:extLst>
      <p:ext uri="{BB962C8B-B14F-4D97-AF65-F5344CB8AC3E}">
        <p14:creationId xmlns:p14="http://schemas.microsoft.com/office/powerpoint/2010/main" val="1664565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27</a:t>
            </a:fld>
            <a:endParaRPr lang="vi-VN"/>
          </a:p>
        </p:txBody>
      </p:sp>
    </p:spTree>
    <p:extLst>
      <p:ext uri="{BB962C8B-B14F-4D97-AF65-F5344CB8AC3E}">
        <p14:creationId xmlns:p14="http://schemas.microsoft.com/office/powerpoint/2010/main" val="316589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28</a:t>
            </a:fld>
            <a:endParaRPr lang="vi-VN"/>
          </a:p>
        </p:txBody>
      </p:sp>
    </p:spTree>
    <p:extLst>
      <p:ext uri="{BB962C8B-B14F-4D97-AF65-F5344CB8AC3E}">
        <p14:creationId xmlns:p14="http://schemas.microsoft.com/office/powerpoint/2010/main" val="1978037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29</a:t>
            </a:fld>
            <a:endParaRPr lang="vi-VN"/>
          </a:p>
        </p:txBody>
      </p:sp>
    </p:spTree>
    <p:extLst>
      <p:ext uri="{BB962C8B-B14F-4D97-AF65-F5344CB8AC3E}">
        <p14:creationId xmlns:p14="http://schemas.microsoft.com/office/powerpoint/2010/main" val="385383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4</a:t>
            </a:fld>
            <a:endParaRPr lang="vi-VN"/>
          </a:p>
        </p:txBody>
      </p:sp>
    </p:spTree>
    <p:extLst>
      <p:ext uri="{BB962C8B-B14F-4D97-AF65-F5344CB8AC3E}">
        <p14:creationId xmlns:p14="http://schemas.microsoft.com/office/powerpoint/2010/main" val="111451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BD0BB-9164-42B8-9598-6F2455E776E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130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6</a:t>
            </a:fld>
            <a:endParaRPr lang="vi-VN"/>
          </a:p>
        </p:txBody>
      </p:sp>
    </p:spTree>
    <p:extLst>
      <p:ext uri="{BB962C8B-B14F-4D97-AF65-F5344CB8AC3E}">
        <p14:creationId xmlns:p14="http://schemas.microsoft.com/office/powerpoint/2010/main" val="29806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7</a:t>
            </a:fld>
            <a:endParaRPr lang="vi-VN"/>
          </a:p>
        </p:txBody>
      </p:sp>
    </p:spTree>
    <p:extLst>
      <p:ext uri="{BB962C8B-B14F-4D97-AF65-F5344CB8AC3E}">
        <p14:creationId xmlns:p14="http://schemas.microsoft.com/office/powerpoint/2010/main" val="276194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8</a:t>
            </a:fld>
            <a:endParaRPr lang="vi-VN"/>
          </a:p>
        </p:txBody>
      </p:sp>
    </p:spTree>
    <p:extLst>
      <p:ext uri="{BB962C8B-B14F-4D97-AF65-F5344CB8AC3E}">
        <p14:creationId xmlns:p14="http://schemas.microsoft.com/office/powerpoint/2010/main" val="49681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9</a:t>
            </a:fld>
            <a:endParaRPr lang="vi-VN"/>
          </a:p>
        </p:txBody>
      </p:sp>
    </p:spTree>
    <p:extLst>
      <p:ext uri="{BB962C8B-B14F-4D97-AF65-F5344CB8AC3E}">
        <p14:creationId xmlns:p14="http://schemas.microsoft.com/office/powerpoint/2010/main" val="353401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57BD0BB-9164-42B8-9598-6F2455E776EB}" type="slidenum">
              <a:rPr lang="vi-VN" smtClean="0"/>
              <a:pPr/>
              <a:t>10</a:t>
            </a:fld>
            <a:endParaRPr lang="vi-VN"/>
          </a:p>
        </p:txBody>
      </p:sp>
    </p:spTree>
    <p:extLst>
      <p:ext uri="{BB962C8B-B14F-4D97-AF65-F5344CB8AC3E}">
        <p14:creationId xmlns:p14="http://schemas.microsoft.com/office/powerpoint/2010/main" val="368654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DDF73B9-50EC-4B3F-B7D8-AAE715205C10}" type="datetime1">
              <a:rPr lang="vi-VN" smtClean="0"/>
              <a:t>06/02/2020</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11121656" y="6507126"/>
            <a:ext cx="659218" cy="214349"/>
          </a:xfrm>
          <a:prstGeom prst="rect">
            <a:avLst/>
          </a:prstGeom>
        </p:spPr>
        <p:txBody>
          <a:bodyPr/>
          <a:lstStyle/>
          <a:p>
            <a:fld id="{3228C17D-4252-4534-9C21-8D2D68E40941}" type="slidenum">
              <a:rPr lang="vi-VN" smtClean="0"/>
              <a:pPr/>
              <a:t>‹#›</a:t>
            </a:fld>
            <a:endParaRPr lang="vi-VN"/>
          </a:p>
        </p:txBody>
      </p:sp>
    </p:spTree>
    <p:extLst>
      <p:ext uri="{BB962C8B-B14F-4D97-AF65-F5344CB8AC3E}">
        <p14:creationId xmlns:p14="http://schemas.microsoft.com/office/powerpoint/2010/main" val="325198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655D91C-B9AB-4965-A796-15C62045FD5B}" type="datetime1">
              <a:rPr lang="vi-VN" smtClean="0"/>
              <a:t>06/02/2020</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11121656" y="6507126"/>
            <a:ext cx="659218" cy="214349"/>
          </a:xfrm>
          <a:prstGeom prst="rect">
            <a:avLst/>
          </a:prstGeom>
        </p:spPr>
        <p:txBody>
          <a:bodyPr/>
          <a:lstStyle/>
          <a:p>
            <a:fld id="{3228C17D-4252-4534-9C21-8D2D68E40941}" type="slidenum">
              <a:rPr lang="vi-VN" smtClean="0"/>
              <a:pPr/>
              <a:t>‹#›</a:t>
            </a:fld>
            <a:endParaRPr lang="vi-VN"/>
          </a:p>
        </p:txBody>
      </p:sp>
    </p:spTree>
    <p:extLst>
      <p:ext uri="{BB962C8B-B14F-4D97-AF65-F5344CB8AC3E}">
        <p14:creationId xmlns:p14="http://schemas.microsoft.com/office/powerpoint/2010/main" val="96656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BCD7FE7-E4FD-47C0-89CE-4F107C197573}" type="datetime1">
              <a:rPr lang="vi-VN" smtClean="0"/>
              <a:t>06/02/2020</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11121656" y="6507126"/>
            <a:ext cx="659218" cy="214349"/>
          </a:xfrm>
          <a:prstGeom prst="rect">
            <a:avLst/>
          </a:prstGeom>
        </p:spPr>
        <p:txBody>
          <a:bodyPr/>
          <a:lstStyle/>
          <a:p>
            <a:fld id="{3228C17D-4252-4534-9C21-8D2D68E40941}" type="slidenum">
              <a:rPr lang="vi-VN" smtClean="0"/>
              <a:pPr/>
              <a:t>‹#›</a:t>
            </a:fld>
            <a:endParaRPr lang="vi-VN"/>
          </a:p>
        </p:txBody>
      </p:sp>
    </p:spTree>
    <p:extLst>
      <p:ext uri="{BB962C8B-B14F-4D97-AF65-F5344CB8AC3E}">
        <p14:creationId xmlns:p14="http://schemas.microsoft.com/office/powerpoint/2010/main" val="212164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28296F-8F02-40D0-9418-93925E4C031D}" type="datetime1">
              <a:rPr lang="vi-VN" smtClean="0"/>
              <a:t>06/02/2020</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11121656" y="6507126"/>
            <a:ext cx="659218" cy="214349"/>
          </a:xfrm>
          <a:prstGeom prst="rect">
            <a:avLst/>
          </a:prstGeom>
        </p:spPr>
        <p:txBody>
          <a:bodyPr/>
          <a:lstStyle/>
          <a:p>
            <a:fld id="{3228C17D-4252-4534-9C21-8D2D68E40941}" type="slidenum">
              <a:rPr lang="vi-VN" smtClean="0"/>
              <a:pPr/>
              <a:t>‹#›</a:t>
            </a:fld>
            <a:endParaRPr lang="vi-VN"/>
          </a:p>
        </p:txBody>
      </p:sp>
    </p:spTree>
    <p:extLst>
      <p:ext uri="{BB962C8B-B14F-4D97-AF65-F5344CB8AC3E}">
        <p14:creationId xmlns:p14="http://schemas.microsoft.com/office/powerpoint/2010/main" val="86613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076AA5-007E-474A-9F3D-829B1750A95D}" type="datetime1">
              <a:rPr lang="vi-VN" smtClean="0"/>
              <a:t>06/02/2020</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11121656" y="6507126"/>
            <a:ext cx="659218" cy="214349"/>
          </a:xfrm>
          <a:prstGeom prst="rect">
            <a:avLst/>
          </a:prstGeom>
        </p:spPr>
        <p:txBody>
          <a:bodyPr/>
          <a:lstStyle/>
          <a:p>
            <a:fld id="{3228C17D-4252-4534-9C21-8D2D68E40941}" type="slidenum">
              <a:rPr lang="vi-VN" smtClean="0"/>
              <a:pPr/>
              <a:t>‹#›</a:t>
            </a:fld>
            <a:endParaRPr lang="vi-VN"/>
          </a:p>
        </p:txBody>
      </p:sp>
    </p:spTree>
    <p:extLst>
      <p:ext uri="{BB962C8B-B14F-4D97-AF65-F5344CB8AC3E}">
        <p14:creationId xmlns:p14="http://schemas.microsoft.com/office/powerpoint/2010/main" val="306539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DD6C79-BC01-4FCE-B11C-9F985E40C888}" type="datetime1">
              <a:rPr lang="vi-VN" smtClean="0"/>
              <a:t>06/02/2020</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11121656" y="6507126"/>
            <a:ext cx="659218" cy="214349"/>
          </a:xfrm>
          <a:prstGeom prst="rect">
            <a:avLst/>
          </a:prstGeom>
        </p:spPr>
        <p:txBody>
          <a:bodyPr/>
          <a:lstStyle/>
          <a:p>
            <a:fld id="{3228C17D-4252-4534-9C21-8D2D68E40941}" type="slidenum">
              <a:rPr lang="vi-VN" smtClean="0"/>
              <a:pPr/>
              <a:t>‹#›</a:t>
            </a:fld>
            <a:endParaRPr lang="vi-VN"/>
          </a:p>
        </p:txBody>
      </p:sp>
    </p:spTree>
    <p:extLst>
      <p:ext uri="{BB962C8B-B14F-4D97-AF65-F5344CB8AC3E}">
        <p14:creationId xmlns:p14="http://schemas.microsoft.com/office/powerpoint/2010/main" val="263786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F6B2505-2273-49FB-B688-944516E8B709}" type="datetime1">
              <a:rPr lang="vi-VN" smtClean="0"/>
              <a:t>06/02/2020</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11121656" y="6507126"/>
            <a:ext cx="659218" cy="214349"/>
          </a:xfrm>
          <a:prstGeom prst="rect">
            <a:avLst/>
          </a:prstGeom>
        </p:spPr>
        <p:txBody>
          <a:bodyPr/>
          <a:lstStyle/>
          <a:p>
            <a:fld id="{3228C17D-4252-4534-9C21-8D2D68E40941}" type="slidenum">
              <a:rPr lang="vi-VN" smtClean="0"/>
              <a:pPr/>
              <a:t>‹#›</a:t>
            </a:fld>
            <a:endParaRPr lang="vi-VN"/>
          </a:p>
        </p:txBody>
      </p:sp>
    </p:spTree>
    <p:extLst>
      <p:ext uri="{BB962C8B-B14F-4D97-AF65-F5344CB8AC3E}">
        <p14:creationId xmlns:p14="http://schemas.microsoft.com/office/powerpoint/2010/main" val="331329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60C31E-6D98-4A1F-B579-460871CD7D5B}" type="datetime1">
              <a:rPr lang="vi-VN" smtClean="0"/>
              <a:t>06/02/2020</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11121656" y="6507126"/>
            <a:ext cx="659218" cy="214349"/>
          </a:xfrm>
          <a:prstGeom prst="rect">
            <a:avLst/>
          </a:prstGeom>
        </p:spPr>
        <p:txBody>
          <a:bodyPr/>
          <a:lstStyle/>
          <a:p>
            <a:fld id="{3228C17D-4252-4534-9C21-8D2D68E40941}" type="slidenum">
              <a:rPr lang="vi-VN" smtClean="0"/>
              <a:pPr/>
              <a:t>‹#›</a:t>
            </a:fld>
            <a:endParaRPr lang="vi-VN"/>
          </a:p>
        </p:txBody>
      </p:sp>
    </p:spTree>
    <p:extLst>
      <p:ext uri="{BB962C8B-B14F-4D97-AF65-F5344CB8AC3E}">
        <p14:creationId xmlns:p14="http://schemas.microsoft.com/office/powerpoint/2010/main" val="329644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FDA0274-12A6-4038-A6A9-C87A69E6D572}" type="datetime1">
              <a:rPr lang="vi-VN" smtClean="0"/>
              <a:t>06/02/2020</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11437089" y="6517758"/>
            <a:ext cx="248092" cy="203717"/>
          </a:xfrm>
          <a:prstGeom prst="rect">
            <a:avLst/>
          </a:prstGeom>
        </p:spPr>
        <p:txBody>
          <a:bodyPr/>
          <a:lstStyle>
            <a:lvl1pPr>
              <a:defRPr/>
            </a:lvl1pPr>
          </a:lstStyle>
          <a:p>
            <a:r>
              <a:rPr lang="vi-VN" dirty="0"/>
              <a:t>1</a:t>
            </a:r>
          </a:p>
        </p:txBody>
      </p:sp>
    </p:spTree>
    <p:extLst>
      <p:ext uri="{BB962C8B-B14F-4D97-AF65-F5344CB8AC3E}">
        <p14:creationId xmlns:p14="http://schemas.microsoft.com/office/powerpoint/2010/main" val="336355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A0A9585-F4F2-44CD-8302-78B15D9AE1F3}" type="datetime1">
              <a:rPr lang="vi-VN" smtClean="0"/>
              <a:t>06/02/2020</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11121656" y="6507126"/>
            <a:ext cx="659218" cy="214349"/>
          </a:xfrm>
          <a:prstGeom prst="rect">
            <a:avLst/>
          </a:prstGeom>
        </p:spPr>
        <p:txBody>
          <a:bodyPr/>
          <a:lstStyle/>
          <a:p>
            <a:fld id="{3228C17D-4252-4534-9C21-8D2D68E40941}" type="slidenum">
              <a:rPr lang="vi-VN" smtClean="0"/>
              <a:pPr/>
              <a:t>‹#›</a:t>
            </a:fld>
            <a:endParaRPr lang="vi-VN"/>
          </a:p>
        </p:txBody>
      </p:sp>
    </p:spTree>
    <p:extLst>
      <p:ext uri="{BB962C8B-B14F-4D97-AF65-F5344CB8AC3E}">
        <p14:creationId xmlns:p14="http://schemas.microsoft.com/office/powerpoint/2010/main" val="247765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44CEAFB-2F17-400C-AB29-3A7D699D954F}" type="datetime1">
              <a:rPr lang="vi-VN" smtClean="0"/>
              <a:t>06/02/2020</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11121656" y="6507126"/>
            <a:ext cx="659218" cy="214349"/>
          </a:xfrm>
          <a:prstGeom prst="rect">
            <a:avLst/>
          </a:prstGeom>
        </p:spPr>
        <p:txBody>
          <a:bodyPr/>
          <a:lstStyle/>
          <a:p>
            <a:fld id="{3228C17D-4252-4534-9C21-8D2D68E40941}" type="slidenum">
              <a:rPr lang="vi-VN" smtClean="0"/>
              <a:pPr/>
              <a:t>‹#›</a:t>
            </a:fld>
            <a:endParaRPr lang="vi-VN"/>
          </a:p>
        </p:txBody>
      </p:sp>
    </p:spTree>
    <p:extLst>
      <p:ext uri="{BB962C8B-B14F-4D97-AF65-F5344CB8AC3E}">
        <p14:creationId xmlns:p14="http://schemas.microsoft.com/office/powerpoint/2010/main" val="192563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stretch>
            <a:fillRect/>
          </a:stretch>
        </p:blipFill>
        <p:spPr>
          <a:xfrm>
            <a:off x="3090" y="2688"/>
            <a:ext cx="12188910" cy="6861811"/>
          </a:xfrm>
          <a:prstGeom prst="rect">
            <a:avLst/>
          </a:prstGeom>
        </p:spPr>
      </p:pic>
    </p:spTree>
    <p:extLst>
      <p:ext uri="{BB962C8B-B14F-4D97-AF65-F5344CB8AC3E}">
        <p14:creationId xmlns:p14="http://schemas.microsoft.com/office/powerpoint/2010/main" val="733282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3" Type="http://schemas.openxmlformats.org/officeDocument/2006/relationships/image" Target="../media/image46.jpg"/><Relationship Id="rId18" Type="http://schemas.openxmlformats.org/officeDocument/2006/relationships/image" Target="../media/image51.jpg"/><Relationship Id="rId26" Type="http://schemas.openxmlformats.org/officeDocument/2006/relationships/image" Target="../media/image59.png"/><Relationship Id="rId39" Type="http://schemas.openxmlformats.org/officeDocument/2006/relationships/image" Target="../media/image72.png"/><Relationship Id="rId21" Type="http://schemas.openxmlformats.org/officeDocument/2006/relationships/image" Target="../media/image54.jpg"/><Relationship Id="rId34" Type="http://schemas.openxmlformats.org/officeDocument/2006/relationships/image" Target="../media/image67.png"/><Relationship Id="rId42" Type="http://schemas.openxmlformats.org/officeDocument/2006/relationships/image" Target="../media/image75.png"/><Relationship Id="rId47" Type="http://schemas.openxmlformats.org/officeDocument/2006/relationships/image" Target="../media/image80.png"/><Relationship Id="rId50" Type="http://schemas.openxmlformats.org/officeDocument/2006/relationships/image" Target="../media/image83.jpg"/><Relationship Id="rId55" Type="http://schemas.openxmlformats.org/officeDocument/2006/relationships/image" Target="../media/image88.png"/><Relationship Id="rId63" Type="http://schemas.openxmlformats.org/officeDocument/2006/relationships/image" Target="../media/image96.png"/><Relationship Id="rId7" Type="http://schemas.openxmlformats.org/officeDocument/2006/relationships/image" Target="../media/image40.png"/><Relationship Id="rId2" Type="http://schemas.openxmlformats.org/officeDocument/2006/relationships/notesSlide" Target="../notesSlides/notesSlide10.xml"/><Relationship Id="rId16" Type="http://schemas.openxmlformats.org/officeDocument/2006/relationships/image" Target="../media/image49.jpg"/><Relationship Id="rId29"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9.jpg"/><Relationship Id="rId11" Type="http://schemas.openxmlformats.org/officeDocument/2006/relationships/image" Target="../media/image44.png"/><Relationship Id="rId24" Type="http://schemas.openxmlformats.org/officeDocument/2006/relationships/image" Target="../media/image57.jpg"/><Relationship Id="rId32" Type="http://schemas.openxmlformats.org/officeDocument/2006/relationships/image" Target="../media/image65.png"/><Relationship Id="rId37" Type="http://schemas.openxmlformats.org/officeDocument/2006/relationships/image" Target="../media/image70.png"/><Relationship Id="rId40" Type="http://schemas.openxmlformats.org/officeDocument/2006/relationships/image" Target="../media/image73.png"/><Relationship Id="rId45" Type="http://schemas.openxmlformats.org/officeDocument/2006/relationships/image" Target="../media/image78.png"/><Relationship Id="rId53" Type="http://schemas.openxmlformats.org/officeDocument/2006/relationships/image" Target="../media/image86.png"/><Relationship Id="rId58" Type="http://schemas.openxmlformats.org/officeDocument/2006/relationships/image" Target="../media/image91.png"/><Relationship Id="rId66" Type="http://schemas.openxmlformats.org/officeDocument/2006/relationships/image" Target="../media/image99.png"/><Relationship Id="rId5" Type="http://schemas.openxmlformats.org/officeDocument/2006/relationships/image" Target="../media/image38.jpg"/><Relationship Id="rId15" Type="http://schemas.openxmlformats.org/officeDocument/2006/relationships/image" Target="../media/image48.jpg"/><Relationship Id="rId23" Type="http://schemas.openxmlformats.org/officeDocument/2006/relationships/image" Target="../media/image56.jpg"/><Relationship Id="rId28" Type="http://schemas.openxmlformats.org/officeDocument/2006/relationships/image" Target="../media/image61.png"/><Relationship Id="rId36" Type="http://schemas.openxmlformats.org/officeDocument/2006/relationships/image" Target="../media/image69.png"/><Relationship Id="rId49" Type="http://schemas.openxmlformats.org/officeDocument/2006/relationships/image" Target="../media/image82.png"/><Relationship Id="rId57" Type="http://schemas.openxmlformats.org/officeDocument/2006/relationships/image" Target="../media/image90.png"/><Relationship Id="rId61" Type="http://schemas.openxmlformats.org/officeDocument/2006/relationships/image" Target="../media/image94.png"/><Relationship Id="rId10" Type="http://schemas.openxmlformats.org/officeDocument/2006/relationships/image" Target="../media/image43.png"/><Relationship Id="rId19" Type="http://schemas.openxmlformats.org/officeDocument/2006/relationships/image" Target="../media/image52.jpg"/><Relationship Id="rId31" Type="http://schemas.openxmlformats.org/officeDocument/2006/relationships/image" Target="../media/image64.png"/><Relationship Id="rId44" Type="http://schemas.openxmlformats.org/officeDocument/2006/relationships/image" Target="../media/image77.png"/><Relationship Id="rId52" Type="http://schemas.openxmlformats.org/officeDocument/2006/relationships/image" Target="../media/image85.png"/><Relationship Id="rId60" Type="http://schemas.openxmlformats.org/officeDocument/2006/relationships/image" Target="../media/image93.png"/><Relationship Id="rId65" Type="http://schemas.openxmlformats.org/officeDocument/2006/relationships/image" Target="../media/image98.png"/><Relationship Id="rId4" Type="http://schemas.openxmlformats.org/officeDocument/2006/relationships/image" Target="../media/image37.png"/><Relationship Id="rId9" Type="http://schemas.openxmlformats.org/officeDocument/2006/relationships/image" Target="../media/image42.jpg"/><Relationship Id="rId14" Type="http://schemas.openxmlformats.org/officeDocument/2006/relationships/image" Target="../media/image47.jpg"/><Relationship Id="rId22" Type="http://schemas.openxmlformats.org/officeDocument/2006/relationships/image" Target="../media/image55.jpg"/><Relationship Id="rId27" Type="http://schemas.openxmlformats.org/officeDocument/2006/relationships/image" Target="../media/image60.png"/><Relationship Id="rId30" Type="http://schemas.openxmlformats.org/officeDocument/2006/relationships/image" Target="../media/image63.png"/><Relationship Id="rId35" Type="http://schemas.openxmlformats.org/officeDocument/2006/relationships/image" Target="../media/image68.png"/><Relationship Id="rId43" Type="http://schemas.openxmlformats.org/officeDocument/2006/relationships/image" Target="../media/image76.png"/><Relationship Id="rId48" Type="http://schemas.openxmlformats.org/officeDocument/2006/relationships/image" Target="../media/image81.jpg"/><Relationship Id="rId56" Type="http://schemas.openxmlformats.org/officeDocument/2006/relationships/image" Target="../media/image89.jpeg"/><Relationship Id="rId64" Type="http://schemas.openxmlformats.org/officeDocument/2006/relationships/image" Target="../media/image97.png"/><Relationship Id="rId8" Type="http://schemas.openxmlformats.org/officeDocument/2006/relationships/image" Target="../media/image41.jpg"/><Relationship Id="rId51" Type="http://schemas.openxmlformats.org/officeDocument/2006/relationships/image" Target="../media/image84.png"/><Relationship Id="rId3" Type="http://schemas.openxmlformats.org/officeDocument/2006/relationships/image" Target="../media/image36.jpg"/><Relationship Id="rId12" Type="http://schemas.openxmlformats.org/officeDocument/2006/relationships/image" Target="../media/image45.jp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png"/><Relationship Id="rId38" Type="http://schemas.openxmlformats.org/officeDocument/2006/relationships/image" Target="../media/image71.png"/><Relationship Id="rId46" Type="http://schemas.openxmlformats.org/officeDocument/2006/relationships/image" Target="../media/image79.png"/><Relationship Id="rId59" Type="http://schemas.openxmlformats.org/officeDocument/2006/relationships/image" Target="../media/image92.png"/><Relationship Id="rId67" Type="http://schemas.openxmlformats.org/officeDocument/2006/relationships/image" Target="../media/image100.png"/><Relationship Id="rId20" Type="http://schemas.openxmlformats.org/officeDocument/2006/relationships/image" Target="../media/image53.jpg"/><Relationship Id="rId41" Type="http://schemas.openxmlformats.org/officeDocument/2006/relationships/image" Target="../media/image74.jpg"/><Relationship Id="rId54" Type="http://schemas.openxmlformats.org/officeDocument/2006/relationships/image" Target="../media/image87.png"/><Relationship Id="rId62" Type="http://schemas.openxmlformats.org/officeDocument/2006/relationships/image" Target="../media/image95.png"/></Relationships>
</file>

<file path=ppt/slides/_rels/slide12.xml.rels><?xml version="1.0" encoding="UTF-8" standalone="yes"?>
<Relationships xmlns="http://schemas.openxmlformats.org/package/2006/relationships"><Relationship Id="rId8" Type="http://schemas.openxmlformats.org/officeDocument/2006/relationships/image" Target="../media/image106.emf"/><Relationship Id="rId13" Type="http://schemas.openxmlformats.org/officeDocument/2006/relationships/image" Target="../media/image111.png"/><Relationship Id="rId3" Type="http://schemas.openxmlformats.org/officeDocument/2006/relationships/image" Target="../media/image101.emf"/><Relationship Id="rId7" Type="http://schemas.openxmlformats.org/officeDocument/2006/relationships/image" Target="../media/image105.emf"/><Relationship Id="rId12" Type="http://schemas.openxmlformats.org/officeDocument/2006/relationships/image" Target="../media/image110.png"/><Relationship Id="rId17" Type="http://schemas.openxmlformats.org/officeDocument/2006/relationships/image" Target="../media/image114.png"/><Relationship Id="rId2" Type="http://schemas.openxmlformats.org/officeDocument/2006/relationships/notesSlide" Target="../notesSlides/notesSlide11.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04.emf"/><Relationship Id="rId11" Type="http://schemas.openxmlformats.org/officeDocument/2006/relationships/image" Target="../media/image109.jpeg"/><Relationship Id="rId5" Type="http://schemas.openxmlformats.org/officeDocument/2006/relationships/image" Target="../media/image103.emf"/><Relationship Id="rId15" Type="http://schemas.openxmlformats.org/officeDocument/2006/relationships/image" Target="../media/image113.png"/><Relationship Id="rId10" Type="http://schemas.openxmlformats.org/officeDocument/2006/relationships/image" Target="../media/image108.emf"/><Relationship Id="rId4" Type="http://schemas.openxmlformats.org/officeDocument/2006/relationships/image" Target="../media/image102.emf"/><Relationship Id="rId9" Type="http://schemas.openxmlformats.org/officeDocument/2006/relationships/image" Target="../media/image107.emf"/><Relationship Id="rId14" Type="http://schemas.openxmlformats.org/officeDocument/2006/relationships/image" Target="../media/image112.svg"/></Relationships>
</file>

<file path=ppt/slides/_rels/slide1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16.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7.jpg"/><Relationship Id="rId13" Type="http://schemas.openxmlformats.org/officeDocument/2006/relationships/image" Target="../media/image142.jpg"/><Relationship Id="rId18" Type="http://schemas.openxmlformats.org/officeDocument/2006/relationships/image" Target="../media/image147.png"/><Relationship Id="rId3" Type="http://schemas.openxmlformats.org/officeDocument/2006/relationships/image" Target="../media/image132.jpg"/><Relationship Id="rId21" Type="http://schemas.openxmlformats.org/officeDocument/2006/relationships/image" Target="../media/image150.png"/><Relationship Id="rId7" Type="http://schemas.openxmlformats.org/officeDocument/2006/relationships/image" Target="../media/image136.jpg"/><Relationship Id="rId12" Type="http://schemas.openxmlformats.org/officeDocument/2006/relationships/image" Target="../media/image141.jpg"/><Relationship Id="rId17" Type="http://schemas.openxmlformats.org/officeDocument/2006/relationships/image" Target="../media/image146.jpg"/><Relationship Id="rId2" Type="http://schemas.openxmlformats.org/officeDocument/2006/relationships/notesSlide" Target="../notesSlides/notesSlide17.xml"/><Relationship Id="rId16" Type="http://schemas.openxmlformats.org/officeDocument/2006/relationships/image" Target="../media/image145.jpg"/><Relationship Id="rId20"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35.jpg"/><Relationship Id="rId11" Type="http://schemas.openxmlformats.org/officeDocument/2006/relationships/image" Target="../media/image140.jpg"/><Relationship Id="rId5" Type="http://schemas.openxmlformats.org/officeDocument/2006/relationships/image" Target="../media/image134.jpg"/><Relationship Id="rId15" Type="http://schemas.openxmlformats.org/officeDocument/2006/relationships/image" Target="../media/image144.jpg"/><Relationship Id="rId23" Type="http://schemas.openxmlformats.org/officeDocument/2006/relationships/image" Target="../media/image152.png"/><Relationship Id="rId10" Type="http://schemas.openxmlformats.org/officeDocument/2006/relationships/image" Target="../media/image139.jpg"/><Relationship Id="rId19" Type="http://schemas.openxmlformats.org/officeDocument/2006/relationships/image" Target="../media/image148.png"/><Relationship Id="rId4" Type="http://schemas.openxmlformats.org/officeDocument/2006/relationships/image" Target="../media/image133.jpg"/><Relationship Id="rId9" Type="http://schemas.openxmlformats.org/officeDocument/2006/relationships/image" Target="../media/image138.jpg"/><Relationship Id="rId14" Type="http://schemas.openxmlformats.org/officeDocument/2006/relationships/image" Target="../media/image143.jpg"/><Relationship Id="rId22" Type="http://schemas.openxmlformats.org/officeDocument/2006/relationships/image" Target="../media/image151.png"/></Relationships>
</file>

<file path=ppt/slides/_rels/slide19.xml.rels><?xml version="1.0" encoding="UTF-8" standalone="yes"?>
<Relationships xmlns="http://schemas.openxmlformats.org/package/2006/relationships"><Relationship Id="rId3" Type="http://schemas.openxmlformats.org/officeDocument/2006/relationships/image" Target="../media/image15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4.png"/></Relationships>
</file>

<file path=ppt/slides/_rels/slide2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6.g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8.jpeg"/><Relationship Id="rId4" Type="http://schemas.openxmlformats.org/officeDocument/2006/relationships/image" Target="../media/image15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1.jpeg"/><Relationship Id="rId4" Type="http://schemas.openxmlformats.org/officeDocument/2006/relationships/image" Target="../media/image160.png"/></Relationships>
</file>

<file path=ppt/slides/_rels/slide2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1.emf"/><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5.sv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emf"/><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8519" y="2165726"/>
            <a:ext cx="6414961" cy="3671136"/>
          </a:xfrm>
        </p:spPr>
      </p:pic>
      <p:sp>
        <p:nvSpPr>
          <p:cNvPr id="4" name="Slide Number Placeholder 3"/>
          <p:cNvSpPr>
            <a:spLocks noGrp="1"/>
          </p:cNvSpPr>
          <p:nvPr>
            <p:ph type="sldNum" sz="quarter" idx="12"/>
          </p:nvPr>
        </p:nvSpPr>
        <p:spPr/>
        <p:txBody>
          <a:bodyPr/>
          <a:lstStyle/>
          <a:p>
            <a:fld id="{3228C17D-4252-4534-9C21-8D2D68E40941}" type="slidenum">
              <a:rPr lang="vi-VN" smtClean="0"/>
              <a:pPr/>
              <a:t>1</a:t>
            </a:fld>
            <a:endParaRPr lang="vi-VN"/>
          </a:p>
        </p:txBody>
      </p:sp>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254400" cy="7533362"/>
          </a:xfrm>
          <a:prstGeom prst="rect">
            <a:avLst/>
          </a:prstGeom>
        </p:spPr>
      </p:pic>
      <p:sp>
        <p:nvSpPr>
          <p:cNvPr id="9" name="TextBox 8"/>
          <p:cNvSpPr txBox="1"/>
          <p:nvPr/>
        </p:nvSpPr>
        <p:spPr>
          <a:xfrm>
            <a:off x="305212" y="2389770"/>
            <a:ext cx="6811200" cy="830997"/>
          </a:xfrm>
          <a:prstGeom prst="rect">
            <a:avLst/>
          </a:prstGeom>
          <a:noFill/>
        </p:spPr>
        <p:txBody>
          <a:bodyPr wrap="square" rtlCol="0">
            <a:spAutoFit/>
          </a:bodyPr>
          <a:lstStyle/>
          <a:p>
            <a:pPr algn="ctr"/>
            <a:r>
              <a:rPr lang="en-US" sz="4800" b="1" dirty="0">
                <a:solidFill>
                  <a:srgbClr val="0C7DA5"/>
                </a:solidFill>
                <a:latin typeface="UTM Avo" panose="02040603050506020204" pitchFamily="18" charset="0"/>
              </a:rPr>
              <a:t>CORPORATE PROFILE</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920" y="3220767"/>
            <a:ext cx="4129930" cy="1004538"/>
          </a:xfrm>
          <a:prstGeom prst="rect">
            <a:avLst/>
          </a:prstGeom>
        </p:spPr>
      </p:pic>
    </p:spTree>
    <p:extLst>
      <p:ext uri="{BB962C8B-B14F-4D97-AF65-F5344CB8AC3E}">
        <p14:creationId xmlns:p14="http://schemas.microsoft.com/office/powerpoint/2010/main" val="427128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s://assets.entrepreneur.com/content/16x9/822/20150727171039-business-desk-workspace-working-hard.jpeg"/>
          <p:cNvPicPr>
            <a:picLocks noChangeAspect="1" noChangeArrowheads="1"/>
          </p:cNvPicPr>
          <p:nvPr/>
        </p:nvPicPr>
        <p:blipFill rotWithShape="1">
          <a:blip r:embed="rId3">
            <a:extLst>
              <a:ext uri="{28A0092B-C50C-407E-A947-70E740481C1C}">
                <a14:useLocalDpi xmlns:a14="http://schemas.microsoft.com/office/drawing/2010/main" val="0"/>
              </a:ext>
            </a:extLst>
          </a:blip>
          <a:srcRect t="30157" b="21382"/>
          <a:stretch/>
        </p:blipFill>
        <p:spPr bwMode="auto">
          <a:xfrm>
            <a:off x="16804" y="446"/>
            <a:ext cx="12174403" cy="33159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2310278" cy="3553244"/>
          </a:xfrm>
          <a:prstGeom prst="rect">
            <a:avLst/>
          </a:prstGeom>
          <a:gradFill>
            <a:gsLst>
              <a:gs pos="48000">
                <a:srgbClr val="70B2CA"/>
              </a:gs>
              <a:gs pos="5000">
                <a:srgbClr val="0C7DA5"/>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cxnSp>
        <p:nvCxnSpPr>
          <p:cNvPr id="5" name="Straight Connector 4"/>
          <p:cNvCxnSpPr/>
          <p:nvPr/>
        </p:nvCxnSpPr>
        <p:spPr>
          <a:xfrm>
            <a:off x="5231175" y="2246472"/>
            <a:ext cx="170680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4"/>
          <a:srcRect t="22119"/>
          <a:stretch/>
        </p:blipFill>
        <p:spPr>
          <a:xfrm>
            <a:off x="5231175" y="-14067"/>
            <a:ext cx="1761668" cy="664370"/>
          </a:xfrm>
          <a:prstGeom prst="rect">
            <a:avLst/>
          </a:prstGeom>
          <a:ln>
            <a:solidFill>
              <a:schemeClr val="bg1"/>
            </a:solidFill>
          </a:ln>
        </p:spPr>
      </p:pic>
      <p:sp>
        <p:nvSpPr>
          <p:cNvPr id="16" name="TextBox 15"/>
          <p:cNvSpPr txBox="1"/>
          <p:nvPr/>
        </p:nvSpPr>
        <p:spPr>
          <a:xfrm>
            <a:off x="995705" y="5719851"/>
            <a:ext cx="3259113"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Segoe UI Light" panose="020B0502040204020203" pitchFamily="34" charset="0"/>
                <a:cs typeface="Segoe UI Light" panose="020B0502040204020203" pitchFamily="34" charset="0"/>
              </a:rPr>
              <a:t>Best Quality </a:t>
            </a:r>
            <a:r>
              <a:rPr lang="en-US" sz="1400" dirty="0" err="1">
                <a:latin typeface="Segoe UI Light" panose="020B0502040204020203" pitchFamily="34" charset="0"/>
                <a:cs typeface="Segoe UI Light" panose="020B0502040204020203" pitchFamily="34" charset="0"/>
              </a:rPr>
              <a:t>Adwords</a:t>
            </a:r>
            <a:r>
              <a:rPr lang="en-US" sz="1400" dirty="0">
                <a:latin typeface="Segoe UI Light" panose="020B0502040204020203" pitchFamily="34" charset="0"/>
                <a:cs typeface="Segoe UI Light" panose="020B0502040204020203" pitchFamily="34" charset="0"/>
              </a:rPr>
              <a:t> Account </a:t>
            </a:r>
            <a:r>
              <a:rPr lang="en-US" sz="1400" dirty="0" err="1">
                <a:latin typeface="Segoe UI Light" panose="020B0502040204020203" pitchFamily="34" charset="0"/>
                <a:cs typeface="Segoe UI Light" panose="020B0502040204020203" pitchFamily="34" charset="0"/>
              </a:rPr>
              <a:t>SouthEast</a:t>
            </a:r>
            <a:r>
              <a:rPr lang="en-US" sz="1400" dirty="0">
                <a:latin typeface="Segoe UI Light" panose="020B0502040204020203" pitchFamily="34" charset="0"/>
                <a:cs typeface="Segoe UI Light" panose="020B0502040204020203" pitchFamily="34" charset="0"/>
              </a:rPr>
              <a:t> Asia</a:t>
            </a:r>
          </a:p>
        </p:txBody>
      </p:sp>
      <p:sp>
        <p:nvSpPr>
          <p:cNvPr id="17" name="TextBox 16"/>
          <p:cNvSpPr txBox="1"/>
          <p:nvPr/>
        </p:nvSpPr>
        <p:spPr>
          <a:xfrm>
            <a:off x="4797273" y="5719851"/>
            <a:ext cx="3259113"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Segoe UI Light" panose="020B0502040204020203" pitchFamily="34" charset="0"/>
                <a:cs typeface="Segoe UI Light" panose="020B0502040204020203" pitchFamily="34" charset="0"/>
              </a:rPr>
              <a:t>Mobile Performance Champion </a:t>
            </a:r>
            <a:r>
              <a:rPr lang="en-US" sz="1400" dirty="0" err="1">
                <a:latin typeface="Segoe UI Light" panose="020B0502040204020203" pitchFamily="34" charset="0"/>
                <a:cs typeface="Segoe UI Light" panose="020B0502040204020203" pitchFamily="34" charset="0"/>
              </a:rPr>
              <a:t>SouthEast</a:t>
            </a:r>
            <a:r>
              <a:rPr lang="en-US" sz="1400" dirty="0">
                <a:latin typeface="Segoe UI Light" panose="020B0502040204020203" pitchFamily="34" charset="0"/>
                <a:cs typeface="Segoe UI Light" panose="020B0502040204020203" pitchFamily="34" charset="0"/>
              </a:rPr>
              <a:t> Asia</a:t>
            </a:r>
          </a:p>
        </p:txBody>
      </p:sp>
      <p:sp>
        <p:nvSpPr>
          <p:cNvPr id="18" name="TextBox 17"/>
          <p:cNvSpPr txBox="1"/>
          <p:nvPr/>
        </p:nvSpPr>
        <p:spPr>
          <a:xfrm>
            <a:off x="8760810" y="5719851"/>
            <a:ext cx="3259113"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Segoe UI Light" panose="020B0502040204020203" pitchFamily="34" charset="0"/>
                <a:cs typeface="Segoe UI Light" panose="020B0502040204020203" pitchFamily="34" charset="0"/>
              </a:rPr>
              <a:t>Display &amp; </a:t>
            </a:r>
            <a:r>
              <a:rPr lang="en-US" sz="1400" dirty="0" err="1">
                <a:latin typeface="Segoe UI Light" panose="020B0502040204020203" pitchFamily="34" charset="0"/>
                <a:cs typeface="Segoe UI Light" panose="020B0502040204020203" pitchFamily="34" charset="0"/>
              </a:rPr>
              <a:t>Youtube</a:t>
            </a:r>
            <a:r>
              <a:rPr lang="en-US" sz="1400" dirty="0">
                <a:latin typeface="Segoe UI Light" panose="020B0502040204020203" pitchFamily="34" charset="0"/>
                <a:cs typeface="Segoe UI Light" panose="020B0502040204020203" pitchFamily="34" charset="0"/>
              </a:rPr>
              <a:t> Champion </a:t>
            </a:r>
            <a:r>
              <a:rPr lang="en-US" sz="1400" dirty="0" err="1">
                <a:latin typeface="Segoe UI Light" panose="020B0502040204020203" pitchFamily="34" charset="0"/>
                <a:cs typeface="Segoe UI Light" panose="020B0502040204020203" pitchFamily="34" charset="0"/>
              </a:rPr>
              <a:t>SouthEast</a:t>
            </a:r>
            <a:r>
              <a:rPr lang="en-US" sz="1400" dirty="0">
                <a:latin typeface="Segoe UI Light" panose="020B0502040204020203" pitchFamily="34" charset="0"/>
                <a:cs typeface="Segoe UI Light" panose="020B0502040204020203" pitchFamily="34" charset="0"/>
              </a:rPr>
              <a:t> Asia</a:t>
            </a:r>
          </a:p>
        </p:txBody>
      </p:sp>
      <p:grpSp>
        <p:nvGrpSpPr>
          <p:cNvPr id="40" name="Group 39"/>
          <p:cNvGrpSpPr/>
          <p:nvPr/>
        </p:nvGrpSpPr>
        <p:grpSpPr>
          <a:xfrm>
            <a:off x="5392882" y="3615167"/>
            <a:ext cx="2078182" cy="2037488"/>
            <a:chOff x="5618957" y="3874940"/>
            <a:chExt cx="1279993" cy="1338042"/>
          </a:xfrm>
        </p:grpSpPr>
        <p:grpSp>
          <p:nvGrpSpPr>
            <p:cNvPr id="10" name="Group 9"/>
            <p:cNvGrpSpPr/>
            <p:nvPr/>
          </p:nvGrpSpPr>
          <p:grpSpPr>
            <a:xfrm>
              <a:off x="5618957" y="3874940"/>
              <a:ext cx="1279993" cy="1338042"/>
              <a:chOff x="2046513" y="3323261"/>
              <a:chExt cx="1280160" cy="1338216"/>
            </a:xfrm>
          </p:grpSpPr>
          <p:sp>
            <p:nvSpPr>
              <p:cNvPr id="11" name="Diamond 10"/>
              <p:cNvSpPr/>
              <p:nvPr/>
            </p:nvSpPr>
            <p:spPr>
              <a:xfrm>
                <a:off x="2046513" y="3381317"/>
                <a:ext cx="1280160" cy="1280160"/>
              </a:xfrm>
              <a:prstGeom prst="diamond">
                <a:avLst/>
              </a:prstGeom>
              <a:noFill/>
              <a:ln w="38100">
                <a:solidFill>
                  <a:srgbClr val="90C6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sp>
            <p:nvSpPr>
              <p:cNvPr id="12" name="Diamond 11"/>
              <p:cNvSpPr/>
              <p:nvPr/>
            </p:nvSpPr>
            <p:spPr>
              <a:xfrm>
                <a:off x="2457993" y="3323261"/>
                <a:ext cx="457200" cy="457200"/>
              </a:xfrm>
              <a:prstGeom prst="diamond">
                <a:avLst/>
              </a:prstGeom>
              <a:solidFill>
                <a:srgbClr val="90C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grpSp>
        <p:pic>
          <p:nvPicPr>
            <p:cNvPr id="19" name="Picture 18"/>
            <p:cNvPicPr>
              <a:picLocks noChangeAspect="1"/>
            </p:cNvPicPr>
            <p:nvPr/>
          </p:nvPicPr>
          <p:blipFill>
            <a:blip r:embed="rId5"/>
            <a:stretch>
              <a:fillRect/>
            </a:stretch>
          </p:blipFill>
          <p:spPr>
            <a:xfrm flipH="1">
              <a:off x="6166484" y="4379280"/>
              <a:ext cx="264309" cy="498410"/>
            </a:xfrm>
            <a:prstGeom prst="rect">
              <a:avLst/>
            </a:prstGeom>
          </p:spPr>
        </p:pic>
        <p:pic>
          <p:nvPicPr>
            <p:cNvPr id="20" name="Picture 19"/>
            <p:cNvPicPr>
              <a:picLocks noChangeAspect="1"/>
            </p:cNvPicPr>
            <p:nvPr/>
          </p:nvPicPr>
          <p:blipFill>
            <a:blip r:embed="rId5"/>
            <a:stretch>
              <a:fillRect/>
            </a:stretch>
          </p:blipFill>
          <p:spPr>
            <a:xfrm flipH="1">
              <a:off x="6015871" y="4498973"/>
              <a:ext cx="223922" cy="422253"/>
            </a:xfrm>
            <a:prstGeom prst="rect">
              <a:avLst/>
            </a:prstGeom>
          </p:spPr>
        </p:pic>
      </p:grpSp>
      <p:grpSp>
        <p:nvGrpSpPr>
          <p:cNvPr id="41" name="Group 40"/>
          <p:cNvGrpSpPr/>
          <p:nvPr/>
        </p:nvGrpSpPr>
        <p:grpSpPr>
          <a:xfrm>
            <a:off x="9507683" y="3635948"/>
            <a:ext cx="1704108" cy="1663415"/>
            <a:chOff x="9674467" y="3874940"/>
            <a:chExt cx="1279993" cy="1338042"/>
          </a:xfrm>
        </p:grpSpPr>
        <p:grpSp>
          <p:nvGrpSpPr>
            <p:cNvPr id="13" name="Group 12"/>
            <p:cNvGrpSpPr/>
            <p:nvPr/>
          </p:nvGrpSpPr>
          <p:grpSpPr>
            <a:xfrm>
              <a:off x="9674467" y="3874940"/>
              <a:ext cx="1279993" cy="1338042"/>
              <a:chOff x="2046513" y="3323261"/>
              <a:chExt cx="1280160" cy="1338216"/>
            </a:xfrm>
          </p:grpSpPr>
          <p:sp>
            <p:nvSpPr>
              <p:cNvPr id="14" name="Diamond 13"/>
              <p:cNvSpPr/>
              <p:nvPr/>
            </p:nvSpPr>
            <p:spPr>
              <a:xfrm>
                <a:off x="2046513" y="3381317"/>
                <a:ext cx="1280160" cy="1280160"/>
              </a:xfrm>
              <a:prstGeom prst="diamond">
                <a:avLst/>
              </a:prstGeom>
              <a:noFill/>
              <a:ln w="38100">
                <a:solidFill>
                  <a:srgbClr val="90C6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sp>
            <p:nvSpPr>
              <p:cNvPr id="15" name="Diamond 14"/>
              <p:cNvSpPr/>
              <p:nvPr/>
            </p:nvSpPr>
            <p:spPr>
              <a:xfrm>
                <a:off x="2457993" y="3323261"/>
                <a:ext cx="457200" cy="457200"/>
              </a:xfrm>
              <a:prstGeom prst="diamond">
                <a:avLst/>
              </a:prstGeom>
              <a:solidFill>
                <a:srgbClr val="90C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grpSp>
        <p:grpSp>
          <p:nvGrpSpPr>
            <p:cNvPr id="21" name="Group 20"/>
            <p:cNvGrpSpPr/>
            <p:nvPr/>
          </p:nvGrpSpPr>
          <p:grpSpPr>
            <a:xfrm>
              <a:off x="10085894" y="4456497"/>
              <a:ext cx="457141" cy="290695"/>
              <a:chOff x="7912900" y="4673601"/>
              <a:chExt cx="457201" cy="290733"/>
            </a:xfrm>
          </p:grpSpPr>
          <p:sp>
            <p:nvSpPr>
              <p:cNvPr id="22" name="Rounded Rectangle 21"/>
              <p:cNvSpPr/>
              <p:nvPr/>
            </p:nvSpPr>
            <p:spPr>
              <a:xfrm>
                <a:off x="7912900" y="4673601"/>
                <a:ext cx="457201" cy="290733"/>
              </a:xfrm>
              <a:prstGeom prst="roundRect">
                <a:avLst/>
              </a:prstGeom>
              <a:solidFill>
                <a:srgbClr val="90C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sp>
            <p:nvSpPr>
              <p:cNvPr id="23" name="Isosceles Triangle 22"/>
              <p:cNvSpPr/>
              <p:nvPr/>
            </p:nvSpPr>
            <p:spPr>
              <a:xfrm rot="5400000">
                <a:off x="8080253" y="4750387"/>
                <a:ext cx="137160" cy="1371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grpSp>
      </p:grpSp>
      <p:grpSp>
        <p:nvGrpSpPr>
          <p:cNvPr id="39" name="Group 38"/>
          <p:cNvGrpSpPr/>
          <p:nvPr/>
        </p:nvGrpSpPr>
        <p:grpSpPr>
          <a:xfrm>
            <a:off x="1683326" y="3719075"/>
            <a:ext cx="1654669" cy="1788107"/>
            <a:chOff x="1974874" y="3874940"/>
            <a:chExt cx="1279993" cy="1338042"/>
          </a:xfrm>
        </p:grpSpPr>
        <p:grpSp>
          <p:nvGrpSpPr>
            <p:cNvPr id="7" name="Group 6"/>
            <p:cNvGrpSpPr/>
            <p:nvPr/>
          </p:nvGrpSpPr>
          <p:grpSpPr>
            <a:xfrm>
              <a:off x="1974874" y="3874940"/>
              <a:ext cx="1279993" cy="1338042"/>
              <a:chOff x="2046513" y="3323261"/>
              <a:chExt cx="1280160" cy="1338216"/>
            </a:xfrm>
          </p:grpSpPr>
          <p:sp>
            <p:nvSpPr>
              <p:cNvPr id="8" name="Diamond 7"/>
              <p:cNvSpPr/>
              <p:nvPr/>
            </p:nvSpPr>
            <p:spPr>
              <a:xfrm>
                <a:off x="2046513" y="3381317"/>
                <a:ext cx="1280160" cy="1280160"/>
              </a:xfrm>
              <a:prstGeom prst="diamond">
                <a:avLst/>
              </a:prstGeom>
              <a:noFill/>
              <a:ln w="38100">
                <a:solidFill>
                  <a:srgbClr val="90C6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sp>
            <p:nvSpPr>
              <p:cNvPr id="9" name="Diamond 8"/>
              <p:cNvSpPr/>
              <p:nvPr/>
            </p:nvSpPr>
            <p:spPr>
              <a:xfrm>
                <a:off x="2457993" y="3323261"/>
                <a:ext cx="457200" cy="457200"/>
              </a:xfrm>
              <a:prstGeom prst="diamond">
                <a:avLst/>
              </a:prstGeom>
              <a:solidFill>
                <a:srgbClr val="90C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grpSp>
        <p:grpSp>
          <p:nvGrpSpPr>
            <p:cNvPr id="24" name="Group 23"/>
            <p:cNvGrpSpPr/>
            <p:nvPr/>
          </p:nvGrpSpPr>
          <p:grpSpPr>
            <a:xfrm>
              <a:off x="2386299" y="4369596"/>
              <a:ext cx="566040" cy="508095"/>
              <a:chOff x="7951097" y="4655330"/>
              <a:chExt cx="566114" cy="508161"/>
            </a:xfrm>
          </p:grpSpPr>
          <p:grpSp>
            <p:nvGrpSpPr>
              <p:cNvPr id="25" name="Group 24"/>
              <p:cNvGrpSpPr/>
              <p:nvPr/>
            </p:nvGrpSpPr>
            <p:grpSpPr>
              <a:xfrm>
                <a:off x="7951097" y="4717142"/>
                <a:ext cx="391886" cy="446349"/>
                <a:chOff x="7895771" y="3728777"/>
                <a:chExt cx="391886" cy="446349"/>
              </a:xfrm>
            </p:grpSpPr>
            <p:sp>
              <p:nvSpPr>
                <p:cNvPr id="29" name="Rounded Rectangle 28"/>
                <p:cNvSpPr/>
                <p:nvPr/>
              </p:nvSpPr>
              <p:spPr>
                <a:xfrm>
                  <a:off x="7895771" y="3728777"/>
                  <a:ext cx="391886" cy="446349"/>
                </a:xfrm>
                <a:prstGeom prst="roundRect">
                  <a:avLst/>
                </a:prstGeom>
                <a:noFill/>
                <a:ln w="28575">
                  <a:solidFill>
                    <a:srgbClr val="90C6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cxnSp>
              <p:nvCxnSpPr>
                <p:cNvPr id="30" name="Straight Connector 29"/>
                <p:cNvCxnSpPr/>
                <p:nvPr/>
              </p:nvCxnSpPr>
              <p:spPr>
                <a:xfrm>
                  <a:off x="7945558" y="3825913"/>
                  <a:ext cx="274320" cy="0"/>
                </a:xfrm>
                <a:prstGeom prst="line">
                  <a:avLst/>
                </a:prstGeom>
                <a:ln w="38100">
                  <a:solidFill>
                    <a:srgbClr val="90C6E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945557" y="3928349"/>
                  <a:ext cx="274320" cy="0"/>
                </a:xfrm>
                <a:prstGeom prst="line">
                  <a:avLst/>
                </a:prstGeom>
                <a:ln w="38100">
                  <a:solidFill>
                    <a:srgbClr val="90C6E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936561" y="4039035"/>
                  <a:ext cx="274320" cy="0"/>
                </a:xfrm>
                <a:prstGeom prst="line">
                  <a:avLst/>
                </a:prstGeom>
                <a:ln w="38100">
                  <a:solidFill>
                    <a:srgbClr val="90C6E8"/>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8066966" y="4655330"/>
                <a:ext cx="450245" cy="341788"/>
                <a:chOff x="3498058" y="4141234"/>
                <a:chExt cx="450245" cy="341788"/>
              </a:xfrm>
            </p:grpSpPr>
            <p:sp>
              <p:nvSpPr>
                <p:cNvPr id="27" name="Rounded Rectangle 26"/>
                <p:cNvSpPr/>
                <p:nvPr/>
              </p:nvSpPr>
              <p:spPr>
                <a:xfrm rot="8100000">
                  <a:off x="3498058" y="4437302"/>
                  <a:ext cx="274320" cy="45720"/>
                </a:xfrm>
                <a:prstGeom prst="roundRect">
                  <a:avLst>
                    <a:gd name="adj" fmla="val 50000"/>
                  </a:avLst>
                </a:prstGeom>
                <a:solidFill>
                  <a:schemeClr val="bg1"/>
                </a:solidFill>
                <a:ln w="28575">
                  <a:solidFill>
                    <a:srgbClr val="90C6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sp>
              <p:nvSpPr>
                <p:cNvPr id="28" name="Oval 27"/>
                <p:cNvSpPr/>
                <p:nvPr/>
              </p:nvSpPr>
              <p:spPr>
                <a:xfrm>
                  <a:off x="3673983" y="4141234"/>
                  <a:ext cx="274320" cy="274320"/>
                </a:xfrm>
                <a:prstGeom prst="ellipse">
                  <a:avLst/>
                </a:prstGeom>
                <a:solidFill>
                  <a:schemeClr val="bg1"/>
                </a:solidFill>
                <a:ln w="28575">
                  <a:solidFill>
                    <a:srgbClr val="90C6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panose="020F0502020204030204"/>
                  </a:endParaRPr>
                </a:p>
              </p:txBody>
            </p:sp>
          </p:grpSp>
        </p:grpSp>
      </p:grpSp>
      <p:sp>
        <p:nvSpPr>
          <p:cNvPr id="33" name="TextBox 32"/>
          <p:cNvSpPr txBox="1"/>
          <p:nvPr/>
        </p:nvSpPr>
        <p:spPr>
          <a:xfrm>
            <a:off x="1225687" y="2477028"/>
            <a:ext cx="10131577" cy="338554"/>
          </a:xfrm>
          <a:prstGeom prst="rect">
            <a:avLst/>
          </a:prstGeom>
          <a:noFill/>
        </p:spPr>
        <p:txBody>
          <a:bodyPr wrap="square" rtlCol="0">
            <a:spAutoFit/>
          </a:bodyPr>
          <a:lstStyle/>
          <a:p>
            <a:pPr marL="12700" algn="ctr" fontAlgn="base">
              <a:spcAft>
                <a:spcPct val="0"/>
              </a:spcAft>
            </a:pPr>
            <a:r>
              <a:rPr lang="vi-VN" sz="1600" b="1" spc="-5" dirty="0">
                <a:solidFill>
                  <a:srgbClr val="333333"/>
                </a:solidFill>
                <a:latin typeface="Segoe UI Light" panose="020B0502040204020203" pitchFamily="34" charset="0"/>
                <a:cs typeface="Segoe UI Light" panose="020B0502040204020203" pitchFamily="34" charset="0"/>
              </a:rPr>
              <a:t>CleverAds </a:t>
            </a:r>
            <a:r>
              <a:rPr lang="en-US" sz="1600" b="1" spc="-10" dirty="0">
                <a:solidFill>
                  <a:srgbClr val="333333"/>
                </a:solidFill>
                <a:latin typeface="Segoe UI Light" panose="020B0502040204020203" pitchFamily="34" charset="0"/>
                <a:cs typeface="Segoe UI Light" panose="020B0502040204020203" pitchFamily="34" charset="0"/>
              </a:rPr>
              <a:t>was awarded </a:t>
            </a:r>
            <a:r>
              <a:rPr lang="vi-VN" sz="1600" b="1" spc="-5" dirty="0">
                <a:solidFill>
                  <a:srgbClr val="333333"/>
                </a:solidFill>
                <a:latin typeface="Segoe UI Light" panose="020B0502040204020203" pitchFamily="34" charset="0"/>
                <a:cs typeface="Segoe UI Light" panose="020B0502040204020203" pitchFamily="34" charset="0"/>
              </a:rPr>
              <a:t>03</a:t>
            </a:r>
            <a:r>
              <a:rPr lang="en-US" sz="1600" b="1" spc="-5" dirty="0">
                <a:solidFill>
                  <a:srgbClr val="333333"/>
                </a:solidFill>
                <a:latin typeface="Segoe UI Light" panose="020B0502040204020203" pitchFamily="34" charset="0"/>
                <a:cs typeface="Segoe UI Light" panose="020B0502040204020203" pitchFamily="34" charset="0"/>
              </a:rPr>
              <a:t> awards for Google Premier Partner - </a:t>
            </a:r>
            <a:r>
              <a:rPr lang="vi-VN" sz="1600" b="1" spc="-5" dirty="0">
                <a:solidFill>
                  <a:srgbClr val="333333"/>
                </a:solidFill>
                <a:latin typeface="Segoe UI Light" panose="020B0502040204020203" pitchFamily="34" charset="0"/>
                <a:cs typeface="Segoe UI Light" panose="020B0502040204020203" pitchFamily="34" charset="0"/>
              </a:rPr>
              <a:t>Google PSP </a:t>
            </a:r>
            <a:r>
              <a:rPr lang="vi-VN" sz="1600" b="1" spc="-20" dirty="0">
                <a:solidFill>
                  <a:srgbClr val="333333"/>
                </a:solidFill>
                <a:latin typeface="Segoe UI Light" panose="020B0502040204020203" pitchFamily="34" charset="0"/>
                <a:cs typeface="Segoe UI Light" panose="020B0502040204020203" pitchFamily="34" charset="0"/>
              </a:rPr>
              <a:t>Awards</a:t>
            </a:r>
            <a:r>
              <a:rPr lang="vi-VN" sz="1600" b="1" spc="-5" dirty="0">
                <a:solidFill>
                  <a:srgbClr val="333333"/>
                </a:solidFill>
                <a:latin typeface="Segoe UI Light" panose="020B0502040204020203" pitchFamily="34" charset="0"/>
                <a:cs typeface="Segoe UI Light" panose="020B0502040204020203" pitchFamily="34" charset="0"/>
              </a:rPr>
              <a:t>, </a:t>
            </a:r>
            <a:r>
              <a:rPr lang="en-US" sz="1600" b="1" spc="-5" dirty="0">
                <a:solidFill>
                  <a:srgbClr val="333333"/>
                </a:solidFill>
                <a:latin typeface="Segoe UI Light" panose="020B0502040204020203" pitchFamily="34" charset="0"/>
                <a:cs typeface="Segoe UI Light" panose="020B0502040204020203" pitchFamily="34" charset="0"/>
              </a:rPr>
              <a:t>namely:</a:t>
            </a:r>
            <a:endParaRPr lang="vi-VN" sz="1600" b="1" dirty="0">
              <a:solidFill>
                <a:prstClr val="black"/>
              </a:solidFill>
              <a:latin typeface="Segoe UI Light" panose="020B0502040204020203" pitchFamily="34" charset="0"/>
              <a:cs typeface="Segoe UI Light" panose="020B0502040204020203" pitchFamily="34" charset="0"/>
            </a:endParaRPr>
          </a:p>
        </p:txBody>
      </p:sp>
      <p:sp>
        <p:nvSpPr>
          <p:cNvPr id="34" name="Title 1">
            <a:extLst>
              <a:ext uri="{FF2B5EF4-FFF2-40B4-BE49-F238E27FC236}">
                <a16:creationId xmlns:a16="http://schemas.microsoft.com/office/drawing/2014/main" id="{E2F52317-9BEE-46F6-BAC7-B22BBF807F19}"/>
              </a:ext>
            </a:extLst>
          </p:cNvPr>
          <p:cNvSpPr txBox="1">
            <a:spLocks/>
          </p:cNvSpPr>
          <p:nvPr/>
        </p:nvSpPr>
        <p:spPr>
          <a:xfrm>
            <a:off x="4464764" y="3048243"/>
            <a:ext cx="766411" cy="4676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3200" b="1" dirty="0">
              <a:solidFill>
                <a:srgbClr val="97CDEF"/>
              </a:solidFill>
              <a:latin typeface="Arial" panose="020B0604020202020204" pitchFamily="34" charset="0"/>
              <a:cs typeface="Arial" panose="020B0604020202020204" pitchFamily="34" charset="0"/>
            </a:endParaRPr>
          </a:p>
        </p:txBody>
      </p:sp>
      <p:sp>
        <p:nvSpPr>
          <p:cNvPr id="38" name="TextBox 37"/>
          <p:cNvSpPr txBox="1"/>
          <p:nvPr/>
        </p:nvSpPr>
        <p:spPr>
          <a:xfrm>
            <a:off x="3774054" y="1621906"/>
            <a:ext cx="4675910" cy="523220"/>
          </a:xfrm>
          <a:prstGeom prst="rect">
            <a:avLst/>
          </a:prstGeom>
          <a:noFill/>
        </p:spPr>
        <p:txBody>
          <a:bodyPr wrap="square" rtlCol="0">
            <a:spAutoFit/>
          </a:bodyPr>
          <a:lstStyle/>
          <a:p>
            <a:pPr algn="ctr"/>
            <a:r>
              <a:rPr lang="en-US" sz="2800" b="1" dirty="0">
                <a:solidFill>
                  <a:schemeClr val="bg1"/>
                </a:solidFill>
                <a:latin typeface="UTM Avo" panose="02040603050506020204" pitchFamily="18" charset="0"/>
              </a:rPr>
              <a:t>AWARDS</a:t>
            </a:r>
          </a:p>
        </p:txBody>
      </p:sp>
      <p:sp>
        <p:nvSpPr>
          <p:cNvPr id="43" name="Rectangle 42"/>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11</a:t>
            </a:r>
            <a:endParaRPr lang="en-US" sz="1200"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2751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4" y="3654"/>
            <a:ext cx="12192000" cy="6854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cs typeface="Segoe UI Light" panose="020B0502040204020203" pitchFamily="34" charset="0"/>
            </a:endParaRPr>
          </a:p>
        </p:txBody>
      </p:sp>
      <p:sp>
        <p:nvSpPr>
          <p:cNvPr id="75" name="object 5"/>
          <p:cNvSpPr/>
          <p:nvPr/>
        </p:nvSpPr>
        <p:spPr>
          <a:xfrm>
            <a:off x="602356" y="2897307"/>
            <a:ext cx="3447415" cy="1377950"/>
          </a:xfrm>
          <a:custGeom>
            <a:avLst/>
            <a:gdLst/>
            <a:ahLst/>
            <a:cxnLst/>
            <a:rect l="l" t="t" r="r" b="b"/>
            <a:pathLst>
              <a:path w="3447415" h="1377950">
                <a:moveTo>
                  <a:pt x="0" y="1377696"/>
                </a:moveTo>
                <a:lnTo>
                  <a:pt x="3447288" y="1377696"/>
                </a:lnTo>
                <a:lnTo>
                  <a:pt x="3447288" y="0"/>
                </a:lnTo>
                <a:lnTo>
                  <a:pt x="0" y="0"/>
                </a:lnTo>
                <a:lnTo>
                  <a:pt x="0" y="1377696"/>
                </a:lnTo>
                <a:close/>
              </a:path>
            </a:pathLst>
          </a:custGeom>
          <a:ln w="12192">
            <a:solidFill>
              <a:srgbClr val="2E528F"/>
            </a:solidFill>
          </a:ln>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76" name="object 6"/>
          <p:cNvSpPr/>
          <p:nvPr/>
        </p:nvSpPr>
        <p:spPr>
          <a:xfrm>
            <a:off x="1740784" y="2740336"/>
            <a:ext cx="1461770" cy="177165"/>
          </a:xfrm>
          <a:custGeom>
            <a:avLst/>
            <a:gdLst/>
            <a:ahLst/>
            <a:cxnLst/>
            <a:rect l="l" t="t" r="r" b="b"/>
            <a:pathLst>
              <a:path w="1461770" h="177164">
                <a:moveTo>
                  <a:pt x="0" y="176784"/>
                </a:moveTo>
                <a:lnTo>
                  <a:pt x="1461515" y="176784"/>
                </a:lnTo>
                <a:lnTo>
                  <a:pt x="1461515" y="0"/>
                </a:lnTo>
                <a:lnTo>
                  <a:pt x="0" y="0"/>
                </a:lnTo>
                <a:lnTo>
                  <a:pt x="0" y="176784"/>
                </a:lnTo>
                <a:close/>
              </a:path>
            </a:pathLst>
          </a:custGeom>
          <a:solidFill>
            <a:srgbClr val="FFFFFF"/>
          </a:solid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77" name="object 7"/>
          <p:cNvSpPr txBox="1"/>
          <p:nvPr/>
        </p:nvSpPr>
        <p:spPr>
          <a:xfrm>
            <a:off x="2194203" y="2736845"/>
            <a:ext cx="1078230" cy="258404"/>
          </a:xfrm>
          <a:prstGeom prst="rect">
            <a:avLst/>
          </a:prstGeom>
        </p:spPr>
        <p:txBody>
          <a:bodyPr vert="horz" wrap="square" lIns="0" tIns="12065" rIns="0" bIns="0" rtlCol="0">
            <a:spAutoFit/>
          </a:bodyPr>
          <a:lstStyle/>
          <a:p>
            <a:pPr marL="12700">
              <a:lnSpc>
                <a:spcPct val="100000"/>
              </a:lnSpc>
              <a:spcBef>
                <a:spcPts val="95"/>
              </a:spcBef>
            </a:pPr>
            <a:r>
              <a:rPr lang="en-US" sz="1600" spc="-55" dirty="0">
                <a:latin typeface="Segoe UI Light" panose="020B0502040204020203" pitchFamily="34" charset="0"/>
                <a:cs typeface="Segoe UI Light" panose="020B0502040204020203" pitchFamily="34" charset="0"/>
              </a:rPr>
              <a:t>Airline</a:t>
            </a:r>
            <a:endParaRPr sz="1600" dirty="0">
              <a:latin typeface="Segoe UI Light" panose="020B0502040204020203" pitchFamily="34" charset="0"/>
              <a:cs typeface="Segoe UI Light" panose="020B0502040204020203" pitchFamily="34" charset="0"/>
            </a:endParaRPr>
          </a:p>
        </p:txBody>
      </p:sp>
      <p:sp>
        <p:nvSpPr>
          <p:cNvPr id="78" name="object 8"/>
          <p:cNvSpPr/>
          <p:nvPr/>
        </p:nvSpPr>
        <p:spPr>
          <a:xfrm>
            <a:off x="824859" y="3080328"/>
            <a:ext cx="806162" cy="330445"/>
          </a:xfrm>
          <a:prstGeom prst="rect">
            <a:avLst/>
          </a:prstGeom>
          <a:blipFill>
            <a:blip r:embed="rId3"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79" name="object 9"/>
          <p:cNvSpPr/>
          <p:nvPr/>
        </p:nvSpPr>
        <p:spPr>
          <a:xfrm>
            <a:off x="2844159" y="3171034"/>
            <a:ext cx="1039367" cy="309034"/>
          </a:xfrm>
          <a:prstGeom prst="rect">
            <a:avLst/>
          </a:prstGeom>
          <a:blipFill>
            <a:blip r:embed="rId4"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80" name="object 10"/>
          <p:cNvSpPr/>
          <p:nvPr/>
        </p:nvSpPr>
        <p:spPr>
          <a:xfrm>
            <a:off x="1933509" y="3189915"/>
            <a:ext cx="679574" cy="240356"/>
          </a:xfrm>
          <a:prstGeom prst="rect">
            <a:avLst/>
          </a:prstGeom>
          <a:blipFill>
            <a:blip r:embed="rId5"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81" name="object 11"/>
          <p:cNvSpPr/>
          <p:nvPr/>
        </p:nvSpPr>
        <p:spPr>
          <a:xfrm>
            <a:off x="677031" y="3645592"/>
            <a:ext cx="934915" cy="384048"/>
          </a:xfrm>
          <a:prstGeom prst="rect">
            <a:avLst/>
          </a:prstGeom>
          <a:blipFill>
            <a:blip r:embed="rId6"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82" name="object 12"/>
          <p:cNvSpPr/>
          <p:nvPr/>
        </p:nvSpPr>
        <p:spPr>
          <a:xfrm>
            <a:off x="1809364" y="3688263"/>
            <a:ext cx="912876" cy="358139"/>
          </a:xfrm>
          <a:prstGeom prst="rect">
            <a:avLst/>
          </a:prstGeom>
          <a:blipFill>
            <a:blip r:embed="rId7"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83" name="object 13"/>
          <p:cNvSpPr/>
          <p:nvPr/>
        </p:nvSpPr>
        <p:spPr>
          <a:xfrm>
            <a:off x="3197728" y="3586156"/>
            <a:ext cx="460248" cy="510540"/>
          </a:xfrm>
          <a:prstGeom prst="rect">
            <a:avLst/>
          </a:prstGeom>
          <a:blipFill>
            <a:blip r:embed="rId8"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84" name="object 14"/>
          <p:cNvSpPr/>
          <p:nvPr/>
        </p:nvSpPr>
        <p:spPr>
          <a:xfrm>
            <a:off x="4525131" y="1144708"/>
            <a:ext cx="3447415" cy="1377950"/>
          </a:xfrm>
          <a:custGeom>
            <a:avLst/>
            <a:gdLst/>
            <a:ahLst/>
            <a:cxnLst/>
            <a:rect l="l" t="t" r="r" b="b"/>
            <a:pathLst>
              <a:path w="3447415" h="1377950">
                <a:moveTo>
                  <a:pt x="0" y="1377696"/>
                </a:moveTo>
                <a:lnTo>
                  <a:pt x="3447288" y="1377696"/>
                </a:lnTo>
                <a:lnTo>
                  <a:pt x="3447288" y="0"/>
                </a:lnTo>
                <a:lnTo>
                  <a:pt x="0" y="0"/>
                </a:lnTo>
                <a:lnTo>
                  <a:pt x="0" y="1377696"/>
                </a:lnTo>
                <a:close/>
              </a:path>
            </a:pathLst>
          </a:custGeom>
          <a:ln w="12192">
            <a:solidFill>
              <a:srgbClr val="2E528F"/>
            </a:solidFill>
          </a:ln>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85" name="object 15"/>
          <p:cNvSpPr/>
          <p:nvPr/>
        </p:nvSpPr>
        <p:spPr>
          <a:xfrm>
            <a:off x="5663560" y="987736"/>
            <a:ext cx="1461770" cy="177165"/>
          </a:xfrm>
          <a:custGeom>
            <a:avLst/>
            <a:gdLst/>
            <a:ahLst/>
            <a:cxnLst/>
            <a:rect l="l" t="t" r="r" b="b"/>
            <a:pathLst>
              <a:path w="1461770" h="177164">
                <a:moveTo>
                  <a:pt x="0" y="176784"/>
                </a:moveTo>
                <a:lnTo>
                  <a:pt x="1461515" y="176784"/>
                </a:lnTo>
                <a:lnTo>
                  <a:pt x="1461515" y="0"/>
                </a:lnTo>
                <a:lnTo>
                  <a:pt x="0" y="0"/>
                </a:lnTo>
                <a:lnTo>
                  <a:pt x="0" y="176784"/>
                </a:lnTo>
                <a:close/>
              </a:path>
            </a:pathLst>
          </a:custGeom>
          <a:solidFill>
            <a:srgbClr val="FFFFFF"/>
          </a:solid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86" name="object 16"/>
          <p:cNvSpPr/>
          <p:nvPr/>
        </p:nvSpPr>
        <p:spPr>
          <a:xfrm>
            <a:off x="5511296" y="1471782"/>
            <a:ext cx="870204" cy="226900"/>
          </a:xfrm>
          <a:prstGeom prst="rect">
            <a:avLst/>
          </a:prstGeom>
          <a:blipFill>
            <a:blip r:embed="rId9"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87" name="object 17"/>
          <p:cNvSpPr/>
          <p:nvPr/>
        </p:nvSpPr>
        <p:spPr>
          <a:xfrm>
            <a:off x="4616708" y="1353496"/>
            <a:ext cx="868680" cy="289560"/>
          </a:xfrm>
          <a:prstGeom prst="rect">
            <a:avLst/>
          </a:prstGeom>
          <a:blipFill>
            <a:blip r:embed="rId10"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88" name="object 18"/>
          <p:cNvSpPr/>
          <p:nvPr/>
        </p:nvSpPr>
        <p:spPr>
          <a:xfrm>
            <a:off x="6285717" y="1253673"/>
            <a:ext cx="1185671" cy="672084"/>
          </a:xfrm>
          <a:prstGeom prst="rect">
            <a:avLst/>
          </a:prstGeom>
          <a:blipFill>
            <a:blip r:embed="rId11"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89" name="object 19"/>
          <p:cNvSpPr/>
          <p:nvPr/>
        </p:nvSpPr>
        <p:spPr>
          <a:xfrm>
            <a:off x="4644004" y="2024208"/>
            <a:ext cx="868680" cy="199176"/>
          </a:xfrm>
          <a:prstGeom prst="rect">
            <a:avLst/>
          </a:prstGeom>
          <a:blipFill>
            <a:blip r:embed="rId12"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90" name="object 20"/>
          <p:cNvSpPr/>
          <p:nvPr/>
        </p:nvSpPr>
        <p:spPr>
          <a:xfrm>
            <a:off x="7160093" y="1371784"/>
            <a:ext cx="674207" cy="442893"/>
          </a:xfrm>
          <a:prstGeom prst="rect">
            <a:avLst/>
          </a:prstGeom>
          <a:blipFill>
            <a:blip r:embed="rId13"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91" name="object 21"/>
          <p:cNvSpPr/>
          <p:nvPr/>
        </p:nvSpPr>
        <p:spPr>
          <a:xfrm>
            <a:off x="5629487" y="1865450"/>
            <a:ext cx="345439" cy="390059"/>
          </a:xfrm>
          <a:prstGeom prst="rect">
            <a:avLst/>
          </a:prstGeom>
          <a:blipFill>
            <a:blip r:embed="rId14"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92" name="object 22"/>
          <p:cNvSpPr/>
          <p:nvPr/>
        </p:nvSpPr>
        <p:spPr>
          <a:xfrm>
            <a:off x="8263503" y="1140136"/>
            <a:ext cx="3446145" cy="1377950"/>
          </a:xfrm>
          <a:custGeom>
            <a:avLst/>
            <a:gdLst/>
            <a:ahLst/>
            <a:cxnLst/>
            <a:rect l="l" t="t" r="r" b="b"/>
            <a:pathLst>
              <a:path w="3446145" h="1377950">
                <a:moveTo>
                  <a:pt x="0" y="1377696"/>
                </a:moveTo>
                <a:lnTo>
                  <a:pt x="3445764" y="1377696"/>
                </a:lnTo>
                <a:lnTo>
                  <a:pt x="3445764" y="0"/>
                </a:lnTo>
                <a:lnTo>
                  <a:pt x="0" y="0"/>
                </a:lnTo>
                <a:lnTo>
                  <a:pt x="0" y="1377696"/>
                </a:lnTo>
                <a:close/>
              </a:path>
            </a:pathLst>
          </a:custGeom>
          <a:ln w="12192">
            <a:solidFill>
              <a:srgbClr val="2E528F"/>
            </a:solidFill>
          </a:ln>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93" name="object 23"/>
          <p:cNvSpPr/>
          <p:nvPr/>
        </p:nvSpPr>
        <p:spPr>
          <a:xfrm>
            <a:off x="9401931" y="983164"/>
            <a:ext cx="1461770" cy="177165"/>
          </a:xfrm>
          <a:custGeom>
            <a:avLst/>
            <a:gdLst/>
            <a:ahLst/>
            <a:cxnLst/>
            <a:rect l="l" t="t" r="r" b="b"/>
            <a:pathLst>
              <a:path w="1461770" h="177164">
                <a:moveTo>
                  <a:pt x="0" y="176784"/>
                </a:moveTo>
                <a:lnTo>
                  <a:pt x="1461516" y="176784"/>
                </a:lnTo>
                <a:lnTo>
                  <a:pt x="1461516" y="0"/>
                </a:lnTo>
                <a:lnTo>
                  <a:pt x="0" y="0"/>
                </a:lnTo>
                <a:lnTo>
                  <a:pt x="0" y="176784"/>
                </a:lnTo>
                <a:close/>
              </a:path>
            </a:pathLst>
          </a:custGeom>
          <a:solidFill>
            <a:srgbClr val="FFFFFF"/>
          </a:solid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94" name="object 24"/>
          <p:cNvSpPr/>
          <p:nvPr/>
        </p:nvSpPr>
        <p:spPr>
          <a:xfrm>
            <a:off x="8349965" y="1431374"/>
            <a:ext cx="845820" cy="280415"/>
          </a:xfrm>
          <a:prstGeom prst="rect">
            <a:avLst/>
          </a:prstGeom>
          <a:blipFill>
            <a:blip r:embed="rId15"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95" name="object 25"/>
          <p:cNvSpPr/>
          <p:nvPr/>
        </p:nvSpPr>
        <p:spPr>
          <a:xfrm>
            <a:off x="9219622" y="1230737"/>
            <a:ext cx="733044" cy="719327"/>
          </a:xfrm>
          <a:prstGeom prst="rect">
            <a:avLst/>
          </a:prstGeom>
          <a:blipFill>
            <a:blip r:embed="rId16"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96" name="object 26"/>
          <p:cNvSpPr/>
          <p:nvPr/>
        </p:nvSpPr>
        <p:spPr>
          <a:xfrm>
            <a:off x="9907327" y="1399217"/>
            <a:ext cx="979931" cy="243839"/>
          </a:xfrm>
          <a:prstGeom prst="rect">
            <a:avLst/>
          </a:prstGeom>
          <a:blipFill>
            <a:blip r:embed="rId17"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97" name="object 27"/>
          <p:cNvSpPr/>
          <p:nvPr/>
        </p:nvSpPr>
        <p:spPr>
          <a:xfrm>
            <a:off x="8346092" y="1966809"/>
            <a:ext cx="810627" cy="370275"/>
          </a:xfrm>
          <a:prstGeom prst="rect">
            <a:avLst/>
          </a:prstGeom>
          <a:blipFill>
            <a:blip r:embed="rId18"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98" name="object 28"/>
          <p:cNvSpPr/>
          <p:nvPr/>
        </p:nvSpPr>
        <p:spPr>
          <a:xfrm>
            <a:off x="10975992" y="1342148"/>
            <a:ext cx="515571" cy="446299"/>
          </a:xfrm>
          <a:prstGeom prst="rect">
            <a:avLst/>
          </a:prstGeom>
          <a:blipFill>
            <a:blip r:embed="rId19"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99" name="object 29"/>
          <p:cNvSpPr/>
          <p:nvPr/>
        </p:nvSpPr>
        <p:spPr>
          <a:xfrm>
            <a:off x="9114259" y="1949751"/>
            <a:ext cx="845540" cy="368595"/>
          </a:xfrm>
          <a:prstGeom prst="rect">
            <a:avLst/>
          </a:prstGeom>
          <a:blipFill>
            <a:blip r:embed="rId20"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00" name="object 30"/>
          <p:cNvSpPr/>
          <p:nvPr/>
        </p:nvSpPr>
        <p:spPr>
          <a:xfrm>
            <a:off x="599307" y="1155375"/>
            <a:ext cx="3447415" cy="1377950"/>
          </a:xfrm>
          <a:custGeom>
            <a:avLst/>
            <a:gdLst/>
            <a:ahLst/>
            <a:cxnLst/>
            <a:rect l="l" t="t" r="r" b="b"/>
            <a:pathLst>
              <a:path w="3447415" h="1377950">
                <a:moveTo>
                  <a:pt x="0" y="1377696"/>
                </a:moveTo>
                <a:lnTo>
                  <a:pt x="3447288" y="1377696"/>
                </a:lnTo>
                <a:lnTo>
                  <a:pt x="3447288" y="0"/>
                </a:lnTo>
                <a:lnTo>
                  <a:pt x="0" y="0"/>
                </a:lnTo>
                <a:lnTo>
                  <a:pt x="0" y="1377696"/>
                </a:lnTo>
                <a:close/>
              </a:path>
            </a:pathLst>
          </a:custGeom>
          <a:ln w="12192">
            <a:solidFill>
              <a:srgbClr val="2E528F"/>
            </a:solidFill>
          </a:ln>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01" name="object 31"/>
          <p:cNvSpPr/>
          <p:nvPr/>
        </p:nvSpPr>
        <p:spPr>
          <a:xfrm>
            <a:off x="1737736" y="998403"/>
            <a:ext cx="1461770" cy="177165"/>
          </a:xfrm>
          <a:custGeom>
            <a:avLst/>
            <a:gdLst/>
            <a:ahLst/>
            <a:cxnLst/>
            <a:rect l="l" t="t" r="r" b="b"/>
            <a:pathLst>
              <a:path w="1461770" h="177164">
                <a:moveTo>
                  <a:pt x="0" y="176784"/>
                </a:moveTo>
                <a:lnTo>
                  <a:pt x="1461516" y="176784"/>
                </a:lnTo>
                <a:lnTo>
                  <a:pt x="1461516" y="0"/>
                </a:lnTo>
                <a:lnTo>
                  <a:pt x="0" y="0"/>
                </a:lnTo>
                <a:lnTo>
                  <a:pt x="0" y="176784"/>
                </a:lnTo>
                <a:close/>
              </a:path>
            </a:pathLst>
          </a:custGeom>
          <a:solidFill>
            <a:srgbClr val="FFFFFF"/>
          </a:solid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02" name="object 33"/>
          <p:cNvSpPr/>
          <p:nvPr/>
        </p:nvSpPr>
        <p:spPr>
          <a:xfrm>
            <a:off x="4555068" y="2875971"/>
            <a:ext cx="3446145" cy="1377950"/>
          </a:xfrm>
          <a:custGeom>
            <a:avLst/>
            <a:gdLst/>
            <a:ahLst/>
            <a:cxnLst/>
            <a:rect l="l" t="t" r="r" b="b"/>
            <a:pathLst>
              <a:path w="3446145" h="1377950">
                <a:moveTo>
                  <a:pt x="0" y="1377696"/>
                </a:moveTo>
                <a:lnTo>
                  <a:pt x="3445764" y="1377696"/>
                </a:lnTo>
                <a:lnTo>
                  <a:pt x="3445764" y="0"/>
                </a:lnTo>
                <a:lnTo>
                  <a:pt x="0" y="0"/>
                </a:lnTo>
                <a:lnTo>
                  <a:pt x="0" y="1377696"/>
                </a:lnTo>
                <a:close/>
              </a:path>
            </a:pathLst>
          </a:custGeom>
          <a:ln w="12192">
            <a:solidFill>
              <a:srgbClr val="2E528F"/>
            </a:solidFill>
          </a:ln>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03" name="object 34"/>
          <p:cNvSpPr/>
          <p:nvPr/>
        </p:nvSpPr>
        <p:spPr>
          <a:xfrm>
            <a:off x="5584311" y="2719000"/>
            <a:ext cx="1461770" cy="177165"/>
          </a:xfrm>
          <a:custGeom>
            <a:avLst/>
            <a:gdLst/>
            <a:ahLst/>
            <a:cxnLst/>
            <a:rect l="l" t="t" r="r" b="b"/>
            <a:pathLst>
              <a:path w="1461770" h="177164">
                <a:moveTo>
                  <a:pt x="0" y="176784"/>
                </a:moveTo>
                <a:lnTo>
                  <a:pt x="1461515" y="176784"/>
                </a:lnTo>
                <a:lnTo>
                  <a:pt x="1461515" y="0"/>
                </a:lnTo>
                <a:lnTo>
                  <a:pt x="0" y="0"/>
                </a:lnTo>
                <a:lnTo>
                  <a:pt x="0" y="176784"/>
                </a:lnTo>
                <a:close/>
              </a:path>
            </a:pathLst>
          </a:custGeom>
          <a:solidFill>
            <a:srgbClr val="FFFFFF"/>
          </a:solid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04" name="object 35"/>
          <p:cNvSpPr txBox="1"/>
          <p:nvPr/>
        </p:nvSpPr>
        <p:spPr>
          <a:xfrm>
            <a:off x="5629488" y="2738429"/>
            <a:ext cx="1276836" cy="258404"/>
          </a:xfrm>
          <a:prstGeom prst="rect">
            <a:avLst/>
          </a:prstGeom>
        </p:spPr>
        <p:txBody>
          <a:bodyPr vert="horz" wrap="square" lIns="0" tIns="12065" rIns="0" bIns="0" rtlCol="0">
            <a:spAutoFit/>
          </a:bodyPr>
          <a:lstStyle/>
          <a:p>
            <a:pPr marL="12700" algn="ctr">
              <a:lnSpc>
                <a:spcPct val="100000"/>
              </a:lnSpc>
              <a:spcBef>
                <a:spcPts val="95"/>
              </a:spcBef>
            </a:pPr>
            <a:r>
              <a:rPr lang="en-US" sz="1600" spc="-114" dirty="0">
                <a:latin typeface="Segoe UI Light" panose="020B0502040204020203" pitchFamily="34" charset="0"/>
                <a:cs typeface="Segoe UI Light" panose="020B0502040204020203" pitchFamily="34" charset="0"/>
              </a:rPr>
              <a:t>Real Estate</a:t>
            </a:r>
            <a:endParaRPr sz="1600" dirty="0">
              <a:latin typeface="Segoe UI Light" panose="020B0502040204020203" pitchFamily="34" charset="0"/>
              <a:cs typeface="Segoe UI Light" panose="020B0502040204020203" pitchFamily="34" charset="0"/>
            </a:endParaRPr>
          </a:p>
        </p:txBody>
      </p:sp>
      <p:sp>
        <p:nvSpPr>
          <p:cNvPr id="105" name="object 36"/>
          <p:cNvSpPr/>
          <p:nvPr/>
        </p:nvSpPr>
        <p:spPr>
          <a:xfrm>
            <a:off x="8184255" y="2871400"/>
            <a:ext cx="3446145" cy="1377950"/>
          </a:xfrm>
          <a:custGeom>
            <a:avLst/>
            <a:gdLst/>
            <a:ahLst/>
            <a:cxnLst/>
            <a:rect l="l" t="t" r="r" b="b"/>
            <a:pathLst>
              <a:path w="3446145" h="1377950">
                <a:moveTo>
                  <a:pt x="0" y="1377695"/>
                </a:moveTo>
                <a:lnTo>
                  <a:pt x="3445764" y="1377695"/>
                </a:lnTo>
                <a:lnTo>
                  <a:pt x="3445764" y="0"/>
                </a:lnTo>
                <a:lnTo>
                  <a:pt x="0" y="0"/>
                </a:lnTo>
                <a:lnTo>
                  <a:pt x="0" y="1377695"/>
                </a:lnTo>
                <a:close/>
              </a:path>
            </a:pathLst>
          </a:custGeom>
          <a:ln w="12192">
            <a:solidFill>
              <a:srgbClr val="2E528F"/>
            </a:solidFill>
          </a:ln>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06" name="object 37"/>
          <p:cNvSpPr/>
          <p:nvPr/>
        </p:nvSpPr>
        <p:spPr>
          <a:xfrm>
            <a:off x="9231241" y="2714427"/>
            <a:ext cx="1639825" cy="352425"/>
          </a:xfrm>
          <a:custGeom>
            <a:avLst/>
            <a:gdLst/>
            <a:ahLst/>
            <a:cxnLst/>
            <a:rect l="l" t="t" r="r" b="b"/>
            <a:pathLst>
              <a:path w="2057400" h="352425">
                <a:moveTo>
                  <a:pt x="0" y="352044"/>
                </a:moveTo>
                <a:lnTo>
                  <a:pt x="2057400" y="352044"/>
                </a:lnTo>
                <a:lnTo>
                  <a:pt x="2057400" y="0"/>
                </a:lnTo>
                <a:lnTo>
                  <a:pt x="0" y="0"/>
                </a:lnTo>
                <a:lnTo>
                  <a:pt x="0" y="352044"/>
                </a:lnTo>
                <a:close/>
              </a:path>
            </a:pathLst>
          </a:custGeom>
          <a:solidFill>
            <a:srgbClr val="FFFFFF"/>
          </a:solid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07" name="object 38"/>
          <p:cNvSpPr txBox="1"/>
          <p:nvPr/>
        </p:nvSpPr>
        <p:spPr>
          <a:xfrm>
            <a:off x="9547344" y="2734603"/>
            <a:ext cx="1699895" cy="258404"/>
          </a:xfrm>
          <a:prstGeom prst="rect">
            <a:avLst/>
          </a:prstGeom>
        </p:spPr>
        <p:txBody>
          <a:bodyPr vert="horz" wrap="square" lIns="0" tIns="12065" rIns="0" bIns="0" rtlCol="0">
            <a:spAutoFit/>
          </a:bodyPr>
          <a:lstStyle/>
          <a:p>
            <a:pPr marL="12700">
              <a:lnSpc>
                <a:spcPct val="100000"/>
              </a:lnSpc>
              <a:spcBef>
                <a:spcPts val="95"/>
              </a:spcBef>
            </a:pPr>
            <a:r>
              <a:rPr lang="en-US" sz="1600" spc="-100" dirty="0">
                <a:latin typeface="Segoe UI Light" panose="020B0502040204020203" pitchFamily="34" charset="0"/>
                <a:cs typeface="Segoe UI Light" panose="020B0502040204020203" pitchFamily="34" charset="0"/>
              </a:rPr>
              <a:t>E-Commerce</a:t>
            </a:r>
            <a:endParaRPr sz="1600" dirty="0">
              <a:latin typeface="Segoe UI Light" panose="020B0502040204020203" pitchFamily="34" charset="0"/>
              <a:cs typeface="Segoe UI Light" panose="020B0502040204020203" pitchFamily="34" charset="0"/>
            </a:endParaRPr>
          </a:p>
        </p:txBody>
      </p:sp>
      <p:sp>
        <p:nvSpPr>
          <p:cNvPr id="108" name="object 39"/>
          <p:cNvSpPr/>
          <p:nvPr/>
        </p:nvSpPr>
        <p:spPr>
          <a:xfrm>
            <a:off x="2181545" y="1457202"/>
            <a:ext cx="373306" cy="435863"/>
          </a:xfrm>
          <a:prstGeom prst="rect">
            <a:avLst/>
          </a:prstGeom>
          <a:blipFill>
            <a:blip r:embed="rId21"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09" name="object 40"/>
          <p:cNvSpPr/>
          <p:nvPr/>
        </p:nvSpPr>
        <p:spPr>
          <a:xfrm>
            <a:off x="802109" y="1498276"/>
            <a:ext cx="755904" cy="265175"/>
          </a:xfrm>
          <a:prstGeom prst="rect">
            <a:avLst/>
          </a:prstGeom>
          <a:blipFill>
            <a:blip r:embed="rId22"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10" name="object 41"/>
          <p:cNvSpPr/>
          <p:nvPr/>
        </p:nvSpPr>
        <p:spPr>
          <a:xfrm>
            <a:off x="3290940" y="1527146"/>
            <a:ext cx="521208" cy="326136"/>
          </a:xfrm>
          <a:prstGeom prst="rect">
            <a:avLst/>
          </a:prstGeom>
          <a:blipFill>
            <a:blip r:embed="rId23"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11" name="object 42"/>
          <p:cNvSpPr/>
          <p:nvPr/>
        </p:nvSpPr>
        <p:spPr>
          <a:xfrm>
            <a:off x="2050920" y="2010119"/>
            <a:ext cx="591009" cy="451758"/>
          </a:xfrm>
          <a:prstGeom prst="rect">
            <a:avLst/>
          </a:prstGeom>
          <a:blipFill>
            <a:blip r:embed="rId24"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12" name="object 43"/>
          <p:cNvSpPr/>
          <p:nvPr/>
        </p:nvSpPr>
        <p:spPr>
          <a:xfrm>
            <a:off x="797428" y="2057584"/>
            <a:ext cx="909828" cy="225551"/>
          </a:xfrm>
          <a:prstGeom prst="rect">
            <a:avLst/>
          </a:prstGeom>
          <a:blipFill>
            <a:blip r:embed="rId25"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13" name="object 44"/>
          <p:cNvSpPr/>
          <p:nvPr/>
        </p:nvSpPr>
        <p:spPr>
          <a:xfrm>
            <a:off x="3238844" y="2052303"/>
            <a:ext cx="592836" cy="350520"/>
          </a:xfrm>
          <a:prstGeom prst="rect">
            <a:avLst/>
          </a:prstGeom>
          <a:blipFill>
            <a:blip r:embed="rId26"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14" name="object 45"/>
          <p:cNvSpPr/>
          <p:nvPr/>
        </p:nvSpPr>
        <p:spPr>
          <a:xfrm>
            <a:off x="8263505" y="4859297"/>
            <a:ext cx="867156" cy="284988"/>
          </a:xfrm>
          <a:prstGeom prst="rect">
            <a:avLst/>
          </a:prstGeom>
          <a:blipFill>
            <a:blip r:embed="rId27"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15" name="object 46"/>
          <p:cNvSpPr/>
          <p:nvPr/>
        </p:nvSpPr>
        <p:spPr>
          <a:xfrm>
            <a:off x="8189969" y="5243667"/>
            <a:ext cx="536353" cy="547488"/>
          </a:xfrm>
          <a:prstGeom prst="rect">
            <a:avLst/>
          </a:prstGeom>
          <a:blipFill>
            <a:blip r:embed="rId28"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16" name="object 47"/>
          <p:cNvSpPr/>
          <p:nvPr/>
        </p:nvSpPr>
        <p:spPr>
          <a:xfrm>
            <a:off x="9237662" y="4866445"/>
            <a:ext cx="769620" cy="277238"/>
          </a:xfrm>
          <a:prstGeom prst="rect">
            <a:avLst/>
          </a:prstGeom>
          <a:blipFill>
            <a:blip r:embed="rId29"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17" name="object 51"/>
          <p:cNvSpPr/>
          <p:nvPr/>
        </p:nvSpPr>
        <p:spPr>
          <a:xfrm>
            <a:off x="9720448" y="3758291"/>
            <a:ext cx="763524" cy="283463"/>
          </a:xfrm>
          <a:prstGeom prst="rect">
            <a:avLst/>
          </a:prstGeom>
          <a:blipFill>
            <a:blip r:embed="rId30"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18" name="object 52"/>
          <p:cNvSpPr/>
          <p:nvPr/>
        </p:nvSpPr>
        <p:spPr>
          <a:xfrm>
            <a:off x="8298555" y="3744576"/>
            <a:ext cx="1132331" cy="297180"/>
          </a:xfrm>
          <a:prstGeom prst="rect">
            <a:avLst/>
          </a:prstGeom>
          <a:blipFill>
            <a:blip r:embed="rId31"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19" name="object 53"/>
          <p:cNvSpPr/>
          <p:nvPr/>
        </p:nvSpPr>
        <p:spPr>
          <a:xfrm>
            <a:off x="8336654" y="3166666"/>
            <a:ext cx="894587" cy="324612"/>
          </a:xfrm>
          <a:prstGeom prst="rect">
            <a:avLst/>
          </a:prstGeom>
          <a:blipFill>
            <a:blip r:embed="rId32"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20" name="object 54"/>
          <p:cNvSpPr/>
          <p:nvPr/>
        </p:nvSpPr>
        <p:spPr>
          <a:xfrm>
            <a:off x="10515976" y="3668376"/>
            <a:ext cx="1133855" cy="510540"/>
          </a:xfrm>
          <a:prstGeom prst="rect">
            <a:avLst/>
          </a:prstGeom>
          <a:blipFill>
            <a:blip r:embed="rId33"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21" name="object 55"/>
          <p:cNvSpPr/>
          <p:nvPr/>
        </p:nvSpPr>
        <p:spPr>
          <a:xfrm>
            <a:off x="9308967" y="3210695"/>
            <a:ext cx="1048289" cy="191262"/>
          </a:xfrm>
          <a:prstGeom prst="rect">
            <a:avLst/>
          </a:prstGeom>
          <a:blipFill>
            <a:blip r:embed="rId34"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22" name="object 56"/>
          <p:cNvSpPr/>
          <p:nvPr/>
        </p:nvSpPr>
        <p:spPr>
          <a:xfrm>
            <a:off x="10540360" y="3178448"/>
            <a:ext cx="960120" cy="233171"/>
          </a:xfrm>
          <a:prstGeom prst="rect">
            <a:avLst/>
          </a:prstGeom>
          <a:blipFill>
            <a:blip r:embed="rId35"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23" name="object 57"/>
          <p:cNvSpPr/>
          <p:nvPr/>
        </p:nvSpPr>
        <p:spPr>
          <a:xfrm>
            <a:off x="624603" y="4622476"/>
            <a:ext cx="3446145" cy="1379220"/>
          </a:xfrm>
          <a:custGeom>
            <a:avLst/>
            <a:gdLst/>
            <a:ahLst/>
            <a:cxnLst/>
            <a:rect l="l" t="t" r="r" b="b"/>
            <a:pathLst>
              <a:path w="3446145" h="1379220">
                <a:moveTo>
                  <a:pt x="0" y="1379219"/>
                </a:moveTo>
                <a:lnTo>
                  <a:pt x="3445764" y="1379219"/>
                </a:lnTo>
                <a:lnTo>
                  <a:pt x="3445764" y="0"/>
                </a:lnTo>
                <a:lnTo>
                  <a:pt x="0" y="0"/>
                </a:lnTo>
                <a:lnTo>
                  <a:pt x="0" y="1379219"/>
                </a:lnTo>
                <a:close/>
              </a:path>
            </a:pathLst>
          </a:custGeom>
          <a:ln w="12192">
            <a:solidFill>
              <a:srgbClr val="2E528F"/>
            </a:solidFill>
          </a:ln>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24" name="object 58"/>
          <p:cNvSpPr/>
          <p:nvPr/>
        </p:nvSpPr>
        <p:spPr>
          <a:xfrm>
            <a:off x="1132708" y="4467027"/>
            <a:ext cx="2056130" cy="350520"/>
          </a:xfrm>
          <a:custGeom>
            <a:avLst/>
            <a:gdLst/>
            <a:ahLst/>
            <a:cxnLst/>
            <a:rect l="l" t="t" r="r" b="b"/>
            <a:pathLst>
              <a:path w="2056129" h="350520">
                <a:moveTo>
                  <a:pt x="0" y="350519"/>
                </a:moveTo>
                <a:lnTo>
                  <a:pt x="2055876" y="350519"/>
                </a:lnTo>
                <a:lnTo>
                  <a:pt x="2055876" y="0"/>
                </a:lnTo>
                <a:lnTo>
                  <a:pt x="0" y="0"/>
                </a:lnTo>
                <a:lnTo>
                  <a:pt x="0" y="350519"/>
                </a:lnTo>
                <a:close/>
              </a:path>
            </a:pathLst>
          </a:custGeom>
          <a:solidFill>
            <a:srgbClr val="FFFFFF"/>
          </a:solid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25" name="object 59"/>
          <p:cNvSpPr txBox="1"/>
          <p:nvPr/>
        </p:nvSpPr>
        <p:spPr>
          <a:xfrm>
            <a:off x="1773191" y="4471422"/>
            <a:ext cx="1022985" cy="258404"/>
          </a:xfrm>
          <a:prstGeom prst="rect">
            <a:avLst/>
          </a:prstGeom>
        </p:spPr>
        <p:txBody>
          <a:bodyPr vert="horz" wrap="square" lIns="0" tIns="12065" rIns="0" bIns="0" rtlCol="0">
            <a:spAutoFit/>
          </a:bodyPr>
          <a:lstStyle/>
          <a:p>
            <a:pPr marL="12700">
              <a:lnSpc>
                <a:spcPct val="100000"/>
              </a:lnSpc>
              <a:spcBef>
                <a:spcPts val="95"/>
              </a:spcBef>
            </a:pPr>
            <a:r>
              <a:rPr lang="en-US" sz="1600" spc="-130" dirty="0">
                <a:latin typeface="Segoe UI Light" panose="020B0502040204020203" pitchFamily="34" charset="0"/>
                <a:cs typeface="Segoe UI Light" panose="020B0502040204020203" pitchFamily="34" charset="0"/>
              </a:rPr>
              <a:t>Medicines</a:t>
            </a:r>
            <a:endParaRPr sz="1600" dirty="0">
              <a:latin typeface="Segoe UI Light" panose="020B0502040204020203" pitchFamily="34" charset="0"/>
              <a:cs typeface="Segoe UI Light" panose="020B0502040204020203" pitchFamily="34" charset="0"/>
            </a:endParaRPr>
          </a:p>
        </p:txBody>
      </p:sp>
      <p:sp>
        <p:nvSpPr>
          <p:cNvPr id="126" name="object 60"/>
          <p:cNvSpPr/>
          <p:nvPr/>
        </p:nvSpPr>
        <p:spPr>
          <a:xfrm>
            <a:off x="683395" y="4861523"/>
            <a:ext cx="960506" cy="224310"/>
          </a:xfrm>
          <a:prstGeom prst="rect">
            <a:avLst/>
          </a:prstGeom>
          <a:blipFill>
            <a:blip r:embed="rId36"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27" name="object 61"/>
          <p:cNvSpPr/>
          <p:nvPr/>
        </p:nvSpPr>
        <p:spPr>
          <a:xfrm>
            <a:off x="1723553" y="4858333"/>
            <a:ext cx="960511" cy="235814"/>
          </a:xfrm>
          <a:prstGeom prst="rect">
            <a:avLst/>
          </a:prstGeom>
          <a:blipFill>
            <a:blip r:embed="rId37"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28" name="object 62"/>
          <p:cNvSpPr/>
          <p:nvPr/>
        </p:nvSpPr>
        <p:spPr>
          <a:xfrm>
            <a:off x="688217" y="5299135"/>
            <a:ext cx="742878" cy="419392"/>
          </a:xfrm>
          <a:prstGeom prst="rect">
            <a:avLst/>
          </a:prstGeom>
          <a:blipFill>
            <a:blip r:embed="rId38"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29" name="object 63"/>
          <p:cNvSpPr/>
          <p:nvPr/>
        </p:nvSpPr>
        <p:spPr>
          <a:xfrm>
            <a:off x="2744753" y="4793083"/>
            <a:ext cx="648470" cy="482822"/>
          </a:xfrm>
          <a:prstGeom prst="rect">
            <a:avLst/>
          </a:prstGeom>
          <a:blipFill>
            <a:blip r:embed="rId39"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30" name="object 64"/>
          <p:cNvSpPr/>
          <p:nvPr/>
        </p:nvSpPr>
        <p:spPr>
          <a:xfrm>
            <a:off x="1565212" y="5296619"/>
            <a:ext cx="796812" cy="354625"/>
          </a:xfrm>
          <a:prstGeom prst="rect">
            <a:avLst/>
          </a:prstGeom>
          <a:blipFill>
            <a:blip r:embed="rId40"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31" name="object 65"/>
          <p:cNvSpPr/>
          <p:nvPr/>
        </p:nvSpPr>
        <p:spPr>
          <a:xfrm>
            <a:off x="3445367" y="4828759"/>
            <a:ext cx="561721" cy="424475"/>
          </a:xfrm>
          <a:prstGeom prst="rect">
            <a:avLst/>
          </a:prstGeom>
          <a:blipFill>
            <a:blip r:embed="rId41"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32" name="object 66"/>
          <p:cNvSpPr/>
          <p:nvPr/>
        </p:nvSpPr>
        <p:spPr>
          <a:xfrm>
            <a:off x="4506843" y="4607236"/>
            <a:ext cx="3447415" cy="1379220"/>
          </a:xfrm>
          <a:custGeom>
            <a:avLst/>
            <a:gdLst/>
            <a:ahLst/>
            <a:cxnLst/>
            <a:rect l="l" t="t" r="r" b="b"/>
            <a:pathLst>
              <a:path w="3447415" h="1379220">
                <a:moveTo>
                  <a:pt x="0" y="1379219"/>
                </a:moveTo>
                <a:lnTo>
                  <a:pt x="3447287" y="1379219"/>
                </a:lnTo>
                <a:lnTo>
                  <a:pt x="3447287" y="0"/>
                </a:lnTo>
                <a:lnTo>
                  <a:pt x="0" y="0"/>
                </a:lnTo>
                <a:lnTo>
                  <a:pt x="0" y="1379219"/>
                </a:lnTo>
                <a:close/>
              </a:path>
            </a:pathLst>
          </a:custGeom>
          <a:ln w="12191">
            <a:solidFill>
              <a:srgbClr val="2E528F"/>
            </a:solidFill>
          </a:ln>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33" name="object 67"/>
          <p:cNvSpPr/>
          <p:nvPr/>
        </p:nvSpPr>
        <p:spPr>
          <a:xfrm>
            <a:off x="5137779" y="4451788"/>
            <a:ext cx="2057400" cy="350520"/>
          </a:xfrm>
          <a:custGeom>
            <a:avLst/>
            <a:gdLst/>
            <a:ahLst/>
            <a:cxnLst/>
            <a:rect l="l" t="t" r="r" b="b"/>
            <a:pathLst>
              <a:path w="2057400" h="350520">
                <a:moveTo>
                  <a:pt x="0" y="350519"/>
                </a:moveTo>
                <a:lnTo>
                  <a:pt x="2057399" y="350519"/>
                </a:lnTo>
                <a:lnTo>
                  <a:pt x="2057399" y="0"/>
                </a:lnTo>
                <a:lnTo>
                  <a:pt x="0" y="0"/>
                </a:lnTo>
                <a:lnTo>
                  <a:pt x="0" y="350519"/>
                </a:lnTo>
                <a:close/>
              </a:path>
            </a:pathLst>
          </a:custGeom>
          <a:solidFill>
            <a:srgbClr val="FFFFFF"/>
          </a:solid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34" name="object 68"/>
          <p:cNvSpPr txBox="1"/>
          <p:nvPr/>
        </p:nvSpPr>
        <p:spPr>
          <a:xfrm>
            <a:off x="5766429" y="4456106"/>
            <a:ext cx="802640" cy="258404"/>
          </a:xfrm>
          <a:prstGeom prst="rect">
            <a:avLst/>
          </a:prstGeom>
        </p:spPr>
        <p:txBody>
          <a:bodyPr vert="horz" wrap="square" lIns="0" tIns="12065" rIns="0" bIns="0" rtlCol="0">
            <a:spAutoFit/>
          </a:bodyPr>
          <a:lstStyle/>
          <a:p>
            <a:pPr marL="12700">
              <a:lnSpc>
                <a:spcPct val="100000"/>
              </a:lnSpc>
              <a:spcBef>
                <a:spcPts val="95"/>
              </a:spcBef>
            </a:pPr>
            <a:r>
              <a:rPr lang="en-US" sz="1600" spc="-105" dirty="0">
                <a:latin typeface="Segoe UI Light" panose="020B0502040204020203" pitchFamily="34" charset="0"/>
                <a:cs typeface="Segoe UI Light" panose="020B0502040204020203" pitchFamily="34" charset="0"/>
              </a:rPr>
              <a:t>Appliances</a:t>
            </a:r>
            <a:endParaRPr sz="1600" dirty="0">
              <a:latin typeface="Segoe UI Light" panose="020B0502040204020203" pitchFamily="34" charset="0"/>
              <a:cs typeface="Segoe UI Light" panose="020B0502040204020203" pitchFamily="34" charset="0"/>
            </a:endParaRPr>
          </a:p>
        </p:txBody>
      </p:sp>
      <p:sp>
        <p:nvSpPr>
          <p:cNvPr id="135" name="object 69"/>
          <p:cNvSpPr/>
          <p:nvPr/>
        </p:nvSpPr>
        <p:spPr>
          <a:xfrm>
            <a:off x="4651623" y="4912572"/>
            <a:ext cx="611102" cy="289949"/>
          </a:xfrm>
          <a:prstGeom prst="rect">
            <a:avLst/>
          </a:prstGeom>
          <a:blipFill>
            <a:blip r:embed="rId42"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36" name="object 70"/>
          <p:cNvSpPr/>
          <p:nvPr/>
        </p:nvSpPr>
        <p:spPr>
          <a:xfrm>
            <a:off x="5463196" y="4854659"/>
            <a:ext cx="556493" cy="401768"/>
          </a:xfrm>
          <a:prstGeom prst="rect">
            <a:avLst/>
          </a:prstGeom>
          <a:blipFill>
            <a:blip r:embed="rId43"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37" name="object 71"/>
          <p:cNvSpPr/>
          <p:nvPr/>
        </p:nvSpPr>
        <p:spPr>
          <a:xfrm>
            <a:off x="6069114" y="4504874"/>
            <a:ext cx="1107788" cy="1107788"/>
          </a:xfrm>
          <a:prstGeom prst="rect">
            <a:avLst/>
          </a:prstGeom>
          <a:blipFill>
            <a:blip r:embed="rId44"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38" name="object 72"/>
          <p:cNvSpPr/>
          <p:nvPr/>
        </p:nvSpPr>
        <p:spPr>
          <a:xfrm>
            <a:off x="4701686" y="5421580"/>
            <a:ext cx="675891" cy="249560"/>
          </a:xfrm>
          <a:prstGeom prst="rect">
            <a:avLst/>
          </a:prstGeom>
          <a:blipFill>
            <a:blip r:embed="rId45"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39" name="object 73"/>
          <p:cNvSpPr/>
          <p:nvPr/>
        </p:nvSpPr>
        <p:spPr>
          <a:xfrm>
            <a:off x="5572420" y="5516067"/>
            <a:ext cx="973543" cy="135177"/>
          </a:xfrm>
          <a:prstGeom prst="rect">
            <a:avLst/>
          </a:prstGeom>
          <a:blipFill>
            <a:blip r:embed="rId46"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40" name="object 74"/>
          <p:cNvSpPr/>
          <p:nvPr/>
        </p:nvSpPr>
        <p:spPr>
          <a:xfrm>
            <a:off x="7215785" y="4962701"/>
            <a:ext cx="643127" cy="222503"/>
          </a:xfrm>
          <a:prstGeom prst="rect">
            <a:avLst/>
          </a:prstGeom>
          <a:blipFill>
            <a:blip r:embed="rId47"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41" name="object 75"/>
          <p:cNvSpPr/>
          <p:nvPr/>
        </p:nvSpPr>
        <p:spPr>
          <a:xfrm>
            <a:off x="8151532" y="4622476"/>
            <a:ext cx="3643207" cy="1379220"/>
          </a:xfrm>
          <a:custGeom>
            <a:avLst/>
            <a:gdLst/>
            <a:ahLst/>
            <a:cxnLst/>
            <a:rect l="l" t="t" r="r" b="b"/>
            <a:pathLst>
              <a:path w="3447415" h="1379220">
                <a:moveTo>
                  <a:pt x="0" y="1379219"/>
                </a:moveTo>
                <a:lnTo>
                  <a:pt x="3447288" y="1379219"/>
                </a:lnTo>
                <a:lnTo>
                  <a:pt x="3447288" y="0"/>
                </a:lnTo>
                <a:lnTo>
                  <a:pt x="0" y="0"/>
                </a:lnTo>
                <a:lnTo>
                  <a:pt x="0" y="1379219"/>
                </a:lnTo>
                <a:close/>
              </a:path>
            </a:pathLst>
          </a:custGeom>
          <a:ln w="12192">
            <a:solidFill>
              <a:srgbClr val="2E528F"/>
            </a:solidFill>
          </a:ln>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42" name="object 76"/>
          <p:cNvSpPr txBox="1"/>
          <p:nvPr/>
        </p:nvSpPr>
        <p:spPr>
          <a:xfrm>
            <a:off x="9791822" y="4493274"/>
            <a:ext cx="653721" cy="258404"/>
          </a:xfrm>
          <a:prstGeom prst="rect">
            <a:avLst/>
          </a:prstGeom>
          <a:solidFill>
            <a:schemeClr val="bg1"/>
          </a:solidFill>
        </p:spPr>
        <p:txBody>
          <a:bodyPr vert="horz" wrap="square" lIns="0" tIns="12065" rIns="0" bIns="0" rtlCol="0">
            <a:spAutoFit/>
          </a:bodyPr>
          <a:lstStyle/>
          <a:p>
            <a:pPr marL="12700" algn="ctr">
              <a:lnSpc>
                <a:spcPct val="100000"/>
              </a:lnSpc>
              <a:spcBef>
                <a:spcPts val="95"/>
              </a:spcBef>
            </a:pPr>
            <a:r>
              <a:rPr lang="en-US" sz="1600" spc="-114" dirty="0">
                <a:latin typeface="Segoe UI Light" panose="020B0502040204020203" pitchFamily="34" charset="0"/>
                <a:cs typeface="Segoe UI Light" panose="020B0502040204020203" pitchFamily="34" charset="0"/>
              </a:rPr>
              <a:t>Others</a:t>
            </a:r>
            <a:endParaRPr sz="1600" dirty="0">
              <a:latin typeface="Segoe UI Light" panose="020B0502040204020203" pitchFamily="34" charset="0"/>
              <a:cs typeface="Segoe UI Light" panose="020B0502040204020203" pitchFamily="34" charset="0"/>
            </a:endParaRPr>
          </a:p>
        </p:txBody>
      </p:sp>
      <p:sp>
        <p:nvSpPr>
          <p:cNvPr id="143" name="object 78"/>
          <p:cNvSpPr/>
          <p:nvPr/>
        </p:nvSpPr>
        <p:spPr>
          <a:xfrm>
            <a:off x="10834853" y="4796636"/>
            <a:ext cx="678816" cy="409395"/>
          </a:xfrm>
          <a:prstGeom prst="rect">
            <a:avLst/>
          </a:prstGeom>
          <a:blipFill>
            <a:blip r:embed="rId48"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44" name="object 79"/>
          <p:cNvSpPr/>
          <p:nvPr/>
        </p:nvSpPr>
        <p:spPr>
          <a:xfrm>
            <a:off x="10603065" y="5268492"/>
            <a:ext cx="399534" cy="535065"/>
          </a:xfrm>
          <a:prstGeom prst="rect">
            <a:avLst/>
          </a:prstGeom>
          <a:blipFill>
            <a:blip r:embed="rId49"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45" name="object 80"/>
          <p:cNvSpPr/>
          <p:nvPr/>
        </p:nvSpPr>
        <p:spPr>
          <a:xfrm>
            <a:off x="8989518" y="5310526"/>
            <a:ext cx="601459" cy="377096"/>
          </a:xfrm>
          <a:prstGeom prst="rect">
            <a:avLst/>
          </a:prstGeom>
          <a:blipFill>
            <a:blip r:embed="rId50"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46" name="object 81"/>
          <p:cNvSpPr/>
          <p:nvPr/>
        </p:nvSpPr>
        <p:spPr>
          <a:xfrm>
            <a:off x="9835512" y="5206031"/>
            <a:ext cx="629412" cy="637032"/>
          </a:xfrm>
          <a:prstGeom prst="rect">
            <a:avLst/>
          </a:prstGeom>
          <a:blipFill>
            <a:blip r:embed="rId51" cstate="print"/>
            <a:stretch>
              <a:fillRect/>
            </a:stretch>
          </a:blipFill>
        </p:spPr>
        <p:txBody>
          <a:bodyPr wrap="square" lIns="0" tIns="0" rIns="0" bIns="0" rtlCol="0"/>
          <a:lstStyle/>
          <a:p>
            <a:endParaRPr>
              <a:latin typeface="Segoe UI Light" panose="020B0502040204020203" pitchFamily="34" charset="0"/>
              <a:cs typeface="Segoe UI Light" panose="020B0502040204020203" pitchFamily="34" charset="0"/>
            </a:endParaRPr>
          </a:p>
        </p:txBody>
      </p:sp>
      <p:sp>
        <p:nvSpPr>
          <p:cNvPr id="147" name="object 7"/>
          <p:cNvSpPr txBox="1"/>
          <p:nvPr/>
        </p:nvSpPr>
        <p:spPr>
          <a:xfrm>
            <a:off x="1631022" y="1042079"/>
            <a:ext cx="1557816" cy="258404"/>
          </a:xfrm>
          <a:prstGeom prst="rect">
            <a:avLst/>
          </a:prstGeom>
        </p:spPr>
        <p:txBody>
          <a:bodyPr vert="horz" wrap="square" lIns="0" tIns="12065" rIns="0" bIns="0" rtlCol="0">
            <a:spAutoFit/>
          </a:bodyPr>
          <a:lstStyle/>
          <a:p>
            <a:pPr marL="12700" algn="ctr">
              <a:lnSpc>
                <a:spcPct val="100000"/>
              </a:lnSpc>
              <a:spcBef>
                <a:spcPts val="95"/>
              </a:spcBef>
            </a:pPr>
            <a:r>
              <a:rPr lang="en-US" sz="1600" spc="-55" dirty="0">
                <a:latin typeface="Segoe UI Light" panose="020B0502040204020203" pitchFamily="34" charset="0"/>
                <a:cs typeface="Segoe UI Light" panose="020B0502040204020203" pitchFamily="34" charset="0"/>
              </a:rPr>
              <a:t>Telecommunication</a:t>
            </a:r>
            <a:endParaRPr sz="1600" dirty="0">
              <a:latin typeface="Segoe UI Light" panose="020B0502040204020203" pitchFamily="34" charset="0"/>
              <a:cs typeface="Segoe UI Light" panose="020B0502040204020203" pitchFamily="34" charset="0"/>
            </a:endParaRPr>
          </a:p>
        </p:txBody>
      </p:sp>
      <p:sp>
        <p:nvSpPr>
          <p:cNvPr id="148" name="object 35"/>
          <p:cNvSpPr txBox="1"/>
          <p:nvPr/>
        </p:nvSpPr>
        <p:spPr>
          <a:xfrm>
            <a:off x="6143944" y="989321"/>
            <a:ext cx="922401" cy="258404"/>
          </a:xfrm>
          <a:prstGeom prst="rect">
            <a:avLst/>
          </a:prstGeom>
        </p:spPr>
        <p:txBody>
          <a:bodyPr vert="horz" wrap="square" lIns="0" tIns="12065" rIns="0" bIns="0" rtlCol="0">
            <a:spAutoFit/>
          </a:bodyPr>
          <a:lstStyle/>
          <a:p>
            <a:pPr marL="12700">
              <a:lnSpc>
                <a:spcPct val="100000"/>
              </a:lnSpc>
              <a:spcBef>
                <a:spcPts val="95"/>
              </a:spcBef>
            </a:pPr>
            <a:r>
              <a:rPr lang="en-US" sz="1600" spc="-114" dirty="0">
                <a:latin typeface="Segoe UI Light" panose="020B0502040204020203" pitchFamily="34" charset="0"/>
                <a:cs typeface="Segoe UI Light" panose="020B0502040204020203" pitchFamily="34" charset="0"/>
              </a:rPr>
              <a:t>Banking</a:t>
            </a:r>
            <a:endParaRPr sz="1600" dirty="0">
              <a:latin typeface="Segoe UI Light" panose="020B0502040204020203" pitchFamily="34" charset="0"/>
              <a:cs typeface="Segoe UI Light" panose="020B0502040204020203" pitchFamily="34" charset="0"/>
            </a:endParaRPr>
          </a:p>
        </p:txBody>
      </p:sp>
      <p:sp>
        <p:nvSpPr>
          <p:cNvPr id="149" name="object 38"/>
          <p:cNvSpPr txBox="1"/>
          <p:nvPr/>
        </p:nvSpPr>
        <p:spPr>
          <a:xfrm>
            <a:off x="9205323" y="1014886"/>
            <a:ext cx="1699895" cy="258404"/>
          </a:xfrm>
          <a:prstGeom prst="rect">
            <a:avLst/>
          </a:prstGeom>
        </p:spPr>
        <p:txBody>
          <a:bodyPr vert="horz" wrap="square" lIns="0" tIns="12065" rIns="0" bIns="0" rtlCol="0">
            <a:spAutoFit/>
          </a:bodyPr>
          <a:lstStyle/>
          <a:p>
            <a:pPr marL="12700" algn="ctr">
              <a:lnSpc>
                <a:spcPct val="100000"/>
              </a:lnSpc>
              <a:spcBef>
                <a:spcPts val="95"/>
              </a:spcBef>
            </a:pPr>
            <a:r>
              <a:rPr lang="en-US" sz="1600" spc="-100" dirty="0">
                <a:latin typeface="Segoe UI Light" panose="020B0502040204020203" pitchFamily="34" charset="0"/>
                <a:cs typeface="Segoe UI Light" panose="020B0502040204020203" pitchFamily="34" charset="0"/>
              </a:rPr>
              <a:t>Education</a:t>
            </a:r>
            <a:endParaRPr sz="1600" dirty="0">
              <a:latin typeface="Segoe UI Light" panose="020B0502040204020203" pitchFamily="34" charset="0"/>
              <a:cs typeface="Segoe UI Light" panose="020B0502040204020203" pitchFamily="34" charset="0"/>
            </a:endParaRPr>
          </a:p>
        </p:txBody>
      </p:sp>
      <p:pic>
        <p:nvPicPr>
          <p:cNvPr id="150" name="Picture 149">
            <a:extLst>
              <a:ext uri="{FF2B5EF4-FFF2-40B4-BE49-F238E27FC236}">
                <a16:creationId xmlns:a16="http://schemas.microsoft.com/office/drawing/2014/main" id="{40295DA0-6954-4F04-8D02-81F8835BB083}"/>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6102470" y="1914987"/>
            <a:ext cx="666283" cy="345230"/>
          </a:xfrm>
          <a:prstGeom prst="rect">
            <a:avLst/>
          </a:prstGeom>
        </p:spPr>
      </p:pic>
      <p:pic>
        <p:nvPicPr>
          <p:cNvPr id="151" name="Picture 2" descr="Káº¿t quáº£ hÃ¬nh áº£nh cho báº¯c Ã¡ bank"/>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6778017" y="1950064"/>
            <a:ext cx="1114630" cy="355411"/>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36" descr="http://llv.edu.vn/wp-content/themes/languagelink/images/logo.png">
            <a:extLst>
              <a:ext uri="{FF2B5EF4-FFF2-40B4-BE49-F238E27FC236}">
                <a16:creationId xmlns:a16="http://schemas.microsoft.com/office/drawing/2014/main" id="{727D7896-9910-43FD-B74B-9E5442143048}"/>
              </a:ext>
            </a:extLst>
          </p:cNvPr>
          <p:cNvPicPr>
            <a:picLocks noChangeAspect="1" noChangeArrowheads="1"/>
          </p:cNvPicPr>
          <p:nvPr/>
        </p:nvPicPr>
        <p:blipFill>
          <a:blip r:embed="rId54"/>
          <a:srcRect/>
          <a:stretch>
            <a:fillRect/>
          </a:stretch>
        </p:blipFill>
        <p:spPr bwMode="auto">
          <a:xfrm>
            <a:off x="10091509" y="1902757"/>
            <a:ext cx="723401" cy="442078"/>
          </a:xfrm>
          <a:prstGeom prst="rect">
            <a:avLst/>
          </a:prstGeom>
          <a:noFill/>
        </p:spPr>
      </p:pic>
      <p:pic>
        <p:nvPicPr>
          <p:cNvPr id="153" name="Picture 4" descr="HÃ¬nh áº£nh cÃ³ liÃªn quan"/>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11013215" y="1896395"/>
            <a:ext cx="441123" cy="441123"/>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6" descr="Image result for việt đức food">
            <a:extLst>
              <a:ext uri="{FF2B5EF4-FFF2-40B4-BE49-F238E27FC236}">
                <a16:creationId xmlns:a16="http://schemas.microsoft.com/office/drawing/2014/main" id="{21EE2F2F-FB0A-46FA-8D24-2C45EFCB7249}"/>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0204138" y="4820469"/>
            <a:ext cx="489910" cy="337330"/>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6" descr="http://mywork.com.vn/data/images/logo/67de2ab21e6d.png">
            <a:extLst>
              <a:ext uri="{FF2B5EF4-FFF2-40B4-BE49-F238E27FC236}">
                <a16:creationId xmlns:a16="http://schemas.microsoft.com/office/drawing/2014/main" id="{1629F91E-8800-4FE0-AAA8-FEE33587C630}"/>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4682732" y="3113557"/>
            <a:ext cx="587172" cy="320945"/>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a:extLst>
              <a:ext uri="{FF2B5EF4-FFF2-40B4-BE49-F238E27FC236}">
                <a16:creationId xmlns:a16="http://schemas.microsoft.com/office/drawing/2014/main" id="{D35F76C5-3A35-4867-BD0A-D9ACEB1B99DA}"/>
              </a:ext>
            </a:extLst>
          </p:cNvPr>
          <p:cNvPicPr>
            <a:picLocks noChangeAspect="1"/>
          </p:cNvPicPr>
          <p:nvPr/>
        </p:nvPicPr>
        <p:blipFill>
          <a:blip r:embed="rId58" cstate="print"/>
          <a:stretch>
            <a:fillRect/>
          </a:stretch>
        </p:blipFill>
        <p:spPr>
          <a:xfrm>
            <a:off x="4704443" y="3673879"/>
            <a:ext cx="658417" cy="386905"/>
          </a:xfrm>
          <a:prstGeom prst="rect">
            <a:avLst/>
          </a:prstGeom>
          <a:solidFill>
            <a:schemeClr val="bg1"/>
          </a:solidFill>
        </p:spPr>
      </p:pic>
      <p:pic>
        <p:nvPicPr>
          <p:cNvPr id="157" name="Picture 156" descr="Káº¿t quáº£ hÃ¬nh áº£nh cho flamingo Äáº¡i láº£i logo"/>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5454381" y="3701092"/>
            <a:ext cx="1377429" cy="378793"/>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8" descr="Káº¿t quáº£ hÃ¬nh áº£nh cho hd mon logo"/>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5410500" y="3083630"/>
            <a:ext cx="664540" cy="449672"/>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0" descr="Káº¿t quáº£ hÃ¬nh áº£nh cho Sun Grand City Ancora Residence logo"/>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6153854" y="3018169"/>
            <a:ext cx="899491" cy="48661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2" descr="Káº¿t quáº£ hÃ¬nh áº£nh cho PREMIER VILLAGE PHÃ QUá»C logo"/>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6622805" y="3553753"/>
            <a:ext cx="1572164" cy="524055"/>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4" descr="Káº¿t quáº£ hÃ¬nh áº£nh cho masteri logo"/>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7178784" y="2995249"/>
            <a:ext cx="751290" cy="493461"/>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2" descr="http://maylocnuocrokangaroo.vn/Icon/logo%20kangaroo.png">
            <a:extLst>
              <a:ext uri="{FF2B5EF4-FFF2-40B4-BE49-F238E27FC236}">
                <a16:creationId xmlns:a16="http://schemas.microsoft.com/office/drawing/2014/main" id="{5FD28F4B-1059-42C2-B736-3F1CCA9F8604}"/>
              </a:ext>
            </a:extLst>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6734947" y="5487272"/>
            <a:ext cx="1128445" cy="208065"/>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2" descr="http://img.zing.vn/vng/skin/vng-2014/image/vng-logo-share-v2.jpg">
            <a:extLst>
              <a:ext uri="{FF2B5EF4-FFF2-40B4-BE49-F238E27FC236}">
                <a16:creationId xmlns:a16="http://schemas.microsoft.com/office/drawing/2014/main" id="{791B633C-7CA6-4DF8-AA37-B394D9137789}"/>
              </a:ext>
            </a:extLst>
          </p:cNvPr>
          <p:cNvPicPr>
            <a:picLocks noChangeAspect="1" noChangeArrowheads="1"/>
          </p:cNvPicPr>
          <p:nvPr/>
        </p:nvPicPr>
        <p:blipFill rotWithShape="1">
          <a:blip r:embed="rId65" cstate="print">
            <a:extLst>
              <a:ext uri="{28A0092B-C50C-407E-A947-70E740481C1C}">
                <a14:useLocalDpi xmlns:a14="http://schemas.microsoft.com/office/drawing/2010/main" val="0"/>
              </a:ext>
            </a:extLst>
          </a:blip>
          <a:srcRect l="33792" r="31833"/>
          <a:stretch/>
        </p:blipFill>
        <p:spPr bwMode="auto">
          <a:xfrm>
            <a:off x="11240853" y="5189212"/>
            <a:ext cx="422026" cy="639238"/>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2" descr="http://vieclam.laodong.com.vn/Uploaded/ViecLam/CompanyLogo/d515ae96-c425-4fbf-bca4-89701ba7167f.jpg">
            <a:extLst>
              <a:ext uri="{FF2B5EF4-FFF2-40B4-BE49-F238E27FC236}">
                <a16:creationId xmlns:a16="http://schemas.microsoft.com/office/drawing/2014/main" id="{B2262722-2ECF-48EC-BAE2-B8A39D9C25AE}"/>
              </a:ext>
            </a:extLst>
          </p:cNvPr>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2398437" y="5347811"/>
            <a:ext cx="937055" cy="376425"/>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6" descr="Doppelherz Viá»t Nam"/>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3344316" y="5378969"/>
            <a:ext cx="686851" cy="488309"/>
          </a:xfrm>
          <a:prstGeom prst="rect">
            <a:avLst/>
          </a:prstGeom>
          <a:noFill/>
          <a:extLst>
            <a:ext uri="{909E8E84-426E-40DD-AFC4-6F175D3DCCD1}">
              <a14:hiddenFill xmlns:a14="http://schemas.microsoft.com/office/drawing/2010/main">
                <a:solidFill>
                  <a:srgbClr val="FFFFFF"/>
                </a:solidFill>
              </a14:hiddenFill>
            </a:ext>
          </a:extLst>
        </p:spPr>
      </p:pic>
      <p:sp>
        <p:nvSpPr>
          <p:cNvPr id="166" name="Title 1"/>
          <p:cNvSpPr txBox="1">
            <a:spLocks/>
          </p:cNvSpPr>
          <p:nvPr/>
        </p:nvSpPr>
        <p:spPr>
          <a:xfrm>
            <a:off x="691389" y="60946"/>
            <a:ext cx="8239202" cy="71929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C7DA5"/>
                </a:solidFill>
                <a:latin typeface="UTM Avo" panose="02040603050506020204" pitchFamily="18" charset="0"/>
                <a:cs typeface="Segoe UI Light" panose="020B0502040204020203" pitchFamily="34" charset="0"/>
              </a:rPr>
              <a:t>FLAGSHIP CUSTOMERS</a:t>
            </a:r>
            <a:endParaRPr lang="vi-VN" sz="2800" b="1" dirty="0">
              <a:solidFill>
                <a:srgbClr val="0C7DA5"/>
              </a:solidFill>
              <a:latin typeface="Segoe UI Light" panose="020B0502040204020203" pitchFamily="34" charset="0"/>
              <a:cs typeface="Segoe UI Light" panose="020B0502040204020203" pitchFamily="34" charset="0"/>
            </a:endParaRPr>
          </a:p>
        </p:txBody>
      </p:sp>
      <p:sp>
        <p:nvSpPr>
          <p:cNvPr id="167" name="Title 1">
            <a:extLst>
              <a:ext uri="{FF2B5EF4-FFF2-40B4-BE49-F238E27FC236}">
                <a16:creationId xmlns:a16="http://schemas.microsoft.com/office/drawing/2014/main" id="{856AC7A5-4780-4C67-85A8-13511B4F5AFE}"/>
              </a:ext>
            </a:extLst>
          </p:cNvPr>
          <p:cNvSpPr txBox="1">
            <a:spLocks/>
          </p:cNvSpPr>
          <p:nvPr/>
        </p:nvSpPr>
        <p:spPr>
          <a:xfrm>
            <a:off x="1049836" y="306396"/>
            <a:ext cx="4675152" cy="4676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800" b="1" dirty="0">
              <a:solidFill>
                <a:srgbClr val="0C7DA5"/>
              </a:solidFill>
              <a:latin typeface="Segoe UI Light" panose="020B0502040204020203" pitchFamily="34" charset="0"/>
              <a:cs typeface="Segoe UI Light" panose="020B0502040204020203" pitchFamily="34" charset="0"/>
            </a:endParaRPr>
          </a:p>
        </p:txBody>
      </p:sp>
      <p:sp>
        <p:nvSpPr>
          <p:cNvPr id="168" name="Isosceles Triangle 167"/>
          <p:cNvSpPr/>
          <p:nvPr/>
        </p:nvSpPr>
        <p:spPr>
          <a:xfrm rot="5400000">
            <a:off x="-56017" y="57153"/>
            <a:ext cx="753341" cy="639038"/>
          </a:xfrm>
          <a:prstGeom prst="triangle">
            <a:avLst/>
          </a:pr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70" name="Isosceles Triangle 4"/>
          <p:cNvSpPr/>
          <p:nvPr/>
        </p:nvSpPr>
        <p:spPr>
          <a:xfrm>
            <a:off x="-31173" y="6062399"/>
            <a:ext cx="9684327" cy="816383"/>
          </a:xfrm>
          <a:custGeom>
            <a:avLst/>
            <a:gdLst>
              <a:gd name="connsiteX0" fmla="*/ 0 w 4488873"/>
              <a:gd name="connsiteY0" fmla="*/ 3792681 h 3792681"/>
              <a:gd name="connsiteX1" fmla="*/ 2244437 w 4488873"/>
              <a:gd name="connsiteY1" fmla="*/ 0 h 3792681"/>
              <a:gd name="connsiteX2" fmla="*/ 4488873 w 4488873"/>
              <a:gd name="connsiteY2" fmla="*/ 3792681 h 3792681"/>
              <a:gd name="connsiteX3" fmla="*/ 0 w 4488873"/>
              <a:gd name="connsiteY3" fmla="*/ 3792681 h 3792681"/>
              <a:gd name="connsiteX0" fmla="*/ 2618508 w 7107381"/>
              <a:gd name="connsiteY0" fmla="*/ 2067790 h 2067790"/>
              <a:gd name="connsiteX1" fmla="*/ 0 w 7107381"/>
              <a:gd name="connsiteY1" fmla="*/ 0 h 2067790"/>
              <a:gd name="connsiteX2" fmla="*/ 7107381 w 7107381"/>
              <a:gd name="connsiteY2" fmla="*/ 2067790 h 2067790"/>
              <a:gd name="connsiteX3" fmla="*/ 2618508 w 7107381"/>
              <a:gd name="connsiteY3" fmla="*/ 2067790 h 2067790"/>
              <a:gd name="connsiteX0" fmla="*/ 2618508 w 8011390"/>
              <a:gd name="connsiteY0" fmla="*/ 2067790 h 3158836"/>
              <a:gd name="connsiteX1" fmla="*/ 0 w 8011390"/>
              <a:gd name="connsiteY1" fmla="*/ 0 h 3158836"/>
              <a:gd name="connsiteX2" fmla="*/ 8011390 w 8011390"/>
              <a:gd name="connsiteY2" fmla="*/ 3158836 h 3158836"/>
              <a:gd name="connsiteX3" fmla="*/ 2618508 w 8011390"/>
              <a:gd name="connsiteY3" fmla="*/ 2067790 h 3158836"/>
              <a:gd name="connsiteX0" fmla="*/ 0 w 8094519"/>
              <a:gd name="connsiteY0" fmla="*/ 3273135 h 3273135"/>
              <a:gd name="connsiteX1" fmla="*/ 83129 w 8094519"/>
              <a:gd name="connsiteY1" fmla="*/ 0 h 3273135"/>
              <a:gd name="connsiteX2" fmla="*/ 8094519 w 8094519"/>
              <a:gd name="connsiteY2" fmla="*/ 3158836 h 3273135"/>
              <a:gd name="connsiteX3" fmla="*/ 0 w 8094519"/>
              <a:gd name="connsiteY3" fmla="*/ 3273135 h 3273135"/>
              <a:gd name="connsiteX0" fmla="*/ 0 w 8094519"/>
              <a:gd name="connsiteY0" fmla="*/ 1953490 h 1953490"/>
              <a:gd name="connsiteX1" fmla="*/ 218210 w 8094519"/>
              <a:gd name="connsiteY1" fmla="*/ 0 h 1953490"/>
              <a:gd name="connsiteX2" fmla="*/ 8094519 w 8094519"/>
              <a:gd name="connsiteY2" fmla="*/ 1839191 h 1953490"/>
              <a:gd name="connsiteX3" fmla="*/ 0 w 8094519"/>
              <a:gd name="connsiteY3" fmla="*/ 1953490 h 1953490"/>
              <a:gd name="connsiteX0" fmla="*/ 270163 w 7876309"/>
              <a:gd name="connsiteY0" fmla="*/ 1735281 h 1839191"/>
              <a:gd name="connsiteX1" fmla="*/ 0 w 7876309"/>
              <a:gd name="connsiteY1" fmla="*/ 0 h 1839191"/>
              <a:gd name="connsiteX2" fmla="*/ 7876309 w 7876309"/>
              <a:gd name="connsiteY2" fmla="*/ 1839191 h 1839191"/>
              <a:gd name="connsiteX3" fmla="*/ 270163 w 7876309"/>
              <a:gd name="connsiteY3" fmla="*/ 1735281 h 1839191"/>
              <a:gd name="connsiteX0" fmla="*/ 0 w 7897091"/>
              <a:gd name="connsiteY0" fmla="*/ 1693717 h 1839191"/>
              <a:gd name="connsiteX1" fmla="*/ 20782 w 7897091"/>
              <a:gd name="connsiteY1" fmla="*/ 0 h 1839191"/>
              <a:gd name="connsiteX2" fmla="*/ 7897091 w 7897091"/>
              <a:gd name="connsiteY2" fmla="*/ 1839191 h 1839191"/>
              <a:gd name="connsiteX3" fmla="*/ 0 w 7897091"/>
              <a:gd name="connsiteY3" fmla="*/ 1693717 h 1839191"/>
              <a:gd name="connsiteX0" fmla="*/ 0 w 7897091"/>
              <a:gd name="connsiteY0" fmla="*/ 1246908 h 1392382"/>
              <a:gd name="connsiteX1" fmla="*/ 10391 w 7897091"/>
              <a:gd name="connsiteY1" fmla="*/ 0 h 1392382"/>
              <a:gd name="connsiteX2" fmla="*/ 7897091 w 7897091"/>
              <a:gd name="connsiteY2" fmla="*/ 1392382 h 1392382"/>
              <a:gd name="connsiteX3" fmla="*/ 0 w 7897091"/>
              <a:gd name="connsiteY3" fmla="*/ 1246908 h 1392382"/>
              <a:gd name="connsiteX0" fmla="*/ 0 w 9684327"/>
              <a:gd name="connsiteY0" fmla="*/ 1246908 h 1246908"/>
              <a:gd name="connsiteX1" fmla="*/ 10391 w 9684327"/>
              <a:gd name="connsiteY1" fmla="*/ 0 h 1246908"/>
              <a:gd name="connsiteX2" fmla="*/ 9684327 w 9684327"/>
              <a:gd name="connsiteY2" fmla="*/ 1236518 h 1246908"/>
              <a:gd name="connsiteX3" fmla="*/ 0 w 9684327"/>
              <a:gd name="connsiteY3" fmla="*/ 1246908 h 1246908"/>
            </a:gdLst>
            <a:ahLst/>
            <a:cxnLst>
              <a:cxn ang="0">
                <a:pos x="connsiteX0" y="connsiteY0"/>
              </a:cxn>
              <a:cxn ang="0">
                <a:pos x="connsiteX1" y="connsiteY1"/>
              </a:cxn>
              <a:cxn ang="0">
                <a:pos x="connsiteX2" y="connsiteY2"/>
              </a:cxn>
              <a:cxn ang="0">
                <a:pos x="connsiteX3" y="connsiteY3"/>
              </a:cxn>
            </a:cxnLst>
            <a:rect l="l" t="t" r="r" b="b"/>
            <a:pathLst>
              <a:path w="9684327" h="1246908">
                <a:moveTo>
                  <a:pt x="0" y="1246908"/>
                </a:moveTo>
                <a:cubicBezTo>
                  <a:pt x="3464" y="831272"/>
                  <a:pt x="6927" y="415636"/>
                  <a:pt x="10391" y="0"/>
                </a:cubicBezTo>
                <a:lnTo>
                  <a:pt x="9684327" y="1236518"/>
                </a:lnTo>
                <a:lnTo>
                  <a:pt x="0" y="1246908"/>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169" name="Rectangle 168"/>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6</a:t>
            </a:r>
            <a:endParaRPr lang="en-US" sz="1200" dirty="0">
              <a:solidFill>
                <a:schemeClr val="tx1"/>
              </a:solidFill>
              <a:latin typeface="UTM Avo" panose="02040603050506020204" pitchFamily="18" charset="0"/>
            </a:endParaRPr>
          </a:p>
        </p:txBody>
      </p:sp>
    </p:spTree>
    <p:extLst>
      <p:ext uri="{BB962C8B-B14F-4D97-AF65-F5344CB8AC3E}">
        <p14:creationId xmlns:p14="http://schemas.microsoft.com/office/powerpoint/2010/main" val="412562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p:cNvGrpSpPr/>
          <p:nvPr/>
        </p:nvGrpSpPr>
        <p:grpSpPr>
          <a:xfrm>
            <a:off x="1177501" y="1038678"/>
            <a:ext cx="10280057" cy="5149151"/>
            <a:chOff x="1146328" y="1152978"/>
            <a:chExt cx="10280057" cy="5149151"/>
          </a:xfrm>
        </p:grpSpPr>
        <p:grpSp>
          <p:nvGrpSpPr>
            <p:cNvPr id="30" name="Group 29"/>
            <p:cNvGrpSpPr/>
            <p:nvPr/>
          </p:nvGrpSpPr>
          <p:grpSpPr>
            <a:xfrm>
              <a:off x="1146328" y="1165412"/>
              <a:ext cx="10108860" cy="5136717"/>
              <a:chOff x="1460092" y="1079026"/>
              <a:chExt cx="11038591" cy="5718451"/>
            </a:xfrm>
          </p:grpSpPr>
          <p:pic>
            <p:nvPicPr>
              <p:cNvPr id="37" name="Picture 36">
                <a:extLst>
                  <a:ext uri="{FF2B5EF4-FFF2-40B4-BE49-F238E27FC236}">
                    <a16:creationId xmlns:a16="http://schemas.microsoft.com/office/drawing/2014/main" id="{17C7975E-1006-498A-AC18-8A49728096CD}"/>
                  </a:ext>
                </a:extLst>
              </p:cNvPr>
              <p:cNvPicPr>
                <a:picLocks noChangeAspect="1"/>
              </p:cNvPicPr>
              <p:nvPr/>
            </p:nvPicPr>
            <p:blipFill>
              <a:blip r:embed="rId3"/>
              <a:stretch>
                <a:fillRect/>
              </a:stretch>
            </p:blipFill>
            <p:spPr>
              <a:xfrm>
                <a:off x="2080757" y="5044527"/>
                <a:ext cx="1296697" cy="1057500"/>
              </a:xfrm>
              <a:prstGeom prst="rect">
                <a:avLst/>
              </a:prstGeom>
            </p:spPr>
          </p:pic>
          <p:sp>
            <p:nvSpPr>
              <p:cNvPr id="38" name="Content Placeholder 2">
                <a:extLst>
                  <a:ext uri="{FF2B5EF4-FFF2-40B4-BE49-F238E27FC236}">
                    <a16:creationId xmlns:a16="http://schemas.microsoft.com/office/drawing/2014/main" id="{1CAF27E5-BC80-4BAD-902D-613D5354009E}"/>
                  </a:ext>
                </a:extLst>
              </p:cNvPr>
              <p:cNvSpPr txBox="1">
                <a:spLocks/>
              </p:cNvSpPr>
              <p:nvPr/>
            </p:nvSpPr>
            <p:spPr>
              <a:xfrm>
                <a:off x="1685722" y="6151699"/>
                <a:ext cx="2168241" cy="409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vi-VN" sz="1400" dirty="0">
                    <a:latin typeface="Segoe UI Light" panose="020B0502040204020203" pitchFamily="34" charset="0"/>
                    <a:cs typeface="Segoe UI Light" panose="020B0502040204020203" pitchFamily="34" charset="0"/>
                  </a:rPr>
                  <a:t>Email</a:t>
                </a:r>
              </a:p>
            </p:txBody>
          </p:sp>
          <p:grpSp>
            <p:nvGrpSpPr>
              <p:cNvPr id="39" name="Group 38"/>
              <p:cNvGrpSpPr/>
              <p:nvPr/>
            </p:nvGrpSpPr>
            <p:grpSpPr>
              <a:xfrm>
                <a:off x="1460092" y="1079026"/>
                <a:ext cx="11038591" cy="5718451"/>
                <a:chOff x="1473540" y="1079026"/>
                <a:chExt cx="11038591" cy="5718451"/>
              </a:xfrm>
            </p:grpSpPr>
            <p:sp>
              <p:nvSpPr>
                <p:cNvPr id="40" name="Content Placeholder 2"/>
                <p:cNvSpPr txBox="1">
                  <a:spLocks/>
                </p:cNvSpPr>
                <p:nvPr/>
              </p:nvSpPr>
              <p:spPr>
                <a:xfrm>
                  <a:off x="1473540" y="4076390"/>
                  <a:ext cx="2168241" cy="4092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vi-VN" sz="1400" dirty="0">
                      <a:latin typeface="Segoe UI Light" panose="020B0502040204020203" pitchFamily="34" charset="0"/>
                      <a:cs typeface="Segoe UI Light" panose="020B0502040204020203" pitchFamily="34" charset="0"/>
                    </a:rPr>
                    <a:t>Social Media &amp; </a:t>
                  </a:r>
                </a:p>
                <a:p>
                  <a:pPr marL="0" indent="0" algn="ctr">
                    <a:lnSpc>
                      <a:spcPct val="100000"/>
                    </a:lnSpc>
                    <a:spcBef>
                      <a:spcPts val="0"/>
                    </a:spcBef>
                    <a:buNone/>
                  </a:pPr>
                  <a:r>
                    <a:rPr lang="vi-VN" sz="1400" dirty="0">
                      <a:latin typeface="Segoe UI Light" panose="020B0502040204020203" pitchFamily="34" charset="0"/>
                      <a:cs typeface="Segoe UI Light" panose="020B0502040204020203" pitchFamily="34" charset="0"/>
                    </a:rPr>
                    <a:t>Viral Marketing</a:t>
                  </a:r>
                </a:p>
              </p:txBody>
            </p:sp>
            <p:grpSp>
              <p:nvGrpSpPr>
                <p:cNvPr id="41" name="Group 40"/>
                <p:cNvGrpSpPr/>
                <p:nvPr/>
              </p:nvGrpSpPr>
              <p:grpSpPr>
                <a:xfrm>
                  <a:off x="1663584" y="1079026"/>
                  <a:ext cx="10848547" cy="5718451"/>
                  <a:chOff x="1663584" y="1079026"/>
                  <a:chExt cx="10848547" cy="5718451"/>
                </a:xfrm>
              </p:grpSpPr>
              <p:pic>
                <p:nvPicPr>
                  <p:cNvPr id="42" name="Picture 41"/>
                  <p:cNvPicPr>
                    <a:picLocks noChangeAspect="1"/>
                  </p:cNvPicPr>
                  <p:nvPr/>
                </p:nvPicPr>
                <p:blipFill>
                  <a:blip r:embed="rId4"/>
                  <a:stretch>
                    <a:fillRect/>
                  </a:stretch>
                </p:blipFill>
                <p:spPr>
                  <a:xfrm>
                    <a:off x="1992269" y="3018774"/>
                    <a:ext cx="1013438" cy="969375"/>
                  </a:xfrm>
                  <a:prstGeom prst="rect">
                    <a:avLst/>
                  </a:prstGeom>
                </p:spPr>
              </p:pic>
              <p:grpSp>
                <p:nvGrpSpPr>
                  <p:cNvPr id="43" name="Group 42"/>
                  <p:cNvGrpSpPr/>
                  <p:nvPr/>
                </p:nvGrpSpPr>
                <p:grpSpPr>
                  <a:xfrm>
                    <a:off x="1663584" y="1079026"/>
                    <a:ext cx="10848547" cy="5718451"/>
                    <a:chOff x="1663584" y="1079026"/>
                    <a:chExt cx="10848547" cy="5718451"/>
                  </a:xfrm>
                </p:grpSpPr>
                <p:cxnSp>
                  <p:nvCxnSpPr>
                    <p:cNvPr id="44" name="Straight Connector 43">
                      <a:extLst>
                        <a:ext uri="{FF2B5EF4-FFF2-40B4-BE49-F238E27FC236}">
                          <a16:creationId xmlns:a16="http://schemas.microsoft.com/office/drawing/2014/main" id="{8BA7462D-EEEB-4A71-B101-C325E135C9B2}"/>
                        </a:ext>
                      </a:extLst>
                    </p:cNvPr>
                    <p:cNvCxnSpPr>
                      <a:cxnSpLocks/>
                    </p:cNvCxnSpPr>
                    <p:nvPr/>
                  </p:nvCxnSpPr>
                  <p:spPr>
                    <a:xfrm flipV="1">
                      <a:off x="1663584" y="4921311"/>
                      <a:ext cx="10848547" cy="40466"/>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1663584" y="1079026"/>
                      <a:ext cx="10745761" cy="5718451"/>
                      <a:chOff x="1663584" y="1079026"/>
                      <a:chExt cx="10745761" cy="5718451"/>
                    </a:xfrm>
                  </p:grpSpPr>
                  <p:cxnSp>
                    <p:nvCxnSpPr>
                      <p:cNvPr id="46" name="Straight Connector 45"/>
                      <p:cNvCxnSpPr>
                        <a:cxnSpLocks/>
                      </p:cNvCxnSpPr>
                      <p:nvPr/>
                    </p:nvCxnSpPr>
                    <p:spPr>
                      <a:xfrm flipV="1">
                        <a:off x="1663584" y="2755659"/>
                        <a:ext cx="10745761" cy="324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163011" y="1079026"/>
                        <a:ext cx="8420648" cy="5718451"/>
                        <a:chOff x="2163011" y="1079026"/>
                        <a:chExt cx="8420648" cy="5718451"/>
                      </a:xfrm>
                    </p:grpSpPr>
                    <p:pic>
                      <p:nvPicPr>
                        <p:cNvPr id="48" name="Picture 47"/>
                        <p:cNvPicPr>
                          <a:picLocks noChangeAspect="1"/>
                        </p:cNvPicPr>
                        <p:nvPr/>
                      </p:nvPicPr>
                      <p:blipFill>
                        <a:blip r:embed="rId5"/>
                        <a:stretch>
                          <a:fillRect/>
                        </a:stretch>
                      </p:blipFill>
                      <p:spPr>
                        <a:xfrm>
                          <a:off x="2163011" y="1139484"/>
                          <a:ext cx="1082679" cy="1082679"/>
                        </a:xfrm>
                        <a:prstGeom prst="rect">
                          <a:avLst/>
                        </a:prstGeom>
                      </p:spPr>
                    </p:pic>
                    <p:grpSp>
                      <p:nvGrpSpPr>
                        <p:cNvPr id="49" name="Group 48"/>
                        <p:cNvGrpSpPr/>
                        <p:nvPr/>
                      </p:nvGrpSpPr>
                      <p:grpSpPr>
                        <a:xfrm>
                          <a:off x="3756565" y="1079026"/>
                          <a:ext cx="6827094" cy="5718451"/>
                          <a:chOff x="3756565" y="1079026"/>
                          <a:chExt cx="6827094" cy="5718451"/>
                        </a:xfrm>
                      </p:grpSpPr>
                      <p:pic>
                        <p:nvPicPr>
                          <p:cNvPr id="50" name="Picture 49"/>
                          <p:cNvPicPr>
                            <a:picLocks noChangeAspect="1"/>
                          </p:cNvPicPr>
                          <p:nvPr/>
                        </p:nvPicPr>
                        <p:blipFill>
                          <a:blip r:embed="rId6"/>
                          <a:stretch>
                            <a:fillRect/>
                          </a:stretch>
                        </p:blipFill>
                        <p:spPr>
                          <a:xfrm>
                            <a:off x="6484180" y="1079026"/>
                            <a:ext cx="1107858" cy="1214867"/>
                          </a:xfrm>
                          <a:prstGeom prst="rect">
                            <a:avLst/>
                          </a:prstGeom>
                        </p:spPr>
                      </p:pic>
                      <p:pic>
                        <p:nvPicPr>
                          <p:cNvPr id="51" name="Picture 50"/>
                          <p:cNvPicPr>
                            <a:picLocks noChangeAspect="1"/>
                          </p:cNvPicPr>
                          <p:nvPr/>
                        </p:nvPicPr>
                        <p:blipFill>
                          <a:blip r:embed="rId7"/>
                          <a:stretch>
                            <a:fillRect/>
                          </a:stretch>
                        </p:blipFill>
                        <p:spPr>
                          <a:xfrm>
                            <a:off x="8988871" y="5124964"/>
                            <a:ext cx="868661" cy="868661"/>
                          </a:xfrm>
                          <a:prstGeom prst="rect">
                            <a:avLst/>
                          </a:prstGeom>
                        </p:spPr>
                      </p:pic>
                      <p:pic>
                        <p:nvPicPr>
                          <p:cNvPr id="52" name="Picture 51"/>
                          <p:cNvPicPr>
                            <a:picLocks noChangeAspect="1"/>
                          </p:cNvPicPr>
                          <p:nvPr/>
                        </p:nvPicPr>
                        <p:blipFill>
                          <a:blip r:embed="rId8"/>
                          <a:stretch>
                            <a:fillRect/>
                          </a:stretch>
                        </p:blipFill>
                        <p:spPr>
                          <a:xfrm>
                            <a:off x="4150250" y="1079026"/>
                            <a:ext cx="1340759" cy="1057500"/>
                          </a:xfrm>
                          <a:prstGeom prst="rect">
                            <a:avLst/>
                          </a:prstGeom>
                        </p:spPr>
                      </p:pic>
                      <p:pic>
                        <p:nvPicPr>
                          <p:cNvPr id="53" name="Picture 52"/>
                          <p:cNvPicPr>
                            <a:picLocks noChangeAspect="1"/>
                          </p:cNvPicPr>
                          <p:nvPr/>
                        </p:nvPicPr>
                        <p:blipFill>
                          <a:blip r:embed="rId9"/>
                          <a:stretch>
                            <a:fillRect/>
                          </a:stretch>
                        </p:blipFill>
                        <p:spPr>
                          <a:xfrm>
                            <a:off x="4469237" y="5063173"/>
                            <a:ext cx="830893" cy="1170804"/>
                          </a:xfrm>
                          <a:prstGeom prst="rect">
                            <a:avLst/>
                          </a:prstGeom>
                        </p:spPr>
                      </p:pic>
                      <p:pic>
                        <p:nvPicPr>
                          <p:cNvPr id="54" name="Picture 53"/>
                          <p:cNvPicPr>
                            <a:picLocks noChangeAspect="1"/>
                          </p:cNvPicPr>
                          <p:nvPr/>
                        </p:nvPicPr>
                        <p:blipFill>
                          <a:blip r:embed="rId10"/>
                          <a:stretch>
                            <a:fillRect/>
                          </a:stretch>
                        </p:blipFill>
                        <p:spPr>
                          <a:xfrm>
                            <a:off x="8714033" y="2957260"/>
                            <a:ext cx="1214867" cy="1133037"/>
                          </a:xfrm>
                          <a:prstGeom prst="rect">
                            <a:avLst/>
                          </a:prstGeom>
                        </p:spPr>
                      </p:pic>
                      <p:pic>
                        <p:nvPicPr>
                          <p:cNvPr id="55" name="Pictur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3927" y="5066863"/>
                            <a:ext cx="950608" cy="906279"/>
                          </a:xfrm>
                          <a:prstGeom prst="rect">
                            <a:avLst/>
                          </a:prstGeom>
                        </p:spPr>
                      </p:pic>
                      <p:cxnSp>
                        <p:nvCxnSpPr>
                          <p:cNvPr id="56" name="Straight Connector 55"/>
                          <p:cNvCxnSpPr>
                            <a:cxnSpLocks/>
                          </p:cNvCxnSpPr>
                          <p:nvPr/>
                        </p:nvCxnSpPr>
                        <p:spPr>
                          <a:xfrm>
                            <a:off x="3845309" y="1205617"/>
                            <a:ext cx="0" cy="519691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Content Placeholder 2"/>
                          <p:cNvSpPr txBox="1">
                            <a:spLocks/>
                          </p:cNvSpPr>
                          <p:nvPr/>
                        </p:nvSpPr>
                        <p:spPr>
                          <a:xfrm>
                            <a:off x="6033103" y="2259388"/>
                            <a:ext cx="2168241" cy="409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vi-VN" sz="1400" dirty="0">
                                <a:latin typeface="Segoe UI Light" panose="020B0502040204020203" pitchFamily="34" charset="0"/>
                                <a:cs typeface="Segoe UI Light" panose="020B0502040204020203" pitchFamily="34" charset="0"/>
                              </a:rPr>
                              <a:t>Facebook Ads</a:t>
                            </a:r>
                          </a:p>
                        </p:txBody>
                      </p:sp>
                      <p:sp>
                        <p:nvSpPr>
                          <p:cNvPr id="58" name="Content Placeholder 2"/>
                          <p:cNvSpPr txBox="1">
                            <a:spLocks/>
                          </p:cNvSpPr>
                          <p:nvPr/>
                        </p:nvSpPr>
                        <p:spPr>
                          <a:xfrm>
                            <a:off x="8415418" y="6132223"/>
                            <a:ext cx="2168241" cy="409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vi-VN" sz="1400" dirty="0">
                                <a:latin typeface="Segoe UI Light" panose="020B0502040204020203" pitchFamily="34" charset="0"/>
                                <a:cs typeface="Segoe UI Light" panose="020B0502040204020203" pitchFamily="34" charset="0"/>
                              </a:rPr>
                              <a:t>Cốc Cốc Search</a:t>
                            </a:r>
                          </a:p>
                        </p:txBody>
                      </p:sp>
                      <p:sp>
                        <p:nvSpPr>
                          <p:cNvPr id="59" name="Content Placeholder 2"/>
                          <p:cNvSpPr txBox="1">
                            <a:spLocks/>
                          </p:cNvSpPr>
                          <p:nvPr/>
                        </p:nvSpPr>
                        <p:spPr>
                          <a:xfrm>
                            <a:off x="3756565" y="2260155"/>
                            <a:ext cx="2168241" cy="409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vi-VN" sz="1400" dirty="0">
                                <a:latin typeface="Segoe UI Light" panose="020B0502040204020203" pitchFamily="34" charset="0"/>
                                <a:cs typeface="Segoe UI Light" panose="020B0502040204020203" pitchFamily="34" charset="0"/>
                              </a:rPr>
                              <a:t>Youtube Ads</a:t>
                            </a:r>
                          </a:p>
                        </p:txBody>
                      </p:sp>
                      <p:sp>
                        <p:nvSpPr>
                          <p:cNvPr id="60" name="Content Placeholder 2"/>
                          <p:cNvSpPr txBox="1">
                            <a:spLocks/>
                          </p:cNvSpPr>
                          <p:nvPr/>
                        </p:nvSpPr>
                        <p:spPr>
                          <a:xfrm>
                            <a:off x="3793249" y="6306388"/>
                            <a:ext cx="2168241" cy="491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vi-VN" sz="1400" dirty="0">
                                <a:latin typeface="Segoe UI Light" panose="020B0502040204020203" pitchFamily="34" charset="0"/>
                                <a:cs typeface="Segoe UI Light" panose="020B0502040204020203" pitchFamily="34" charset="0"/>
                              </a:rPr>
                              <a:t>Wifi Ads</a:t>
                            </a:r>
                          </a:p>
                        </p:txBody>
                      </p:sp>
                      <p:sp>
                        <p:nvSpPr>
                          <p:cNvPr id="61" name="Content Placeholder 2"/>
                          <p:cNvSpPr txBox="1">
                            <a:spLocks/>
                          </p:cNvSpPr>
                          <p:nvPr/>
                        </p:nvSpPr>
                        <p:spPr>
                          <a:xfrm>
                            <a:off x="6153783" y="6151699"/>
                            <a:ext cx="2168241" cy="409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vi-VN" sz="1400" dirty="0">
                                <a:latin typeface="Segoe UI Light" panose="020B0502040204020203" pitchFamily="34" charset="0"/>
                                <a:cs typeface="Segoe UI Light" panose="020B0502040204020203" pitchFamily="34" charset="0"/>
                              </a:rPr>
                              <a:t>Banner Ads</a:t>
                            </a:r>
                          </a:p>
                        </p:txBody>
                      </p:sp>
                      <p:sp>
                        <p:nvSpPr>
                          <p:cNvPr id="62" name="Content Placeholder 2">
                            <a:extLst>
                              <a:ext uri="{FF2B5EF4-FFF2-40B4-BE49-F238E27FC236}">
                                <a16:creationId xmlns:a16="http://schemas.microsoft.com/office/drawing/2014/main" id="{BF9F582D-B8BB-4971-B30C-ABD72B019001}"/>
                              </a:ext>
                            </a:extLst>
                          </p:cNvPr>
                          <p:cNvSpPr txBox="1">
                            <a:spLocks/>
                          </p:cNvSpPr>
                          <p:nvPr/>
                        </p:nvSpPr>
                        <p:spPr>
                          <a:xfrm>
                            <a:off x="8279312" y="2222323"/>
                            <a:ext cx="2168241" cy="409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vi-VN" sz="1400" dirty="0">
                                <a:latin typeface="Segoe UI Light" panose="020B0502040204020203" pitchFamily="34" charset="0"/>
                                <a:cs typeface="Segoe UI Light" panose="020B0502040204020203" pitchFamily="34" charset="0"/>
                              </a:rPr>
                              <a:t>Instagram Ads</a:t>
                            </a:r>
                          </a:p>
                        </p:txBody>
                      </p:sp>
                      <p:pic>
                        <p:nvPicPr>
                          <p:cNvPr id="63" name="Picture 2" descr="Image result for instagram">
                            <a:extLst>
                              <a:ext uri="{FF2B5EF4-FFF2-40B4-BE49-F238E27FC236}">
                                <a16:creationId xmlns:a16="http://schemas.microsoft.com/office/drawing/2014/main" id="{5ADC0983-2DBF-4026-B44C-16095B63560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89251" y="1128510"/>
                            <a:ext cx="1064432" cy="1064432"/>
                          </a:xfrm>
                          <a:prstGeom prst="rect">
                            <a:avLst/>
                          </a:prstGeom>
                          <a:noFill/>
                          <a:extLst>
                            <a:ext uri="{909E8E84-426E-40DD-AFC4-6F175D3DCCD1}">
                              <a14:hiddenFill xmlns:a14="http://schemas.microsoft.com/office/drawing/2010/main">
                                <a:solidFill>
                                  <a:srgbClr val="FFFFFF"/>
                                </a:solidFill>
                              </a14:hiddenFill>
                            </a:ext>
                          </a:extLst>
                        </p:spPr>
                      </p:pic>
                      <p:sp>
                        <p:nvSpPr>
                          <p:cNvPr id="64" name="Content Placeholder 2">
                            <a:extLst>
                              <a:ext uri="{FF2B5EF4-FFF2-40B4-BE49-F238E27FC236}">
                                <a16:creationId xmlns:a16="http://schemas.microsoft.com/office/drawing/2014/main" id="{F9877D2D-C5D8-406E-9683-F00AF99E5058}"/>
                              </a:ext>
                            </a:extLst>
                          </p:cNvPr>
                          <p:cNvSpPr txBox="1">
                            <a:spLocks/>
                          </p:cNvSpPr>
                          <p:nvPr/>
                        </p:nvSpPr>
                        <p:spPr>
                          <a:xfrm>
                            <a:off x="8237345" y="4165117"/>
                            <a:ext cx="2168241" cy="491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vi-VN" sz="1400" dirty="0">
                                <a:latin typeface="Segoe UI Light" panose="020B0502040204020203" pitchFamily="34" charset="0"/>
                                <a:cs typeface="Segoe UI Light" panose="020B0502040204020203" pitchFamily="34" charset="0"/>
                              </a:rPr>
                              <a:t>G Suit</a:t>
                            </a:r>
                            <a:r>
                              <a:rPr lang="en-US" sz="1400" dirty="0">
                                <a:latin typeface="Segoe UI Light" panose="020B0502040204020203" pitchFamily="34" charset="0"/>
                                <a:cs typeface="Segoe UI Light" panose="020B0502040204020203" pitchFamily="34" charset="0"/>
                              </a:rPr>
                              <a:t>e</a:t>
                            </a:r>
                            <a:endParaRPr lang="vi-VN" sz="1400" dirty="0">
                              <a:latin typeface="Segoe UI Light" panose="020B0502040204020203" pitchFamily="34" charset="0"/>
                              <a:cs typeface="Segoe UI Light" panose="020B0502040204020203" pitchFamily="34" charset="0"/>
                            </a:endParaRPr>
                          </a:p>
                        </p:txBody>
                      </p:sp>
                      <p:cxnSp>
                        <p:nvCxnSpPr>
                          <p:cNvPr id="65" name="Straight Connector 64">
                            <a:extLst>
                              <a:ext uri="{FF2B5EF4-FFF2-40B4-BE49-F238E27FC236}">
                                <a16:creationId xmlns:a16="http://schemas.microsoft.com/office/drawing/2014/main" id="{C445F4BA-E8CE-4A7A-997A-2E1496372549}"/>
                              </a:ext>
                            </a:extLst>
                          </p:cNvPr>
                          <p:cNvCxnSpPr>
                            <a:cxnSpLocks/>
                          </p:cNvCxnSpPr>
                          <p:nvPr/>
                        </p:nvCxnSpPr>
                        <p:spPr>
                          <a:xfrm>
                            <a:off x="6130683" y="1205617"/>
                            <a:ext cx="0" cy="519691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2943EEC-CCFF-42F9-BA5F-86A00820B9C7}"/>
                              </a:ext>
                            </a:extLst>
                          </p:cNvPr>
                          <p:cNvCxnSpPr>
                            <a:cxnSpLocks/>
                          </p:cNvCxnSpPr>
                          <p:nvPr/>
                        </p:nvCxnSpPr>
                        <p:spPr>
                          <a:xfrm>
                            <a:off x="8279312" y="1205617"/>
                            <a:ext cx="0" cy="519691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Content Placeholder 2">
                            <a:extLst>
                              <a:ext uri="{FF2B5EF4-FFF2-40B4-BE49-F238E27FC236}">
                                <a16:creationId xmlns:a16="http://schemas.microsoft.com/office/drawing/2014/main" id="{247491A9-571C-4191-B750-A833F0DA3FC7}"/>
                              </a:ext>
                            </a:extLst>
                          </p:cNvPr>
                          <p:cNvSpPr txBox="1">
                            <a:spLocks/>
                          </p:cNvSpPr>
                          <p:nvPr/>
                        </p:nvSpPr>
                        <p:spPr>
                          <a:xfrm>
                            <a:off x="3942890" y="4157387"/>
                            <a:ext cx="2168241" cy="409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vi-VN" sz="1400" dirty="0">
                                <a:latin typeface="Segoe UI Light" panose="020B0502040204020203" pitchFamily="34" charset="0"/>
                                <a:cs typeface="Segoe UI Light" panose="020B0502040204020203" pitchFamily="34" charset="0"/>
                              </a:rPr>
                              <a:t>Video Marketing</a:t>
                            </a:r>
                          </a:p>
                        </p:txBody>
                      </p:sp>
                      <p:pic>
                        <p:nvPicPr>
                          <p:cNvPr id="68" name="Graphic 14" descr="Play">
                            <a:extLst>
                              <a:ext uri="{FF2B5EF4-FFF2-40B4-BE49-F238E27FC236}">
                                <a16:creationId xmlns:a16="http://schemas.microsoft.com/office/drawing/2014/main" id="{E6BEEFCF-A016-4480-BCFD-D3A85A6B23F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34036" y="3121261"/>
                            <a:ext cx="914400" cy="914400"/>
                          </a:xfrm>
                          <a:prstGeom prst="rect">
                            <a:avLst/>
                          </a:prstGeom>
                        </p:spPr>
                      </p:pic>
                      <p:pic>
                        <p:nvPicPr>
                          <p:cNvPr id="69" name="Picture 68"/>
                          <p:cNvPicPr>
                            <a:picLocks noChangeAspect="1"/>
                          </p:cNvPicPr>
                          <p:nvPr/>
                        </p:nvPicPr>
                        <p:blipFill>
                          <a:blip r:embed="rId15"/>
                          <a:stretch>
                            <a:fillRect/>
                          </a:stretch>
                        </p:blipFill>
                        <p:spPr>
                          <a:xfrm>
                            <a:off x="6438805" y="3191895"/>
                            <a:ext cx="1535677" cy="853154"/>
                          </a:xfrm>
                          <a:prstGeom prst="rect">
                            <a:avLst/>
                          </a:prstGeom>
                        </p:spPr>
                      </p:pic>
                      <p:sp>
                        <p:nvSpPr>
                          <p:cNvPr id="70" name="Content Placeholder 2">
                            <a:extLst>
                              <a:ext uri="{FF2B5EF4-FFF2-40B4-BE49-F238E27FC236}">
                                <a16:creationId xmlns:a16="http://schemas.microsoft.com/office/drawing/2014/main" id="{247491A9-571C-4191-B750-A833F0DA3FC7}"/>
                              </a:ext>
                            </a:extLst>
                          </p:cNvPr>
                          <p:cNvSpPr txBox="1">
                            <a:spLocks/>
                          </p:cNvSpPr>
                          <p:nvPr/>
                        </p:nvSpPr>
                        <p:spPr>
                          <a:xfrm>
                            <a:off x="6150236" y="4157387"/>
                            <a:ext cx="2168241" cy="409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dirty="0">
                                <a:latin typeface="Segoe UI Light" panose="020B0502040204020203" pitchFamily="34" charset="0"/>
                                <a:cs typeface="Segoe UI Light" panose="020B0502040204020203" pitchFamily="34" charset="0"/>
                              </a:rPr>
                              <a:t>Reviewer Network</a:t>
                            </a:r>
                            <a:endParaRPr lang="vi-VN" sz="1400" dirty="0">
                              <a:latin typeface="Segoe UI Light" panose="020B0502040204020203" pitchFamily="34" charset="0"/>
                              <a:cs typeface="Segoe UI Light" panose="020B0502040204020203" pitchFamily="34" charset="0"/>
                            </a:endParaRPr>
                          </a:p>
                        </p:txBody>
                      </p:sp>
                    </p:grpSp>
                  </p:grpSp>
                </p:grpSp>
              </p:grpSp>
            </p:grpSp>
          </p:grpSp>
        </p:grpSp>
        <p:cxnSp>
          <p:nvCxnSpPr>
            <p:cNvPr id="31" name="Straight Connector 30">
              <a:extLst>
                <a:ext uri="{FF2B5EF4-FFF2-40B4-BE49-F238E27FC236}">
                  <a16:creationId xmlns:a16="http://schemas.microsoft.com/office/drawing/2014/main" id="{72943EEC-CCFF-42F9-BA5F-86A00820B9C7}"/>
                </a:ext>
              </a:extLst>
            </p:cNvPr>
            <p:cNvCxnSpPr>
              <a:cxnSpLocks/>
            </p:cNvCxnSpPr>
            <p:nvPr/>
          </p:nvCxnSpPr>
          <p:spPr>
            <a:xfrm>
              <a:off x="9490070" y="1283608"/>
              <a:ext cx="0" cy="4668232"/>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29162" y="1152978"/>
              <a:ext cx="1026294" cy="1061306"/>
            </a:xfrm>
            <a:prstGeom prst="rect">
              <a:avLst/>
            </a:prstGeom>
          </p:spPr>
        </p:pic>
        <p:pic>
          <p:nvPicPr>
            <p:cNvPr id="33" name="Picture 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11604" y="2891116"/>
              <a:ext cx="1056715" cy="1056715"/>
            </a:xfrm>
            <a:prstGeom prst="rect">
              <a:avLst/>
            </a:prstGeom>
          </p:spPr>
        </p:pic>
        <p:sp>
          <p:nvSpPr>
            <p:cNvPr id="34" name="Content Placeholder 2">
              <a:extLst>
                <a:ext uri="{FF2B5EF4-FFF2-40B4-BE49-F238E27FC236}">
                  <a16:creationId xmlns:a16="http://schemas.microsoft.com/office/drawing/2014/main" id="{BF9F582D-B8BB-4971-B30C-ABD72B019001}"/>
                </a:ext>
              </a:extLst>
            </p:cNvPr>
            <p:cNvSpPr txBox="1">
              <a:spLocks/>
            </p:cNvSpPr>
            <p:nvPr/>
          </p:nvSpPr>
          <p:spPr>
            <a:xfrm>
              <a:off x="9422835" y="2205849"/>
              <a:ext cx="1985620" cy="367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dirty="0" err="1">
                  <a:latin typeface="Segoe UI Light" panose="020B0502040204020203" pitchFamily="34" charset="0"/>
                  <a:cs typeface="Segoe UI Light" panose="020B0502040204020203" pitchFamily="34" charset="0"/>
                </a:rPr>
                <a:t>TikTok</a:t>
              </a:r>
              <a:r>
                <a:rPr lang="vi-VN" sz="1400" dirty="0">
                  <a:latin typeface="Segoe UI Light" panose="020B0502040204020203" pitchFamily="34" charset="0"/>
                  <a:cs typeface="Segoe UI Light" panose="020B0502040204020203" pitchFamily="34" charset="0"/>
                </a:rPr>
                <a:t> Ads</a:t>
              </a:r>
            </a:p>
          </p:txBody>
        </p:sp>
        <p:sp>
          <p:nvSpPr>
            <p:cNvPr id="35" name="Content Placeholder 2">
              <a:extLst>
                <a:ext uri="{FF2B5EF4-FFF2-40B4-BE49-F238E27FC236}">
                  <a16:creationId xmlns:a16="http://schemas.microsoft.com/office/drawing/2014/main" id="{BF9F582D-B8BB-4971-B30C-ABD72B019001}"/>
                </a:ext>
              </a:extLst>
            </p:cNvPr>
            <p:cNvSpPr txBox="1">
              <a:spLocks/>
            </p:cNvSpPr>
            <p:nvPr/>
          </p:nvSpPr>
          <p:spPr>
            <a:xfrm>
              <a:off x="9440765" y="4030167"/>
              <a:ext cx="1985620" cy="367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dirty="0" err="1">
                  <a:latin typeface="Segoe UI Light" panose="020B0502040204020203" pitchFamily="34" charset="0"/>
                  <a:cs typeface="Segoe UI Light" panose="020B0502040204020203" pitchFamily="34" charset="0"/>
                </a:rPr>
                <a:t>Zalo</a:t>
              </a:r>
              <a:r>
                <a:rPr lang="en-US" sz="1400" dirty="0">
                  <a:latin typeface="Segoe UI Light" panose="020B0502040204020203" pitchFamily="34" charset="0"/>
                  <a:cs typeface="Segoe UI Light" panose="020B0502040204020203" pitchFamily="34" charset="0"/>
                </a:rPr>
                <a:t> Ads</a:t>
              </a:r>
              <a:endParaRPr lang="vi-VN" sz="1400" dirty="0">
                <a:latin typeface="Segoe UI Light" panose="020B0502040204020203" pitchFamily="34" charset="0"/>
                <a:cs typeface="Segoe UI Light" panose="020B0502040204020203" pitchFamily="34" charset="0"/>
              </a:endParaRPr>
            </a:p>
          </p:txBody>
        </p:sp>
        <p:sp>
          <p:nvSpPr>
            <p:cNvPr id="36" name="Content Placeholder 2">
              <a:extLst>
                <a:ext uri="{FF2B5EF4-FFF2-40B4-BE49-F238E27FC236}">
                  <a16:creationId xmlns:a16="http://schemas.microsoft.com/office/drawing/2014/main" id="{BF9F582D-B8BB-4971-B30C-ABD72B019001}"/>
                </a:ext>
              </a:extLst>
            </p:cNvPr>
            <p:cNvSpPr txBox="1">
              <a:spLocks/>
            </p:cNvSpPr>
            <p:nvPr/>
          </p:nvSpPr>
          <p:spPr>
            <a:xfrm>
              <a:off x="1202200" y="2246190"/>
              <a:ext cx="1985620" cy="367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dirty="0">
                  <a:latin typeface="Segoe UI Light" panose="020B0502040204020203" pitchFamily="34" charset="0"/>
                  <a:cs typeface="Segoe UI Light" panose="020B0502040204020203" pitchFamily="34" charset="0"/>
                </a:rPr>
                <a:t>Google Ads</a:t>
              </a:r>
              <a:endParaRPr lang="vi-VN" sz="1400" dirty="0">
                <a:latin typeface="Segoe UI Light" panose="020B0502040204020203" pitchFamily="34" charset="0"/>
                <a:cs typeface="Segoe UI Light" panose="020B0502040204020203" pitchFamily="34" charset="0"/>
              </a:endParaRPr>
            </a:p>
          </p:txBody>
        </p:sp>
      </p:grpSp>
      <p:sp>
        <p:nvSpPr>
          <p:cNvPr id="71" name="Isosceles Triangle 4"/>
          <p:cNvSpPr/>
          <p:nvPr/>
        </p:nvSpPr>
        <p:spPr>
          <a:xfrm>
            <a:off x="0" y="5611092"/>
            <a:ext cx="9684327" cy="1246908"/>
          </a:xfrm>
          <a:custGeom>
            <a:avLst/>
            <a:gdLst>
              <a:gd name="connsiteX0" fmla="*/ 0 w 4488873"/>
              <a:gd name="connsiteY0" fmla="*/ 3792681 h 3792681"/>
              <a:gd name="connsiteX1" fmla="*/ 2244437 w 4488873"/>
              <a:gd name="connsiteY1" fmla="*/ 0 h 3792681"/>
              <a:gd name="connsiteX2" fmla="*/ 4488873 w 4488873"/>
              <a:gd name="connsiteY2" fmla="*/ 3792681 h 3792681"/>
              <a:gd name="connsiteX3" fmla="*/ 0 w 4488873"/>
              <a:gd name="connsiteY3" fmla="*/ 3792681 h 3792681"/>
              <a:gd name="connsiteX0" fmla="*/ 2618508 w 7107381"/>
              <a:gd name="connsiteY0" fmla="*/ 2067790 h 2067790"/>
              <a:gd name="connsiteX1" fmla="*/ 0 w 7107381"/>
              <a:gd name="connsiteY1" fmla="*/ 0 h 2067790"/>
              <a:gd name="connsiteX2" fmla="*/ 7107381 w 7107381"/>
              <a:gd name="connsiteY2" fmla="*/ 2067790 h 2067790"/>
              <a:gd name="connsiteX3" fmla="*/ 2618508 w 7107381"/>
              <a:gd name="connsiteY3" fmla="*/ 2067790 h 2067790"/>
              <a:gd name="connsiteX0" fmla="*/ 2618508 w 8011390"/>
              <a:gd name="connsiteY0" fmla="*/ 2067790 h 3158836"/>
              <a:gd name="connsiteX1" fmla="*/ 0 w 8011390"/>
              <a:gd name="connsiteY1" fmla="*/ 0 h 3158836"/>
              <a:gd name="connsiteX2" fmla="*/ 8011390 w 8011390"/>
              <a:gd name="connsiteY2" fmla="*/ 3158836 h 3158836"/>
              <a:gd name="connsiteX3" fmla="*/ 2618508 w 8011390"/>
              <a:gd name="connsiteY3" fmla="*/ 2067790 h 3158836"/>
              <a:gd name="connsiteX0" fmla="*/ 0 w 8094519"/>
              <a:gd name="connsiteY0" fmla="*/ 3273135 h 3273135"/>
              <a:gd name="connsiteX1" fmla="*/ 83129 w 8094519"/>
              <a:gd name="connsiteY1" fmla="*/ 0 h 3273135"/>
              <a:gd name="connsiteX2" fmla="*/ 8094519 w 8094519"/>
              <a:gd name="connsiteY2" fmla="*/ 3158836 h 3273135"/>
              <a:gd name="connsiteX3" fmla="*/ 0 w 8094519"/>
              <a:gd name="connsiteY3" fmla="*/ 3273135 h 3273135"/>
              <a:gd name="connsiteX0" fmla="*/ 0 w 8094519"/>
              <a:gd name="connsiteY0" fmla="*/ 1953490 h 1953490"/>
              <a:gd name="connsiteX1" fmla="*/ 218210 w 8094519"/>
              <a:gd name="connsiteY1" fmla="*/ 0 h 1953490"/>
              <a:gd name="connsiteX2" fmla="*/ 8094519 w 8094519"/>
              <a:gd name="connsiteY2" fmla="*/ 1839191 h 1953490"/>
              <a:gd name="connsiteX3" fmla="*/ 0 w 8094519"/>
              <a:gd name="connsiteY3" fmla="*/ 1953490 h 1953490"/>
              <a:gd name="connsiteX0" fmla="*/ 270163 w 7876309"/>
              <a:gd name="connsiteY0" fmla="*/ 1735281 h 1839191"/>
              <a:gd name="connsiteX1" fmla="*/ 0 w 7876309"/>
              <a:gd name="connsiteY1" fmla="*/ 0 h 1839191"/>
              <a:gd name="connsiteX2" fmla="*/ 7876309 w 7876309"/>
              <a:gd name="connsiteY2" fmla="*/ 1839191 h 1839191"/>
              <a:gd name="connsiteX3" fmla="*/ 270163 w 7876309"/>
              <a:gd name="connsiteY3" fmla="*/ 1735281 h 1839191"/>
              <a:gd name="connsiteX0" fmla="*/ 0 w 7897091"/>
              <a:gd name="connsiteY0" fmla="*/ 1693717 h 1839191"/>
              <a:gd name="connsiteX1" fmla="*/ 20782 w 7897091"/>
              <a:gd name="connsiteY1" fmla="*/ 0 h 1839191"/>
              <a:gd name="connsiteX2" fmla="*/ 7897091 w 7897091"/>
              <a:gd name="connsiteY2" fmla="*/ 1839191 h 1839191"/>
              <a:gd name="connsiteX3" fmla="*/ 0 w 7897091"/>
              <a:gd name="connsiteY3" fmla="*/ 1693717 h 1839191"/>
              <a:gd name="connsiteX0" fmla="*/ 0 w 7897091"/>
              <a:gd name="connsiteY0" fmla="*/ 1246908 h 1392382"/>
              <a:gd name="connsiteX1" fmla="*/ 10391 w 7897091"/>
              <a:gd name="connsiteY1" fmla="*/ 0 h 1392382"/>
              <a:gd name="connsiteX2" fmla="*/ 7897091 w 7897091"/>
              <a:gd name="connsiteY2" fmla="*/ 1392382 h 1392382"/>
              <a:gd name="connsiteX3" fmla="*/ 0 w 7897091"/>
              <a:gd name="connsiteY3" fmla="*/ 1246908 h 1392382"/>
              <a:gd name="connsiteX0" fmla="*/ 0 w 9684327"/>
              <a:gd name="connsiteY0" fmla="*/ 1246908 h 1246908"/>
              <a:gd name="connsiteX1" fmla="*/ 10391 w 9684327"/>
              <a:gd name="connsiteY1" fmla="*/ 0 h 1246908"/>
              <a:gd name="connsiteX2" fmla="*/ 9684327 w 9684327"/>
              <a:gd name="connsiteY2" fmla="*/ 1236518 h 1246908"/>
              <a:gd name="connsiteX3" fmla="*/ 0 w 9684327"/>
              <a:gd name="connsiteY3" fmla="*/ 1246908 h 1246908"/>
            </a:gdLst>
            <a:ahLst/>
            <a:cxnLst>
              <a:cxn ang="0">
                <a:pos x="connsiteX0" y="connsiteY0"/>
              </a:cxn>
              <a:cxn ang="0">
                <a:pos x="connsiteX1" y="connsiteY1"/>
              </a:cxn>
              <a:cxn ang="0">
                <a:pos x="connsiteX2" y="connsiteY2"/>
              </a:cxn>
              <a:cxn ang="0">
                <a:pos x="connsiteX3" y="connsiteY3"/>
              </a:cxn>
            </a:cxnLst>
            <a:rect l="l" t="t" r="r" b="b"/>
            <a:pathLst>
              <a:path w="9684327" h="1246908">
                <a:moveTo>
                  <a:pt x="0" y="1246908"/>
                </a:moveTo>
                <a:cubicBezTo>
                  <a:pt x="3464" y="831272"/>
                  <a:pt x="6927" y="415636"/>
                  <a:pt x="10391" y="0"/>
                </a:cubicBezTo>
                <a:lnTo>
                  <a:pt x="9684327" y="1236518"/>
                </a:lnTo>
                <a:lnTo>
                  <a:pt x="0" y="1246908"/>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15"/>
          <p:cNvSpPr/>
          <p:nvPr/>
        </p:nvSpPr>
        <p:spPr>
          <a:xfrm>
            <a:off x="11211790" y="3917371"/>
            <a:ext cx="1091047" cy="3044537"/>
          </a:xfrm>
          <a:custGeom>
            <a:avLst/>
            <a:gdLst>
              <a:gd name="connsiteX0" fmla="*/ 0 w 3740727"/>
              <a:gd name="connsiteY0" fmla="*/ 2150918 h 2150918"/>
              <a:gd name="connsiteX1" fmla="*/ 1870364 w 3740727"/>
              <a:gd name="connsiteY1" fmla="*/ 0 h 2150918"/>
              <a:gd name="connsiteX2" fmla="*/ 3740727 w 3740727"/>
              <a:gd name="connsiteY2" fmla="*/ 2150918 h 2150918"/>
              <a:gd name="connsiteX3" fmla="*/ 0 w 3740727"/>
              <a:gd name="connsiteY3" fmla="*/ 2150918 h 2150918"/>
              <a:gd name="connsiteX0" fmla="*/ 0 w 3740727"/>
              <a:gd name="connsiteY0" fmla="*/ 4135582 h 4135582"/>
              <a:gd name="connsiteX1" fmla="*/ 2213264 w 3740727"/>
              <a:gd name="connsiteY1" fmla="*/ 0 h 4135582"/>
              <a:gd name="connsiteX2" fmla="*/ 3740727 w 3740727"/>
              <a:gd name="connsiteY2" fmla="*/ 4135582 h 4135582"/>
              <a:gd name="connsiteX3" fmla="*/ 0 w 3740727"/>
              <a:gd name="connsiteY3" fmla="*/ 4135582 h 4135582"/>
              <a:gd name="connsiteX0" fmla="*/ 0 w 4239491"/>
              <a:gd name="connsiteY0" fmla="*/ 3158837 h 4135582"/>
              <a:gd name="connsiteX1" fmla="*/ 2712028 w 4239491"/>
              <a:gd name="connsiteY1" fmla="*/ 0 h 4135582"/>
              <a:gd name="connsiteX2" fmla="*/ 4239491 w 4239491"/>
              <a:gd name="connsiteY2" fmla="*/ 4135582 h 4135582"/>
              <a:gd name="connsiteX3" fmla="*/ 0 w 4239491"/>
              <a:gd name="connsiteY3" fmla="*/ 3158837 h 4135582"/>
              <a:gd name="connsiteX0" fmla="*/ 0 w 2712028"/>
              <a:gd name="connsiteY0" fmla="*/ 3158837 h 3158837"/>
              <a:gd name="connsiteX1" fmla="*/ 2712028 w 2712028"/>
              <a:gd name="connsiteY1" fmla="*/ 0 h 3158837"/>
              <a:gd name="connsiteX2" fmla="*/ 2337954 w 2712028"/>
              <a:gd name="connsiteY2" fmla="*/ 2982191 h 3158837"/>
              <a:gd name="connsiteX3" fmla="*/ 0 w 2712028"/>
              <a:gd name="connsiteY3" fmla="*/ 3158837 h 3158837"/>
              <a:gd name="connsiteX0" fmla="*/ 0 w 2712028"/>
              <a:gd name="connsiteY0" fmla="*/ 3158837 h 3158837"/>
              <a:gd name="connsiteX1" fmla="*/ 2712028 w 2712028"/>
              <a:gd name="connsiteY1" fmla="*/ 0 h 3158837"/>
              <a:gd name="connsiteX2" fmla="*/ 2670463 w 2712028"/>
              <a:gd name="connsiteY2" fmla="*/ 3002973 h 3158837"/>
              <a:gd name="connsiteX3" fmla="*/ 0 w 2712028"/>
              <a:gd name="connsiteY3" fmla="*/ 3158837 h 3158837"/>
              <a:gd name="connsiteX0" fmla="*/ 0 w 1496292"/>
              <a:gd name="connsiteY0" fmla="*/ 2857501 h 3002973"/>
              <a:gd name="connsiteX1" fmla="*/ 1496292 w 1496292"/>
              <a:gd name="connsiteY1" fmla="*/ 0 h 3002973"/>
              <a:gd name="connsiteX2" fmla="*/ 1454727 w 1496292"/>
              <a:gd name="connsiteY2" fmla="*/ 3002973 h 3002973"/>
              <a:gd name="connsiteX3" fmla="*/ 0 w 1496292"/>
              <a:gd name="connsiteY3" fmla="*/ 2857501 h 3002973"/>
              <a:gd name="connsiteX0" fmla="*/ 0 w 1070265"/>
              <a:gd name="connsiteY0" fmla="*/ 2951019 h 3002973"/>
              <a:gd name="connsiteX1" fmla="*/ 1070265 w 1070265"/>
              <a:gd name="connsiteY1" fmla="*/ 0 h 3002973"/>
              <a:gd name="connsiteX2" fmla="*/ 1028700 w 1070265"/>
              <a:gd name="connsiteY2" fmla="*/ 3002973 h 3002973"/>
              <a:gd name="connsiteX3" fmla="*/ 0 w 1070265"/>
              <a:gd name="connsiteY3" fmla="*/ 2951019 h 3002973"/>
              <a:gd name="connsiteX0" fmla="*/ 0 w 1091047"/>
              <a:gd name="connsiteY0" fmla="*/ 3044537 h 3044537"/>
              <a:gd name="connsiteX1" fmla="*/ 1091047 w 1091047"/>
              <a:gd name="connsiteY1" fmla="*/ 0 h 3044537"/>
              <a:gd name="connsiteX2" fmla="*/ 1049482 w 1091047"/>
              <a:gd name="connsiteY2" fmla="*/ 3002973 h 3044537"/>
              <a:gd name="connsiteX3" fmla="*/ 0 w 1091047"/>
              <a:gd name="connsiteY3" fmla="*/ 3044537 h 3044537"/>
            </a:gdLst>
            <a:ahLst/>
            <a:cxnLst>
              <a:cxn ang="0">
                <a:pos x="connsiteX0" y="connsiteY0"/>
              </a:cxn>
              <a:cxn ang="0">
                <a:pos x="connsiteX1" y="connsiteY1"/>
              </a:cxn>
              <a:cxn ang="0">
                <a:pos x="connsiteX2" y="connsiteY2"/>
              </a:cxn>
              <a:cxn ang="0">
                <a:pos x="connsiteX3" y="connsiteY3"/>
              </a:cxn>
            </a:cxnLst>
            <a:rect l="l" t="t" r="r" b="b"/>
            <a:pathLst>
              <a:path w="1091047" h="3044537">
                <a:moveTo>
                  <a:pt x="0" y="3044537"/>
                </a:moveTo>
                <a:lnTo>
                  <a:pt x="1091047" y="0"/>
                </a:lnTo>
                <a:lnTo>
                  <a:pt x="1049482" y="3002973"/>
                </a:lnTo>
                <a:lnTo>
                  <a:pt x="0" y="3044537"/>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UTM Avo" panose="02040603050506020204" pitchFamily="18" charset="0"/>
              </a:rPr>
              <a:t>12</a:t>
            </a:r>
            <a:endParaRPr lang="en-US" sz="1200" dirty="0">
              <a:solidFill>
                <a:schemeClr val="bg1"/>
              </a:solidFill>
              <a:latin typeface="UTM Avo" panose="02040603050506020204" pitchFamily="18" charset="0"/>
            </a:endParaRPr>
          </a:p>
        </p:txBody>
      </p:sp>
      <p:sp>
        <p:nvSpPr>
          <p:cNvPr id="77" name="TextBox 76"/>
          <p:cNvSpPr txBox="1"/>
          <p:nvPr/>
        </p:nvSpPr>
        <p:spPr>
          <a:xfrm>
            <a:off x="2580620" y="265300"/>
            <a:ext cx="7286171" cy="480131"/>
          </a:xfrm>
          <a:prstGeom prst="rect">
            <a:avLst/>
          </a:prstGeom>
          <a:noFill/>
        </p:spPr>
        <p:txBody>
          <a:bodyPr wrap="square" rtlCol="0">
            <a:spAutoFit/>
          </a:bodyPr>
          <a:lstStyle/>
          <a:p>
            <a:pPr marL="0" marR="0" lvl="0" indent="0" algn="ctr" fontAlgn="auto">
              <a:lnSpc>
                <a:spcPct val="90000"/>
              </a:lnSpc>
              <a:spcBef>
                <a:spcPct val="0"/>
              </a:spcBef>
              <a:spcAft>
                <a:spcPts val="0"/>
              </a:spcAft>
              <a:buClrTx/>
              <a:buSzTx/>
              <a:tabLst/>
              <a:defRPr/>
            </a:pPr>
            <a:r>
              <a:rPr lang="en-US" sz="2800" b="1" dirty="0">
                <a:solidFill>
                  <a:srgbClr val="0C7DA5"/>
                </a:solidFill>
                <a:latin typeface="UTM Avo" panose="02040603050506020204" pitchFamily="18" charset="0"/>
                <a:ea typeface="+mj-ea"/>
                <a:cs typeface="Segoe UI Light" panose="020B0502040204020203" pitchFamily="34" charset="0"/>
              </a:rPr>
              <a:t>OTHER SERVICES OF CLEVERADS</a:t>
            </a:r>
          </a:p>
        </p:txBody>
      </p:sp>
    </p:spTree>
    <p:extLst>
      <p:ext uri="{BB962C8B-B14F-4D97-AF65-F5344CB8AC3E}">
        <p14:creationId xmlns:p14="http://schemas.microsoft.com/office/powerpoint/2010/main" val="93543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4"/>
          <p:cNvSpPr txBox="1"/>
          <p:nvPr/>
        </p:nvSpPr>
        <p:spPr>
          <a:xfrm>
            <a:off x="1092091" y="2698288"/>
            <a:ext cx="4974957" cy="293991"/>
          </a:xfrm>
          <a:prstGeom prst="rect">
            <a:avLst/>
          </a:prstGeom>
        </p:spPr>
        <p:txBody>
          <a:bodyPr vert="horz" wrap="square" lIns="0" tIns="0" rIns="0" bIns="0" rtlCol="0">
            <a:spAutoFit/>
          </a:bodyPr>
          <a:lstStyle/>
          <a:p>
            <a:pPr marL="12699" marR="5079">
              <a:lnSpc>
                <a:spcPct val="133900"/>
              </a:lnSpc>
            </a:pPr>
            <a:r>
              <a:rPr lang="en-US" sz="1600" spc="-5" dirty="0">
                <a:latin typeface="Segoe UI Light" charset="0"/>
                <a:ea typeface="Segoe UI Light" charset="0"/>
                <a:cs typeface="Segoe UI Light" charset="0"/>
              </a:rPr>
              <a:t>  </a:t>
            </a:r>
            <a:endParaRPr sz="1600" dirty="0">
              <a:latin typeface="Segoe UI Light" charset="0"/>
              <a:ea typeface="Segoe UI Light" charset="0"/>
              <a:cs typeface="Segoe UI Light" charset="0"/>
            </a:endParaRPr>
          </a:p>
        </p:txBody>
      </p:sp>
      <p:sp>
        <p:nvSpPr>
          <p:cNvPr id="4" name="object 5"/>
          <p:cNvSpPr/>
          <p:nvPr/>
        </p:nvSpPr>
        <p:spPr>
          <a:xfrm>
            <a:off x="887645" y="2254670"/>
            <a:ext cx="5208862" cy="1905"/>
          </a:xfrm>
          <a:custGeom>
            <a:avLst/>
            <a:gdLst/>
            <a:ahLst/>
            <a:cxnLst/>
            <a:rect l="l" t="t" r="r" b="b"/>
            <a:pathLst>
              <a:path w="5209540" h="1905">
                <a:moveTo>
                  <a:pt x="5209285" y="1650"/>
                </a:moveTo>
                <a:lnTo>
                  <a:pt x="0" y="0"/>
                </a:lnTo>
              </a:path>
            </a:pathLst>
          </a:custGeom>
          <a:ln w="12192">
            <a:solidFill>
              <a:srgbClr val="171717"/>
            </a:solidFill>
          </a:ln>
        </p:spPr>
        <p:txBody>
          <a:bodyPr wrap="square" lIns="0" tIns="0" rIns="0" bIns="0" rtlCol="0"/>
          <a:lstStyle/>
          <a:p>
            <a:endParaRPr/>
          </a:p>
        </p:txBody>
      </p:sp>
      <p:sp>
        <p:nvSpPr>
          <p:cNvPr id="5" name="object 6"/>
          <p:cNvSpPr/>
          <p:nvPr/>
        </p:nvSpPr>
        <p:spPr>
          <a:xfrm>
            <a:off x="887645" y="2242478"/>
            <a:ext cx="1270" cy="3365697"/>
          </a:xfrm>
          <a:custGeom>
            <a:avLst/>
            <a:gdLst/>
            <a:ahLst/>
            <a:cxnLst/>
            <a:rect l="l" t="t" r="r" b="b"/>
            <a:pathLst>
              <a:path w="1269" h="3366135">
                <a:moveTo>
                  <a:pt x="800" y="0"/>
                </a:moveTo>
                <a:lnTo>
                  <a:pt x="0" y="3365855"/>
                </a:lnTo>
              </a:path>
            </a:pathLst>
          </a:custGeom>
          <a:ln w="12192">
            <a:solidFill>
              <a:srgbClr val="171717"/>
            </a:solidFill>
          </a:ln>
        </p:spPr>
        <p:txBody>
          <a:bodyPr wrap="square" lIns="0" tIns="0" rIns="0" bIns="0" rtlCol="0"/>
          <a:lstStyle/>
          <a:p>
            <a:endParaRPr/>
          </a:p>
        </p:txBody>
      </p:sp>
      <p:sp>
        <p:nvSpPr>
          <p:cNvPr id="6" name="object 7"/>
          <p:cNvSpPr/>
          <p:nvPr/>
        </p:nvSpPr>
        <p:spPr>
          <a:xfrm>
            <a:off x="887647" y="5593318"/>
            <a:ext cx="6053937" cy="1905"/>
          </a:xfrm>
          <a:custGeom>
            <a:avLst/>
            <a:gdLst/>
            <a:ahLst/>
            <a:cxnLst/>
            <a:rect l="l" t="t" r="r" b="b"/>
            <a:pathLst>
              <a:path w="6054725" h="1904">
                <a:moveTo>
                  <a:pt x="0" y="0"/>
                </a:moveTo>
                <a:lnTo>
                  <a:pt x="6054471" y="1587"/>
                </a:lnTo>
              </a:path>
            </a:pathLst>
          </a:custGeom>
          <a:ln w="12192">
            <a:solidFill>
              <a:srgbClr val="171717"/>
            </a:solidFill>
          </a:ln>
        </p:spPr>
        <p:txBody>
          <a:bodyPr wrap="square" lIns="0" tIns="0" rIns="0" bIns="0" rtlCol="0"/>
          <a:lstStyle/>
          <a:p>
            <a:endParaRPr/>
          </a:p>
        </p:txBody>
      </p:sp>
      <p:sp>
        <p:nvSpPr>
          <p:cNvPr id="7" name="object 9"/>
          <p:cNvSpPr txBox="1"/>
          <p:nvPr/>
        </p:nvSpPr>
        <p:spPr>
          <a:xfrm>
            <a:off x="4512897" y="5117130"/>
            <a:ext cx="2204306" cy="215444"/>
          </a:xfrm>
          <a:prstGeom prst="rect">
            <a:avLst/>
          </a:prstGeom>
        </p:spPr>
        <p:txBody>
          <a:bodyPr vert="horz" wrap="square" lIns="0" tIns="0" rIns="0" bIns="0" rtlCol="0">
            <a:spAutoFit/>
          </a:bodyPr>
          <a:lstStyle/>
          <a:p>
            <a:pPr marL="12699"/>
            <a:r>
              <a:rPr lang="en-US" sz="1400" i="1" dirty="0">
                <a:latin typeface="Segoe UI Light" panose="020B0502040204020203" pitchFamily="34" charset="0"/>
                <a:ea typeface="Roboto Slab" pitchFamily="2" charset="0"/>
                <a:cs typeface="Segoe UI Light" panose="020B0502040204020203" pitchFamily="34" charset="0"/>
              </a:rPr>
              <a:t>Source</a:t>
            </a:r>
            <a:r>
              <a:rPr sz="1400" i="1" dirty="0">
                <a:latin typeface="Segoe UI Light" panose="020B0502040204020203" pitchFamily="34" charset="0"/>
                <a:ea typeface="Roboto Slab" pitchFamily="2" charset="0"/>
                <a:cs typeface="Segoe UI Light" panose="020B0502040204020203" pitchFamily="34" charset="0"/>
              </a:rPr>
              <a:t>: </a:t>
            </a:r>
            <a:r>
              <a:rPr sz="1400" i="1" dirty="0" err="1">
                <a:latin typeface="Segoe UI Light" panose="020B0502040204020203" pitchFamily="34" charset="0"/>
                <a:ea typeface="Roboto Slab" pitchFamily="2" charset="0"/>
                <a:cs typeface="Segoe UI Light" panose="020B0502040204020203" pitchFamily="34" charset="0"/>
              </a:rPr>
              <a:t>Netpop</a:t>
            </a:r>
            <a:r>
              <a:rPr sz="1400" i="1" spc="-110" dirty="0">
                <a:latin typeface="Segoe UI Light" panose="020B0502040204020203" pitchFamily="34" charset="0"/>
                <a:ea typeface="Roboto Slab" pitchFamily="2" charset="0"/>
                <a:cs typeface="Segoe UI Light" panose="020B0502040204020203" pitchFamily="34" charset="0"/>
              </a:rPr>
              <a:t> </a:t>
            </a:r>
            <a:r>
              <a:rPr sz="1400" i="1" dirty="0">
                <a:latin typeface="Segoe UI Light" panose="020B0502040204020203" pitchFamily="34" charset="0"/>
                <a:ea typeface="Roboto Slab" pitchFamily="2" charset="0"/>
                <a:cs typeface="Segoe UI Light" panose="020B0502040204020203" pitchFamily="34" charset="0"/>
              </a:rPr>
              <a:t>201</a:t>
            </a:r>
            <a:r>
              <a:rPr lang="en-US" sz="1400" i="1" dirty="0">
                <a:latin typeface="Segoe UI Light" panose="020B0502040204020203" pitchFamily="34" charset="0"/>
                <a:ea typeface="Roboto Slab" pitchFamily="2" charset="0"/>
                <a:cs typeface="Segoe UI Light" panose="020B0502040204020203" pitchFamily="34" charset="0"/>
              </a:rPr>
              <a:t>9</a:t>
            </a:r>
            <a:endParaRPr sz="1400" dirty="0">
              <a:latin typeface="Segoe UI Light" panose="020B0502040204020203" pitchFamily="34" charset="0"/>
              <a:ea typeface="Roboto Slab" pitchFamily="2" charset="0"/>
              <a:cs typeface="Segoe UI Light" panose="020B0502040204020203" pitchFamily="34" charset="0"/>
            </a:endParaRPr>
          </a:p>
        </p:txBody>
      </p:sp>
      <p:sp>
        <p:nvSpPr>
          <p:cNvPr id="8" name="object 11"/>
          <p:cNvSpPr/>
          <p:nvPr/>
        </p:nvSpPr>
        <p:spPr>
          <a:xfrm>
            <a:off x="886123" y="4749133"/>
            <a:ext cx="2174465" cy="860947"/>
          </a:xfrm>
          <a:prstGeom prst="rect">
            <a:avLst/>
          </a:prstGeom>
          <a:blipFill>
            <a:blip r:embed="rId3" cstate="print"/>
            <a:stretch>
              <a:fillRect/>
            </a:stretch>
          </a:blipFill>
        </p:spPr>
        <p:txBody>
          <a:bodyPr wrap="square" lIns="0" tIns="0" rIns="0" bIns="0" rtlCol="0"/>
          <a:lstStyle/>
          <a:p>
            <a:endParaRPr/>
          </a:p>
        </p:txBody>
      </p:sp>
      <p:sp>
        <p:nvSpPr>
          <p:cNvPr id="9" name="object 12"/>
          <p:cNvSpPr/>
          <p:nvPr/>
        </p:nvSpPr>
        <p:spPr>
          <a:xfrm>
            <a:off x="6231414" y="972885"/>
            <a:ext cx="5375972" cy="5241877"/>
          </a:xfrm>
          <a:prstGeom prst="rect">
            <a:avLst/>
          </a:prstGeom>
          <a:blipFill>
            <a:blip r:embed="rId4" cstate="print"/>
            <a:stretch>
              <a:fillRect/>
            </a:stretch>
          </a:blipFill>
        </p:spPr>
        <p:txBody>
          <a:bodyPr wrap="square" lIns="0" tIns="0" rIns="0" bIns="0" rtlCol="0"/>
          <a:lstStyle/>
          <a:p>
            <a:endParaRPr/>
          </a:p>
        </p:txBody>
      </p:sp>
      <p:grpSp>
        <p:nvGrpSpPr>
          <p:cNvPr id="10" name="Group 9"/>
          <p:cNvGrpSpPr/>
          <p:nvPr/>
        </p:nvGrpSpPr>
        <p:grpSpPr>
          <a:xfrm>
            <a:off x="5039466" y="1396006"/>
            <a:ext cx="6214062" cy="4212169"/>
            <a:chOff x="4986673" y="1632184"/>
            <a:chExt cx="6214062" cy="4212169"/>
          </a:xfrm>
        </p:grpSpPr>
        <p:sp>
          <p:nvSpPr>
            <p:cNvPr id="11" name="object 3"/>
            <p:cNvSpPr txBox="1"/>
            <p:nvPr/>
          </p:nvSpPr>
          <p:spPr>
            <a:xfrm>
              <a:off x="6856379" y="3387603"/>
              <a:ext cx="4252041" cy="243172"/>
            </a:xfrm>
            <a:prstGeom prst="rect">
              <a:avLst/>
            </a:prstGeom>
          </p:spPr>
          <p:txBody>
            <a:bodyPr vert="horz" wrap="square" lIns="0" tIns="0" rIns="0" bIns="0" rtlCol="0">
              <a:spAutoFit/>
            </a:bodyPr>
            <a:lstStyle/>
            <a:p>
              <a:pPr>
                <a:lnSpc>
                  <a:spcPts val="1910"/>
                </a:lnSpc>
                <a:tabLst>
                  <a:tab pos="4251535" algn="l"/>
                </a:tabLst>
              </a:pPr>
              <a:r>
                <a:rPr sz="1600" u="sng" spc="-5" dirty="0">
                  <a:latin typeface="Segoe UI Light" charset="0"/>
                  <a:ea typeface="Segoe UI Light" charset="0"/>
                  <a:cs typeface="Segoe UI Light" charset="0"/>
                </a:rPr>
                <a:t> 	</a:t>
              </a:r>
              <a:endParaRPr sz="1600">
                <a:latin typeface="Segoe UI Light" charset="0"/>
                <a:ea typeface="Segoe UI Light" charset="0"/>
                <a:cs typeface="Segoe UI Light" charset="0"/>
              </a:endParaRPr>
            </a:p>
          </p:txBody>
        </p:sp>
        <p:sp>
          <p:nvSpPr>
            <p:cNvPr id="12" name="object 8"/>
            <p:cNvSpPr/>
            <p:nvPr/>
          </p:nvSpPr>
          <p:spPr>
            <a:xfrm>
              <a:off x="6926473" y="5109754"/>
              <a:ext cx="1905" cy="734599"/>
            </a:xfrm>
            <a:custGeom>
              <a:avLst/>
              <a:gdLst/>
              <a:ahLst/>
              <a:cxnLst/>
              <a:rect l="l" t="t" r="r" b="b"/>
              <a:pathLst>
                <a:path w="1904" h="734695">
                  <a:moveTo>
                    <a:pt x="0" y="734288"/>
                  </a:moveTo>
                  <a:lnTo>
                    <a:pt x="1650" y="0"/>
                  </a:lnTo>
                </a:path>
              </a:pathLst>
            </a:custGeom>
            <a:ln w="12192">
              <a:solidFill>
                <a:srgbClr val="171717"/>
              </a:solidFill>
            </a:ln>
          </p:spPr>
          <p:txBody>
            <a:bodyPr wrap="square" lIns="0" tIns="0" rIns="0" bIns="0" rtlCol="0"/>
            <a:lstStyle/>
            <a:p>
              <a:endParaRPr>
                <a:latin typeface="Segoe UI Light" charset="0"/>
                <a:ea typeface="Segoe UI Light" charset="0"/>
                <a:cs typeface="Segoe UI Light" charset="0"/>
              </a:endParaRPr>
            </a:p>
          </p:txBody>
        </p:sp>
        <p:sp>
          <p:nvSpPr>
            <p:cNvPr id="13" name="object 10"/>
            <p:cNvSpPr/>
            <p:nvPr/>
          </p:nvSpPr>
          <p:spPr>
            <a:xfrm>
              <a:off x="4986673" y="2504052"/>
              <a:ext cx="1135232" cy="860948"/>
            </a:xfrm>
            <a:prstGeom prst="rect">
              <a:avLst/>
            </a:prstGeom>
            <a:blipFill>
              <a:blip r:embed="rId5" cstate="print"/>
              <a:stretch>
                <a:fillRect/>
              </a:stretch>
            </a:blipFill>
          </p:spPr>
          <p:txBody>
            <a:bodyPr wrap="square" lIns="0" tIns="0" rIns="0" bIns="0" rtlCol="0"/>
            <a:lstStyle/>
            <a:p>
              <a:endParaRPr>
                <a:latin typeface="Segoe UI Light" charset="0"/>
                <a:ea typeface="Segoe UI Light" charset="0"/>
                <a:cs typeface="Segoe UI Light" charset="0"/>
              </a:endParaRPr>
            </a:p>
          </p:txBody>
        </p:sp>
        <p:sp>
          <p:nvSpPr>
            <p:cNvPr id="14" name="object 13"/>
            <p:cNvSpPr/>
            <p:nvPr/>
          </p:nvSpPr>
          <p:spPr>
            <a:xfrm>
              <a:off x="6377903" y="1632438"/>
              <a:ext cx="4822832" cy="2714272"/>
            </a:xfrm>
            <a:custGeom>
              <a:avLst/>
              <a:gdLst/>
              <a:ahLst/>
              <a:cxnLst/>
              <a:rect l="l" t="t" r="r" b="b"/>
              <a:pathLst>
                <a:path w="4823459" h="2714625">
                  <a:moveTo>
                    <a:pt x="0" y="2714244"/>
                  </a:moveTo>
                  <a:lnTo>
                    <a:pt x="4823460" y="2714244"/>
                  </a:lnTo>
                  <a:lnTo>
                    <a:pt x="4823460" y="0"/>
                  </a:lnTo>
                  <a:lnTo>
                    <a:pt x="0" y="0"/>
                  </a:lnTo>
                  <a:lnTo>
                    <a:pt x="0" y="2714244"/>
                  </a:lnTo>
                  <a:close/>
                </a:path>
              </a:pathLst>
            </a:custGeom>
            <a:solidFill>
              <a:srgbClr val="EBAC39"/>
            </a:solidFill>
          </p:spPr>
          <p:txBody>
            <a:bodyPr wrap="square" lIns="0" tIns="0" rIns="0" bIns="0" rtlCol="0"/>
            <a:lstStyle/>
            <a:p>
              <a:endParaRPr>
                <a:latin typeface="Segoe UI Light" charset="0"/>
                <a:ea typeface="Segoe UI Light" charset="0"/>
                <a:cs typeface="Segoe UI Light" charset="0"/>
              </a:endParaRPr>
            </a:p>
          </p:txBody>
        </p:sp>
        <p:sp>
          <p:nvSpPr>
            <p:cNvPr id="15" name="object 14"/>
            <p:cNvSpPr/>
            <p:nvPr/>
          </p:nvSpPr>
          <p:spPr>
            <a:xfrm>
              <a:off x="6329141" y="1632184"/>
              <a:ext cx="4871594" cy="2748938"/>
            </a:xfrm>
            <a:prstGeom prst="rect">
              <a:avLst/>
            </a:prstGeom>
            <a:blipFill>
              <a:blip r:embed="rId6" cstate="print"/>
              <a:stretch>
                <a:fillRect/>
              </a:stretch>
            </a:blipFill>
          </p:spPr>
          <p:txBody>
            <a:bodyPr wrap="square" lIns="0" tIns="0" rIns="0" bIns="0" rtlCol="0"/>
            <a:lstStyle/>
            <a:p>
              <a:endParaRPr dirty="0">
                <a:latin typeface="Segoe UI Light" charset="0"/>
                <a:ea typeface="Segoe UI Light" charset="0"/>
                <a:cs typeface="Segoe UI Light" charset="0"/>
              </a:endParaRPr>
            </a:p>
          </p:txBody>
        </p:sp>
        <p:sp>
          <p:nvSpPr>
            <p:cNvPr id="16" name="object 15"/>
            <p:cNvSpPr/>
            <p:nvPr/>
          </p:nvSpPr>
          <p:spPr>
            <a:xfrm>
              <a:off x="6856377" y="3323858"/>
              <a:ext cx="4204422" cy="0"/>
            </a:xfrm>
            <a:custGeom>
              <a:avLst/>
              <a:gdLst/>
              <a:ahLst/>
              <a:cxnLst/>
              <a:rect l="l" t="t" r="r" b="b"/>
              <a:pathLst>
                <a:path w="4204970">
                  <a:moveTo>
                    <a:pt x="0" y="0"/>
                  </a:moveTo>
                  <a:lnTo>
                    <a:pt x="4204716" y="0"/>
                  </a:lnTo>
                </a:path>
              </a:pathLst>
            </a:custGeom>
            <a:ln w="9144">
              <a:solidFill>
                <a:srgbClr val="F1F1F1"/>
              </a:solidFill>
            </a:ln>
          </p:spPr>
          <p:txBody>
            <a:bodyPr wrap="square" lIns="0" tIns="0" rIns="0" bIns="0" rtlCol="0"/>
            <a:lstStyle/>
            <a:p>
              <a:endParaRPr>
                <a:latin typeface="Segoe UI Light" charset="0"/>
                <a:ea typeface="Segoe UI Light" charset="0"/>
                <a:cs typeface="Segoe UI Light" charset="0"/>
              </a:endParaRPr>
            </a:p>
          </p:txBody>
        </p:sp>
        <p:sp>
          <p:nvSpPr>
            <p:cNvPr id="17" name="object 16"/>
            <p:cNvSpPr/>
            <p:nvPr/>
          </p:nvSpPr>
          <p:spPr>
            <a:xfrm>
              <a:off x="6856377" y="2952050"/>
              <a:ext cx="4204422" cy="0"/>
            </a:xfrm>
            <a:custGeom>
              <a:avLst/>
              <a:gdLst/>
              <a:ahLst/>
              <a:cxnLst/>
              <a:rect l="l" t="t" r="r" b="b"/>
              <a:pathLst>
                <a:path w="4204970">
                  <a:moveTo>
                    <a:pt x="0" y="0"/>
                  </a:moveTo>
                  <a:lnTo>
                    <a:pt x="4204716" y="0"/>
                  </a:lnTo>
                </a:path>
              </a:pathLst>
            </a:custGeom>
            <a:ln w="9144">
              <a:solidFill>
                <a:srgbClr val="F1F1F1"/>
              </a:solidFill>
            </a:ln>
          </p:spPr>
          <p:txBody>
            <a:bodyPr wrap="square" lIns="0" tIns="0" rIns="0" bIns="0" rtlCol="0"/>
            <a:lstStyle/>
            <a:p>
              <a:endParaRPr>
                <a:latin typeface="Segoe UI Light" charset="0"/>
                <a:ea typeface="Segoe UI Light" charset="0"/>
                <a:cs typeface="Segoe UI Light" charset="0"/>
              </a:endParaRPr>
            </a:p>
          </p:txBody>
        </p:sp>
        <p:sp>
          <p:nvSpPr>
            <p:cNvPr id="18" name="object 17"/>
            <p:cNvSpPr/>
            <p:nvPr/>
          </p:nvSpPr>
          <p:spPr>
            <a:xfrm>
              <a:off x="6856377" y="2578718"/>
              <a:ext cx="4204422" cy="0"/>
            </a:xfrm>
            <a:custGeom>
              <a:avLst/>
              <a:gdLst/>
              <a:ahLst/>
              <a:cxnLst/>
              <a:rect l="l" t="t" r="r" b="b"/>
              <a:pathLst>
                <a:path w="4204970">
                  <a:moveTo>
                    <a:pt x="0" y="0"/>
                  </a:moveTo>
                  <a:lnTo>
                    <a:pt x="4204716" y="0"/>
                  </a:lnTo>
                </a:path>
              </a:pathLst>
            </a:custGeom>
            <a:ln w="9144">
              <a:solidFill>
                <a:srgbClr val="F1F1F1"/>
              </a:solidFill>
            </a:ln>
          </p:spPr>
          <p:txBody>
            <a:bodyPr wrap="square" lIns="0" tIns="0" rIns="0" bIns="0" rtlCol="0"/>
            <a:lstStyle/>
            <a:p>
              <a:endParaRPr>
                <a:latin typeface="Segoe UI Light" charset="0"/>
                <a:ea typeface="Segoe UI Light" charset="0"/>
                <a:cs typeface="Segoe UI Light" charset="0"/>
              </a:endParaRPr>
            </a:p>
          </p:txBody>
        </p:sp>
        <p:sp>
          <p:nvSpPr>
            <p:cNvPr id="19" name="object 19"/>
            <p:cNvSpPr/>
            <p:nvPr/>
          </p:nvSpPr>
          <p:spPr>
            <a:xfrm>
              <a:off x="7541736" y="2578718"/>
              <a:ext cx="2791448" cy="900217"/>
            </a:xfrm>
            <a:custGeom>
              <a:avLst/>
              <a:gdLst/>
              <a:ahLst/>
              <a:cxnLst/>
              <a:rect l="l" t="t" r="r" b="b"/>
              <a:pathLst>
                <a:path w="2802890" h="594360">
                  <a:moveTo>
                    <a:pt x="0" y="594360"/>
                  </a:moveTo>
                  <a:lnTo>
                    <a:pt x="1400555" y="371855"/>
                  </a:lnTo>
                  <a:lnTo>
                    <a:pt x="2802636" y="0"/>
                  </a:lnTo>
                </a:path>
              </a:pathLst>
            </a:custGeom>
            <a:ln w="35052">
              <a:solidFill>
                <a:srgbClr val="5B9BD4"/>
              </a:solidFill>
            </a:ln>
          </p:spPr>
          <p:txBody>
            <a:bodyPr wrap="square" lIns="0" tIns="0" rIns="0" bIns="0" rtlCol="0"/>
            <a:lstStyle/>
            <a:p>
              <a:endParaRPr>
                <a:latin typeface="Segoe UI Light" charset="0"/>
                <a:ea typeface="Segoe UI Light" charset="0"/>
                <a:cs typeface="Segoe UI Light" charset="0"/>
              </a:endParaRPr>
            </a:p>
          </p:txBody>
        </p:sp>
        <p:sp>
          <p:nvSpPr>
            <p:cNvPr id="20" name="object 20"/>
            <p:cNvSpPr txBox="1"/>
            <p:nvPr/>
          </p:nvSpPr>
          <p:spPr>
            <a:xfrm>
              <a:off x="7467168" y="2926146"/>
              <a:ext cx="265395" cy="190475"/>
            </a:xfrm>
            <a:prstGeom prst="rect">
              <a:avLst/>
            </a:prstGeom>
          </p:spPr>
          <p:txBody>
            <a:bodyPr vert="horz" wrap="square" lIns="0" tIns="0" rIns="0" bIns="0" rtlCol="0">
              <a:spAutoFit/>
            </a:bodyPr>
            <a:lstStyle/>
            <a:p>
              <a:pPr>
                <a:lnSpc>
                  <a:spcPct val="100000"/>
                </a:lnSpc>
              </a:pPr>
              <a:r>
                <a:rPr sz="1200" dirty="0">
                  <a:solidFill>
                    <a:srgbClr val="D9D9D9"/>
                  </a:solidFill>
                  <a:latin typeface="Segoe UI Light" charset="0"/>
                  <a:ea typeface="Segoe UI Light" charset="0"/>
                  <a:cs typeface="Segoe UI Light" charset="0"/>
                </a:rPr>
                <a:t>6</a:t>
              </a:r>
              <a:r>
                <a:rPr lang="en-US" sz="1200" dirty="0">
                  <a:solidFill>
                    <a:srgbClr val="D9D9D9"/>
                  </a:solidFill>
                  <a:latin typeface="Segoe UI Light" charset="0"/>
                  <a:ea typeface="Segoe UI Light" charset="0"/>
                  <a:cs typeface="Segoe UI Light" charset="0"/>
                </a:rPr>
                <a:t>3</a:t>
              </a:r>
              <a:r>
                <a:rPr sz="1200" dirty="0">
                  <a:solidFill>
                    <a:srgbClr val="D9D9D9"/>
                  </a:solidFill>
                  <a:latin typeface="Segoe UI Light" charset="0"/>
                  <a:ea typeface="Segoe UI Light" charset="0"/>
                  <a:cs typeface="Segoe UI Light" charset="0"/>
                </a:rPr>
                <a:t>%</a:t>
              </a:r>
              <a:endParaRPr sz="1200" dirty="0">
                <a:latin typeface="Segoe UI Light" charset="0"/>
                <a:ea typeface="Segoe UI Light" charset="0"/>
                <a:cs typeface="Segoe UI Light" charset="0"/>
              </a:endParaRPr>
            </a:p>
          </p:txBody>
        </p:sp>
        <p:sp>
          <p:nvSpPr>
            <p:cNvPr id="21" name="object 21"/>
            <p:cNvSpPr txBox="1"/>
            <p:nvPr/>
          </p:nvSpPr>
          <p:spPr>
            <a:xfrm>
              <a:off x="8855351" y="2820114"/>
              <a:ext cx="265395" cy="190475"/>
            </a:xfrm>
            <a:prstGeom prst="rect">
              <a:avLst/>
            </a:prstGeom>
          </p:spPr>
          <p:txBody>
            <a:bodyPr vert="horz" wrap="square" lIns="0" tIns="0" rIns="0" bIns="0" rtlCol="0">
              <a:spAutoFit/>
            </a:bodyPr>
            <a:lstStyle/>
            <a:p>
              <a:pPr>
                <a:lnSpc>
                  <a:spcPct val="100000"/>
                </a:lnSpc>
              </a:pPr>
              <a:r>
                <a:rPr sz="1200" dirty="0">
                  <a:solidFill>
                    <a:srgbClr val="D9D9D9"/>
                  </a:solidFill>
                  <a:latin typeface="Segoe UI Light" charset="0"/>
                  <a:ea typeface="Segoe UI Light" charset="0"/>
                  <a:cs typeface="Segoe UI Light" charset="0"/>
                </a:rPr>
                <a:t>6</a:t>
              </a:r>
              <a:r>
                <a:rPr lang="en-US" sz="1200" dirty="0">
                  <a:solidFill>
                    <a:srgbClr val="D9D9D9"/>
                  </a:solidFill>
                  <a:latin typeface="Segoe UI Light" charset="0"/>
                  <a:ea typeface="Segoe UI Light" charset="0"/>
                  <a:cs typeface="Segoe UI Light" charset="0"/>
                </a:rPr>
                <a:t>8</a:t>
              </a:r>
              <a:r>
                <a:rPr sz="1200" dirty="0">
                  <a:solidFill>
                    <a:srgbClr val="D9D9D9"/>
                  </a:solidFill>
                  <a:latin typeface="Segoe UI Light" charset="0"/>
                  <a:ea typeface="Segoe UI Light" charset="0"/>
                  <a:cs typeface="Segoe UI Light" charset="0"/>
                </a:rPr>
                <a:t>%</a:t>
              </a:r>
              <a:endParaRPr sz="1200" dirty="0">
                <a:latin typeface="Segoe UI Light" charset="0"/>
                <a:ea typeface="Segoe UI Light" charset="0"/>
                <a:cs typeface="Segoe UI Light" charset="0"/>
              </a:endParaRPr>
            </a:p>
          </p:txBody>
        </p:sp>
        <p:sp>
          <p:nvSpPr>
            <p:cNvPr id="22" name="object 22"/>
            <p:cNvSpPr txBox="1"/>
            <p:nvPr/>
          </p:nvSpPr>
          <p:spPr>
            <a:xfrm>
              <a:off x="10478708" y="2604623"/>
              <a:ext cx="265395" cy="190475"/>
            </a:xfrm>
            <a:prstGeom prst="rect">
              <a:avLst/>
            </a:prstGeom>
          </p:spPr>
          <p:txBody>
            <a:bodyPr vert="horz" wrap="square" lIns="0" tIns="0" rIns="0" bIns="0" rtlCol="0">
              <a:spAutoFit/>
            </a:bodyPr>
            <a:lstStyle/>
            <a:p>
              <a:pPr>
                <a:lnSpc>
                  <a:spcPct val="100000"/>
                </a:lnSpc>
              </a:pPr>
              <a:r>
                <a:rPr lang="en-US" sz="1200" dirty="0">
                  <a:solidFill>
                    <a:srgbClr val="D9D9D9"/>
                  </a:solidFill>
                  <a:latin typeface="Segoe UI Light" charset="0"/>
                  <a:ea typeface="Segoe UI Light" charset="0"/>
                  <a:cs typeface="Segoe UI Light" charset="0"/>
                </a:rPr>
                <a:t>75</a:t>
              </a:r>
              <a:r>
                <a:rPr sz="1200" dirty="0">
                  <a:solidFill>
                    <a:srgbClr val="D9D9D9"/>
                  </a:solidFill>
                  <a:latin typeface="Segoe UI Light" charset="0"/>
                  <a:ea typeface="Segoe UI Light" charset="0"/>
                  <a:cs typeface="Segoe UI Light" charset="0"/>
                </a:rPr>
                <a:t>%</a:t>
              </a:r>
              <a:endParaRPr sz="1200" dirty="0">
                <a:latin typeface="Segoe UI Light" charset="0"/>
                <a:ea typeface="Segoe UI Light" charset="0"/>
                <a:cs typeface="Segoe UI Light" charset="0"/>
              </a:endParaRPr>
            </a:p>
          </p:txBody>
        </p:sp>
        <p:sp>
          <p:nvSpPr>
            <p:cNvPr id="23" name="object 23"/>
            <p:cNvSpPr txBox="1"/>
            <p:nvPr/>
          </p:nvSpPr>
          <p:spPr>
            <a:xfrm>
              <a:off x="6454349" y="3588109"/>
              <a:ext cx="263491" cy="369332"/>
            </a:xfrm>
            <a:prstGeom prst="rect">
              <a:avLst/>
            </a:prstGeom>
          </p:spPr>
          <p:txBody>
            <a:bodyPr vert="horz" wrap="square" lIns="0" tIns="0" rIns="0" bIns="0" rtlCol="0">
              <a:spAutoFit/>
            </a:bodyPr>
            <a:lstStyle/>
            <a:p>
              <a:pPr>
                <a:lnSpc>
                  <a:spcPct val="100000"/>
                </a:lnSpc>
              </a:pPr>
              <a:r>
                <a:rPr lang="en-US" sz="1200" dirty="0">
                  <a:solidFill>
                    <a:srgbClr val="D9D9D9"/>
                  </a:solidFill>
                  <a:latin typeface="Segoe UI Light" charset="0"/>
                  <a:ea typeface="Segoe UI Light" charset="0"/>
                  <a:cs typeface="Segoe UI Light" charset="0"/>
                </a:rPr>
                <a:t>60</a:t>
              </a:r>
              <a:r>
                <a:rPr sz="1200" dirty="0">
                  <a:solidFill>
                    <a:srgbClr val="D9D9D9"/>
                  </a:solidFill>
                  <a:latin typeface="Segoe UI Light" charset="0"/>
                  <a:ea typeface="Segoe UI Light" charset="0"/>
                  <a:cs typeface="Segoe UI Light" charset="0"/>
                </a:rPr>
                <a:t>%</a:t>
              </a:r>
              <a:endParaRPr sz="1200" dirty="0">
                <a:latin typeface="Segoe UI Light" charset="0"/>
                <a:ea typeface="Segoe UI Light" charset="0"/>
                <a:cs typeface="Segoe UI Light" charset="0"/>
              </a:endParaRPr>
            </a:p>
          </p:txBody>
        </p:sp>
        <p:sp>
          <p:nvSpPr>
            <p:cNvPr id="24" name="object 24"/>
            <p:cNvSpPr txBox="1"/>
            <p:nvPr/>
          </p:nvSpPr>
          <p:spPr>
            <a:xfrm>
              <a:off x="6454347" y="3215668"/>
              <a:ext cx="262856" cy="369332"/>
            </a:xfrm>
            <a:prstGeom prst="rect">
              <a:avLst/>
            </a:prstGeom>
          </p:spPr>
          <p:txBody>
            <a:bodyPr vert="horz" wrap="square" lIns="0" tIns="0" rIns="0" bIns="0" rtlCol="0">
              <a:spAutoFit/>
            </a:bodyPr>
            <a:lstStyle/>
            <a:p>
              <a:pPr>
                <a:lnSpc>
                  <a:spcPct val="100000"/>
                </a:lnSpc>
              </a:pPr>
              <a:r>
                <a:rPr sz="1200" dirty="0">
                  <a:solidFill>
                    <a:srgbClr val="D9D9D9"/>
                  </a:solidFill>
                  <a:latin typeface="Segoe UI Light" charset="0"/>
                  <a:ea typeface="Segoe UI Light" charset="0"/>
                  <a:cs typeface="Segoe UI Light" charset="0"/>
                </a:rPr>
                <a:t>6</a:t>
              </a:r>
              <a:r>
                <a:rPr lang="en-US" sz="1200" spc="-5" dirty="0">
                  <a:solidFill>
                    <a:srgbClr val="D9D9D9"/>
                  </a:solidFill>
                  <a:latin typeface="Segoe UI Light" charset="0"/>
                  <a:ea typeface="Segoe UI Light" charset="0"/>
                  <a:cs typeface="Segoe UI Light" charset="0"/>
                </a:rPr>
                <a:t>5</a:t>
              </a:r>
              <a:r>
                <a:rPr sz="1200" dirty="0">
                  <a:solidFill>
                    <a:srgbClr val="D9D9D9"/>
                  </a:solidFill>
                  <a:latin typeface="Segoe UI Light" charset="0"/>
                  <a:ea typeface="Segoe UI Light" charset="0"/>
                  <a:cs typeface="Segoe UI Light" charset="0"/>
                </a:rPr>
                <a:t>%</a:t>
              </a:r>
              <a:endParaRPr sz="1200" dirty="0">
                <a:latin typeface="Segoe UI Light" charset="0"/>
                <a:ea typeface="Segoe UI Light" charset="0"/>
                <a:cs typeface="Segoe UI Light" charset="0"/>
              </a:endParaRPr>
            </a:p>
          </p:txBody>
        </p:sp>
        <p:sp>
          <p:nvSpPr>
            <p:cNvPr id="25" name="object 25"/>
            <p:cNvSpPr txBox="1"/>
            <p:nvPr/>
          </p:nvSpPr>
          <p:spPr>
            <a:xfrm>
              <a:off x="6454347" y="2843224"/>
              <a:ext cx="262856" cy="369332"/>
            </a:xfrm>
            <a:prstGeom prst="rect">
              <a:avLst/>
            </a:prstGeom>
          </p:spPr>
          <p:txBody>
            <a:bodyPr vert="horz" wrap="square" lIns="0" tIns="0" rIns="0" bIns="0" rtlCol="0">
              <a:spAutoFit/>
            </a:bodyPr>
            <a:lstStyle/>
            <a:p>
              <a:pPr>
                <a:lnSpc>
                  <a:spcPct val="100000"/>
                </a:lnSpc>
              </a:pPr>
              <a:r>
                <a:rPr lang="en-US" sz="1200" dirty="0">
                  <a:solidFill>
                    <a:srgbClr val="D9D9D9"/>
                  </a:solidFill>
                  <a:latin typeface="Segoe UI Light" charset="0"/>
                  <a:ea typeface="Segoe UI Light" charset="0"/>
                  <a:cs typeface="Segoe UI Light" charset="0"/>
                </a:rPr>
                <a:t>70</a:t>
              </a:r>
              <a:r>
                <a:rPr sz="1200" dirty="0">
                  <a:solidFill>
                    <a:srgbClr val="D9D9D9"/>
                  </a:solidFill>
                  <a:latin typeface="Segoe UI Light" charset="0"/>
                  <a:ea typeface="Segoe UI Light" charset="0"/>
                  <a:cs typeface="Segoe UI Light" charset="0"/>
                </a:rPr>
                <a:t>%</a:t>
              </a:r>
              <a:endParaRPr sz="1200" dirty="0">
                <a:latin typeface="Segoe UI Light" charset="0"/>
                <a:ea typeface="Segoe UI Light" charset="0"/>
                <a:cs typeface="Segoe UI Light" charset="0"/>
              </a:endParaRPr>
            </a:p>
          </p:txBody>
        </p:sp>
        <p:sp>
          <p:nvSpPr>
            <p:cNvPr id="26" name="object 26"/>
            <p:cNvSpPr txBox="1"/>
            <p:nvPr/>
          </p:nvSpPr>
          <p:spPr>
            <a:xfrm>
              <a:off x="6454347" y="2470783"/>
              <a:ext cx="262856" cy="369332"/>
            </a:xfrm>
            <a:prstGeom prst="rect">
              <a:avLst/>
            </a:prstGeom>
          </p:spPr>
          <p:txBody>
            <a:bodyPr vert="horz" wrap="square" lIns="0" tIns="0" rIns="0" bIns="0" rtlCol="0">
              <a:spAutoFit/>
            </a:bodyPr>
            <a:lstStyle/>
            <a:p>
              <a:pPr>
                <a:lnSpc>
                  <a:spcPct val="100000"/>
                </a:lnSpc>
              </a:pPr>
              <a:r>
                <a:rPr sz="1200" dirty="0">
                  <a:solidFill>
                    <a:srgbClr val="D9D9D9"/>
                  </a:solidFill>
                  <a:latin typeface="Segoe UI Light" charset="0"/>
                  <a:ea typeface="Segoe UI Light" charset="0"/>
                  <a:cs typeface="Segoe UI Light" charset="0"/>
                </a:rPr>
                <a:t>7</a:t>
              </a:r>
              <a:r>
                <a:rPr lang="en-US" sz="1200" spc="-5" dirty="0">
                  <a:solidFill>
                    <a:srgbClr val="D9D9D9"/>
                  </a:solidFill>
                  <a:latin typeface="Segoe UI Light" charset="0"/>
                  <a:ea typeface="Segoe UI Light" charset="0"/>
                  <a:cs typeface="Segoe UI Light" charset="0"/>
                </a:rPr>
                <a:t>5</a:t>
              </a:r>
              <a:r>
                <a:rPr sz="1200" dirty="0">
                  <a:solidFill>
                    <a:srgbClr val="D9D9D9"/>
                  </a:solidFill>
                  <a:latin typeface="Segoe UI Light" charset="0"/>
                  <a:ea typeface="Segoe UI Light" charset="0"/>
                  <a:cs typeface="Segoe UI Light" charset="0"/>
                </a:rPr>
                <a:t>%</a:t>
              </a:r>
              <a:endParaRPr sz="1200" dirty="0">
                <a:latin typeface="Segoe UI Light" charset="0"/>
                <a:ea typeface="Segoe UI Light" charset="0"/>
                <a:cs typeface="Segoe UI Light" charset="0"/>
              </a:endParaRPr>
            </a:p>
          </p:txBody>
        </p:sp>
        <p:sp>
          <p:nvSpPr>
            <p:cNvPr id="27" name="object 27"/>
            <p:cNvSpPr txBox="1"/>
            <p:nvPr/>
          </p:nvSpPr>
          <p:spPr>
            <a:xfrm>
              <a:off x="7389708" y="3778205"/>
              <a:ext cx="337776" cy="181586"/>
            </a:xfrm>
            <a:prstGeom prst="rect">
              <a:avLst/>
            </a:prstGeom>
          </p:spPr>
          <p:txBody>
            <a:bodyPr vert="horz" wrap="square" lIns="0" tIns="0" rIns="0" bIns="0" rtlCol="0">
              <a:spAutoFit/>
            </a:bodyPr>
            <a:lstStyle/>
            <a:p>
              <a:pPr>
                <a:lnSpc>
                  <a:spcPts val="1430"/>
                </a:lnSpc>
              </a:pPr>
              <a:r>
                <a:rPr sz="1200" spc="-15" dirty="0">
                  <a:solidFill>
                    <a:srgbClr val="D9D9D9"/>
                  </a:solidFill>
                  <a:latin typeface="Segoe UI Light" charset="0"/>
                  <a:ea typeface="Segoe UI Light" charset="0"/>
                  <a:cs typeface="Segoe UI Light" charset="0"/>
                </a:rPr>
                <a:t>2</a:t>
              </a:r>
              <a:r>
                <a:rPr sz="1200" spc="-5" dirty="0">
                  <a:solidFill>
                    <a:srgbClr val="D9D9D9"/>
                  </a:solidFill>
                  <a:latin typeface="Segoe UI Light" charset="0"/>
                  <a:ea typeface="Segoe UI Light" charset="0"/>
                  <a:cs typeface="Segoe UI Light" charset="0"/>
                </a:rPr>
                <a:t>0</a:t>
              </a:r>
              <a:r>
                <a:rPr sz="1200" spc="-15" dirty="0">
                  <a:solidFill>
                    <a:srgbClr val="D9D9D9"/>
                  </a:solidFill>
                  <a:latin typeface="Segoe UI Light" charset="0"/>
                  <a:ea typeface="Segoe UI Light" charset="0"/>
                  <a:cs typeface="Segoe UI Light" charset="0"/>
                </a:rPr>
                <a:t>1</a:t>
              </a:r>
              <a:r>
                <a:rPr lang="en-US" sz="1200" spc="-5" dirty="0">
                  <a:solidFill>
                    <a:srgbClr val="D9D9D9"/>
                  </a:solidFill>
                  <a:latin typeface="Segoe UI Light" charset="0"/>
                  <a:ea typeface="Segoe UI Light" charset="0"/>
                  <a:cs typeface="Segoe UI Light" charset="0"/>
                </a:rPr>
                <a:t>5</a:t>
              </a:r>
              <a:endParaRPr sz="1200" dirty="0">
                <a:latin typeface="Segoe UI Light" charset="0"/>
                <a:ea typeface="Segoe UI Light" charset="0"/>
                <a:cs typeface="Segoe UI Light" charset="0"/>
              </a:endParaRPr>
            </a:p>
          </p:txBody>
        </p:sp>
        <p:sp>
          <p:nvSpPr>
            <p:cNvPr id="28" name="object 28"/>
            <p:cNvSpPr/>
            <p:nvPr/>
          </p:nvSpPr>
          <p:spPr>
            <a:xfrm>
              <a:off x="6865520" y="1635485"/>
              <a:ext cx="3875789" cy="639235"/>
            </a:xfrm>
            <a:prstGeom prst="rect">
              <a:avLst/>
            </a:prstGeom>
            <a:blipFill>
              <a:blip r:embed="rId7" cstate="print"/>
              <a:stretch>
                <a:fillRect/>
              </a:stretch>
            </a:blipFill>
          </p:spPr>
          <p:txBody>
            <a:bodyPr wrap="square" lIns="0" tIns="0" rIns="0" bIns="0" rtlCol="0"/>
            <a:lstStyle/>
            <a:p>
              <a:endParaRPr>
                <a:latin typeface="Segoe UI Light" charset="0"/>
                <a:ea typeface="Segoe UI Light" charset="0"/>
                <a:cs typeface="Segoe UI Light" charset="0"/>
              </a:endParaRPr>
            </a:p>
          </p:txBody>
        </p:sp>
        <p:sp>
          <p:nvSpPr>
            <p:cNvPr id="29" name="object 29"/>
            <p:cNvSpPr/>
            <p:nvPr/>
          </p:nvSpPr>
          <p:spPr>
            <a:xfrm>
              <a:off x="7887990" y="1973769"/>
              <a:ext cx="1750086" cy="639235"/>
            </a:xfrm>
            <a:prstGeom prst="rect">
              <a:avLst/>
            </a:prstGeom>
            <a:blipFill>
              <a:blip r:embed="rId8" cstate="print"/>
              <a:stretch>
                <a:fillRect/>
              </a:stretch>
            </a:blipFill>
          </p:spPr>
          <p:txBody>
            <a:bodyPr wrap="square" lIns="0" tIns="0" rIns="0" bIns="0" rtlCol="0"/>
            <a:lstStyle/>
            <a:p>
              <a:endParaRPr>
                <a:latin typeface="Segoe UI Light" charset="0"/>
                <a:ea typeface="Segoe UI Light" charset="0"/>
                <a:cs typeface="Segoe UI Light" charset="0"/>
              </a:endParaRPr>
            </a:p>
          </p:txBody>
        </p:sp>
        <p:sp>
          <p:nvSpPr>
            <p:cNvPr id="30" name="object 30"/>
            <p:cNvSpPr txBox="1"/>
            <p:nvPr/>
          </p:nvSpPr>
          <p:spPr>
            <a:xfrm>
              <a:off x="7059678" y="1749009"/>
              <a:ext cx="3390458" cy="215444"/>
            </a:xfrm>
            <a:prstGeom prst="rect">
              <a:avLst/>
            </a:prstGeom>
          </p:spPr>
          <p:txBody>
            <a:bodyPr vert="horz" wrap="square" lIns="0" tIns="0" rIns="0" bIns="0" rtlCol="0">
              <a:spAutoFit/>
            </a:bodyPr>
            <a:lstStyle/>
            <a:p>
              <a:pPr algn="ctr"/>
              <a:r>
                <a:rPr lang="en-US" sz="1400" dirty="0">
                  <a:solidFill>
                    <a:srgbClr val="F1F1F1"/>
                  </a:solidFill>
                  <a:latin typeface="Segoe UI Light" charset="0"/>
                  <a:ea typeface="Segoe UI Light" charset="0"/>
                  <a:cs typeface="Segoe UI Light" charset="0"/>
                </a:rPr>
                <a:t>CUSTOMER QUALIFICATION</a:t>
              </a:r>
              <a:endParaRPr sz="1400" dirty="0">
                <a:latin typeface="Segoe UI Light" charset="0"/>
                <a:ea typeface="Segoe UI Light" charset="0"/>
                <a:cs typeface="Segoe UI Light" charset="0"/>
              </a:endParaRPr>
            </a:p>
          </p:txBody>
        </p:sp>
        <p:sp>
          <p:nvSpPr>
            <p:cNvPr id="31" name="object 31"/>
            <p:cNvSpPr/>
            <p:nvPr/>
          </p:nvSpPr>
          <p:spPr>
            <a:xfrm>
              <a:off x="8301703" y="4174900"/>
              <a:ext cx="243808" cy="0"/>
            </a:xfrm>
            <a:custGeom>
              <a:avLst/>
              <a:gdLst/>
              <a:ahLst/>
              <a:cxnLst/>
              <a:rect l="l" t="t" r="r" b="b"/>
              <a:pathLst>
                <a:path w="243840">
                  <a:moveTo>
                    <a:pt x="0" y="0"/>
                  </a:moveTo>
                  <a:lnTo>
                    <a:pt x="243839" y="0"/>
                  </a:lnTo>
                </a:path>
              </a:pathLst>
            </a:custGeom>
            <a:ln w="35052">
              <a:solidFill>
                <a:srgbClr val="5B9BD4"/>
              </a:solidFill>
            </a:ln>
          </p:spPr>
          <p:txBody>
            <a:bodyPr wrap="square" lIns="0" tIns="0" rIns="0" bIns="0" rtlCol="0"/>
            <a:lstStyle/>
            <a:p>
              <a:endParaRPr>
                <a:latin typeface="Segoe UI Light" charset="0"/>
                <a:ea typeface="Segoe UI Light" charset="0"/>
                <a:cs typeface="Segoe UI Light" charset="0"/>
              </a:endParaRPr>
            </a:p>
          </p:txBody>
        </p:sp>
        <p:sp>
          <p:nvSpPr>
            <p:cNvPr id="32" name="object 32"/>
            <p:cNvSpPr txBox="1"/>
            <p:nvPr/>
          </p:nvSpPr>
          <p:spPr>
            <a:xfrm>
              <a:off x="8572432" y="3778206"/>
              <a:ext cx="1957450" cy="462855"/>
            </a:xfrm>
            <a:prstGeom prst="rect">
              <a:avLst/>
            </a:prstGeom>
          </p:spPr>
          <p:txBody>
            <a:bodyPr vert="horz" wrap="square" lIns="0" tIns="0" rIns="0" bIns="0" rtlCol="0">
              <a:spAutoFit/>
            </a:bodyPr>
            <a:lstStyle/>
            <a:p>
              <a:pPr marL="218418">
                <a:tabLst>
                  <a:tab pos="1619723" algn="l"/>
                </a:tabLst>
              </a:pPr>
              <a:r>
                <a:rPr sz="1200" spc="-15" dirty="0">
                  <a:solidFill>
                    <a:srgbClr val="D9D9D9"/>
                  </a:solidFill>
                  <a:latin typeface="Segoe UI Light" charset="0"/>
                  <a:ea typeface="Segoe UI Light" charset="0"/>
                  <a:cs typeface="Segoe UI Light" charset="0"/>
                </a:rPr>
                <a:t>2</a:t>
              </a:r>
              <a:r>
                <a:rPr sz="1200" spc="-5" dirty="0">
                  <a:solidFill>
                    <a:srgbClr val="D9D9D9"/>
                  </a:solidFill>
                  <a:latin typeface="Segoe UI Light" charset="0"/>
                  <a:ea typeface="Segoe UI Light" charset="0"/>
                  <a:cs typeface="Segoe UI Light" charset="0"/>
                </a:rPr>
                <a:t>0</a:t>
              </a:r>
              <a:r>
                <a:rPr sz="1200" spc="-15" dirty="0">
                  <a:solidFill>
                    <a:srgbClr val="D9D9D9"/>
                  </a:solidFill>
                  <a:latin typeface="Segoe UI Light" charset="0"/>
                  <a:ea typeface="Segoe UI Light" charset="0"/>
                  <a:cs typeface="Segoe UI Light" charset="0"/>
                </a:rPr>
                <a:t>1</a:t>
              </a:r>
              <a:r>
                <a:rPr lang="en-US" sz="1200" spc="-5" dirty="0">
                  <a:solidFill>
                    <a:srgbClr val="D9D9D9"/>
                  </a:solidFill>
                  <a:latin typeface="Segoe UI Light" charset="0"/>
                  <a:ea typeface="Segoe UI Light" charset="0"/>
                  <a:cs typeface="Segoe UI Light" charset="0"/>
                </a:rPr>
                <a:t>6</a:t>
              </a:r>
              <a:r>
                <a:rPr sz="1200" dirty="0">
                  <a:solidFill>
                    <a:srgbClr val="D9D9D9"/>
                  </a:solidFill>
                  <a:latin typeface="Segoe UI Light" charset="0"/>
                  <a:ea typeface="Segoe UI Light" charset="0"/>
                  <a:cs typeface="Segoe UI Light" charset="0"/>
                </a:rPr>
                <a:t>	</a:t>
              </a:r>
              <a:r>
                <a:rPr sz="1200" spc="-15" dirty="0">
                  <a:solidFill>
                    <a:srgbClr val="D9D9D9"/>
                  </a:solidFill>
                  <a:latin typeface="Segoe UI Light" charset="0"/>
                  <a:ea typeface="Segoe UI Light" charset="0"/>
                  <a:cs typeface="Segoe UI Light" charset="0"/>
                </a:rPr>
                <a:t>2</a:t>
              </a:r>
              <a:r>
                <a:rPr sz="1200" spc="-5" dirty="0">
                  <a:solidFill>
                    <a:srgbClr val="D9D9D9"/>
                  </a:solidFill>
                  <a:latin typeface="Segoe UI Light" charset="0"/>
                  <a:ea typeface="Segoe UI Light" charset="0"/>
                  <a:cs typeface="Segoe UI Light" charset="0"/>
                </a:rPr>
                <a:t>0</a:t>
              </a:r>
              <a:r>
                <a:rPr sz="1200" spc="-15" dirty="0">
                  <a:solidFill>
                    <a:srgbClr val="D9D9D9"/>
                  </a:solidFill>
                  <a:latin typeface="Segoe UI Light" charset="0"/>
                  <a:ea typeface="Segoe UI Light" charset="0"/>
                  <a:cs typeface="Segoe UI Light" charset="0"/>
                </a:rPr>
                <a:t>1</a:t>
              </a:r>
              <a:r>
                <a:rPr lang="en-US" sz="1200" spc="-5" dirty="0">
                  <a:solidFill>
                    <a:srgbClr val="D9D9D9"/>
                  </a:solidFill>
                  <a:latin typeface="Segoe UI Light" charset="0"/>
                  <a:ea typeface="Segoe UI Light" charset="0"/>
                  <a:cs typeface="Segoe UI Light" charset="0"/>
                </a:rPr>
                <a:t>8</a:t>
              </a:r>
              <a:endParaRPr sz="1200" dirty="0">
                <a:latin typeface="Segoe UI Light" charset="0"/>
                <a:ea typeface="Segoe UI Light" charset="0"/>
                <a:cs typeface="Segoe UI Light" charset="0"/>
              </a:endParaRPr>
            </a:p>
            <a:p>
              <a:pPr>
                <a:lnSpc>
                  <a:spcPts val="1430"/>
                </a:lnSpc>
                <a:spcBef>
                  <a:spcPts val="775"/>
                </a:spcBef>
              </a:pPr>
              <a:r>
                <a:rPr sz="1200" spc="-5" dirty="0">
                  <a:solidFill>
                    <a:srgbClr val="D9D9D9"/>
                  </a:solidFill>
                  <a:latin typeface="Segoe UI Light" charset="0"/>
                  <a:ea typeface="Segoe UI Light" charset="0"/>
                  <a:cs typeface="Segoe UI Light" charset="0"/>
                </a:rPr>
                <a:t>CleverAds</a:t>
              </a:r>
              <a:endParaRPr sz="1200" dirty="0">
                <a:latin typeface="Segoe UI Light" charset="0"/>
                <a:ea typeface="Segoe UI Light" charset="0"/>
                <a:cs typeface="Segoe UI Light" charset="0"/>
              </a:endParaRPr>
            </a:p>
          </p:txBody>
        </p:sp>
      </p:grpSp>
      <p:sp>
        <p:nvSpPr>
          <p:cNvPr id="33" name="Rectangle 32"/>
          <p:cNvSpPr/>
          <p:nvPr/>
        </p:nvSpPr>
        <p:spPr>
          <a:xfrm>
            <a:off x="4702570" y="206481"/>
            <a:ext cx="2783584" cy="523220"/>
          </a:xfrm>
          <a:prstGeom prst="rect">
            <a:avLst/>
          </a:prstGeom>
        </p:spPr>
        <p:txBody>
          <a:bodyPr wrap="none">
            <a:spAutoFit/>
          </a:bodyPr>
          <a:lstStyle/>
          <a:p>
            <a:pPr algn="ctr"/>
            <a:r>
              <a:rPr lang="en-US" sz="2800" b="1" dirty="0">
                <a:solidFill>
                  <a:srgbClr val="0C7DA5"/>
                </a:solidFill>
                <a:latin typeface="UTM Avo" panose="02040603050506020204" pitchFamily="18" charset="0"/>
                <a:ea typeface="Segoe UI" pitchFamily="34" charset="0"/>
              </a:rPr>
              <a:t>SERVICE QUALITY</a:t>
            </a:r>
          </a:p>
        </p:txBody>
      </p:sp>
      <p:sp>
        <p:nvSpPr>
          <p:cNvPr id="35" name="Isosceles Triangle 4"/>
          <p:cNvSpPr/>
          <p:nvPr/>
        </p:nvSpPr>
        <p:spPr>
          <a:xfrm>
            <a:off x="0" y="5663047"/>
            <a:ext cx="9684327" cy="1246908"/>
          </a:xfrm>
          <a:custGeom>
            <a:avLst/>
            <a:gdLst>
              <a:gd name="connsiteX0" fmla="*/ 0 w 4488873"/>
              <a:gd name="connsiteY0" fmla="*/ 3792681 h 3792681"/>
              <a:gd name="connsiteX1" fmla="*/ 2244437 w 4488873"/>
              <a:gd name="connsiteY1" fmla="*/ 0 h 3792681"/>
              <a:gd name="connsiteX2" fmla="*/ 4488873 w 4488873"/>
              <a:gd name="connsiteY2" fmla="*/ 3792681 h 3792681"/>
              <a:gd name="connsiteX3" fmla="*/ 0 w 4488873"/>
              <a:gd name="connsiteY3" fmla="*/ 3792681 h 3792681"/>
              <a:gd name="connsiteX0" fmla="*/ 2618508 w 7107381"/>
              <a:gd name="connsiteY0" fmla="*/ 2067790 h 2067790"/>
              <a:gd name="connsiteX1" fmla="*/ 0 w 7107381"/>
              <a:gd name="connsiteY1" fmla="*/ 0 h 2067790"/>
              <a:gd name="connsiteX2" fmla="*/ 7107381 w 7107381"/>
              <a:gd name="connsiteY2" fmla="*/ 2067790 h 2067790"/>
              <a:gd name="connsiteX3" fmla="*/ 2618508 w 7107381"/>
              <a:gd name="connsiteY3" fmla="*/ 2067790 h 2067790"/>
              <a:gd name="connsiteX0" fmla="*/ 2618508 w 8011390"/>
              <a:gd name="connsiteY0" fmla="*/ 2067790 h 3158836"/>
              <a:gd name="connsiteX1" fmla="*/ 0 w 8011390"/>
              <a:gd name="connsiteY1" fmla="*/ 0 h 3158836"/>
              <a:gd name="connsiteX2" fmla="*/ 8011390 w 8011390"/>
              <a:gd name="connsiteY2" fmla="*/ 3158836 h 3158836"/>
              <a:gd name="connsiteX3" fmla="*/ 2618508 w 8011390"/>
              <a:gd name="connsiteY3" fmla="*/ 2067790 h 3158836"/>
              <a:gd name="connsiteX0" fmla="*/ 0 w 8094519"/>
              <a:gd name="connsiteY0" fmla="*/ 3273135 h 3273135"/>
              <a:gd name="connsiteX1" fmla="*/ 83129 w 8094519"/>
              <a:gd name="connsiteY1" fmla="*/ 0 h 3273135"/>
              <a:gd name="connsiteX2" fmla="*/ 8094519 w 8094519"/>
              <a:gd name="connsiteY2" fmla="*/ 3158836 h 3273135"/>
              <a:gd name="connsiteX3" fmla="*/ 0 w 8094519"/>
              <a:gd name="connsiteY3" fmla="*/ 3273135 h 3273135"/>
              <a:gd name="connsiteX0" fmla="*/ 0 w 8094519"/>
              <a:gd name="connsiteY0" fmla="*/ 1953490 h 1953490"/>
              <a:gd name="connsiteX1" fmla="*/ 218210 w 8094519"/>
              <a:gd name="connsiteY1" fmla="*/ 0 h 1953490"/>
              <a:gd name="connsiteX2" fmla="*/ 8094519 w 8094519"/>
              <a:gd name="connsiteY2" fmla="*/ 1839191 h 1953490"/>
              <a:gd name="connsiteX3" fmla="*/ 0 w 8094519"/>
              <a:gd name="connsiteY3" fmla="*/ 1953490 h 1953490"/>
              <a:gd name="connsiteX0" fmla="*/ 270163 w 7876309"/>
              <a:gd name="connsiteY0" fmla="*/ 1735281 h 1839191"/>
              <a:gd name="connsiteX1" fmla="*/ 0 w 7876309"/>
              <a:gd name="connsiteY1" fmla="*/ 0 h 1839191"/>
              <a:gd name="connsiteX2" fmla="*/ 7876309 w 7876309"/>
              <a:gd name="connsiteY2" fmla="*/ 1839191 h 1839191"/>
              <a:gd name="connsiteX3" fmla="*/ 270163 w 7876309"/>
              <a:gd name="connsiteY3" fmla="*/ 1735281 h 1839191"/>
              <a:gd name="connsiteX0" fmla="*/ 0 w 7897091"/>
              <a:gd name="connsiteY0" fmla="*/ 1693717 h 1839191"/>
              <a:gd name="connsiteX1" fmla="*/ 20782 w 7897091"/>
              <a:gd name="connsiteY1" fmla="*/ 0 h 1839191"/>
              <a:gd name="connsiteX2" fmla="*/ 7897091 w 7897091"/>
              <a:gd name="connsiteY2" fmla="*/ 1839191 h 1839191"/>
              <a:gd name="connsiteX3" fmla="*/ 0 w 7897091"/>
              <a:gd name="connsiteY3" fmla="*/ 1693717 h 1839191"/>
              <a:gd name="connsiteX0" fmla="*/ 0 w 7897091"/>
              <a:gd name="connsiteY0" fmla="*/ 1246908 h 1392382"/>
              <a:gd name="connsiteX1" fmla="*/ 10391 w 7897091"/>
              <a:gd name="connsiteY1" fmla="*/ 0 h 1392382"/>
              <a:gd name="connsiteX2" fmla="*/ 7897091 w 7897091"/>
              <a:gd name="connsiteY2" fmla="*/ 1392382 h 1392382"/>
              <a:gd name="connsiteX3" fmla="*/ 0 w 7897091"/>
              <a:gd name="connsiteY3" fmla="*/ 1246908 h 1392382"/>
              <a:gd name="connsiteX0" fmla="*/ 0 w 9684327"/>
              <a:gd name="connsiteY0" fmla="*/ 1246908 h 1246908"/>
              <a:gd name="connsiteX1" fmla="*/ 10391 w 9684327"/>
              <a:gd name="connsiteY1" fmla="*/ 0 h 1246908"/>
              <a:gd name="connsiteX2" fmla="*/ 9684327 w 9684327"/>
              <a:gd name="connsiteY2" fmla="*/ 1236518 h 1246908"/>
              <a:gd name="connsiteX3" fmla="*/ 0 w 9684327"/>
              <a:gd name="connsiteY3" fmla="*/ 1246908 h 1246908"/>
            </a:gdLst>
            <a:ahLst/>
            <a:cxnLst>
              <a:cxn ang="0">
                <a:pos x="connsiteX0" y="connsiteY0"/>
              </a:cxn>
              <a:cxn ang="0">
                <a:pos x="connsiteX1" y="connsiteY1"/>
              </a:cxn>
              <a:cxn ang="0">
                <a:pos x="connsiteX2" y="connsiteY2"/>
              </a:cxn>
              <a:cxn ang="0">
                <a:pos x="connsiteX3" y="connsiteY3"/>
              </a:cxn>
            </a:cxnLst>
            <a:rect l="l" t="t" r="r" b="b"/>
            <a:pathLst>
              <a:path w="9684327" h="1246908">
                <a:moveTo>
                  <a:pt x="0" y="1246908"/>
                </a:moveTo>
                <a:cubicBezTo>
                  <a:pt x="3464" y="831272"/>
                  <a:pt x="6927" y="415636"/>
                  <a:pt x="10391" y="0"/>
                </a:cubicBezTo>
                <a:lnTo>
                  <a:pt x="9684327" y="1236518"/>
                </a:lnTo>
                <a:lnTo>
                  <a:pt x="0" y="1246908"/>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15"/>
          <p:cNvSpPr/>
          <p:nvPr/>
        </p:nvSpPr>
        <p:spPr>
          <a:xfrm>
            <a:off x="11388435" y="4010889"/>
            <a:ext cx="1091047" cy="3044537"/>
          </a:xfrm>
          <a:custGeom>
            <a:avLst/>
            <a:gdLst>
              <a:gd name="connsiteX0" fmla="*/ 0 w 3740727"/>
              <a:gd name="connsiteY0" fmla="*/ 2150918 h 2150918"/>
              <a:gd name="connsiteX1" fmla="*/ 1870364 w 3740727"/>
              <a:gd name="connsiteY1" fmla="*/ 0 h 2150918"/>
              <a:gd name="connsiteX2" fmla="*/ 3740727 w 3740727"/>
              <a:gd name="connsiteY2" fmla="*/ 2150918 h 2150918"/>
              <a:gd name="connsiteX3" fmla="*/ 0 w 3740727"/>
              <a:gd name="connsiteY3" fmla="*/ 2150918 h 2150918"/>
              <a:gd name="connsiteX0" fmla="*/ 0 w 3740727"/>
              <a:gd name="connsiteY0" fmla="*/ 4135582 h 4135582"/>
              <a:gd name="connsiteX1" fmla="*/ 2213264 w 3740727"/>
              <a:gd name="connsiteY1" fmla="*/ 0 h 4135582"/>
              <a:gd name="connsiteX2" fmla="*/ 3740727 w 3740727"/>
              <a:gd name="connsiteY2" fmla="*/ 4135582 h 4135582"/>
              <a:gd name="connsiteX3" fmla="*/ 0 w 3740727"/>
              <a:gd name="connsiteY3" fmla="*/ 4135582 h 4135582"/>
              <a:gd name="connsiteX0" fmla="*/ 0 w 4239491"/>
              <a:gd name="connsiteY0" fmla="*/ 3158837 h 4135582"/>
              <a:gd name="connsiteX1" fmla="*/ 2712028 w 4239491"/>
              <a:gd name="connsiteY1" fmla="*/ 0 h 4135582"/>
              <a:gd name="connsiteX2" fmla="*/ 4239491 w 4239491"/>
              <a:gd name="connsiteY2" fmla="*/ 4135582 h 4135582"/>
              <a:gd name="connsiteX3" fmla="*/ 0 w 4239491"/>
              <a:gd name="connsiteY3" fmla="*/ 3158837 h 4135582"/>
              <a:gd name="connsiteX0" fmla="*/ 0 w 2712028"/>
              <a:gd name="connsiteY0" fmla="*/ 3158837 h 3158837"/>
              <a:gd name="connsiteX1" fmla="*/ 2712028 w 2712028"/>
              <a:gd name="connsiteY1" fmla="*/ 0 h 3158837"/>
              <a:gd name="connsiteX2" fmla="*/ 2337954 w 2712028"/>
              <a:gd name="connsiteY2" fmla="*/ 2982191 h 3158837"/>
              <a:gd name="connsiteX3" fmla="*/ 0 w 2712028"/>
              <a:gd name="connsiteY3" fmla="*/ 3158837 h 3158837"/>
              <a:gd name="connsiteX0" fmla="*/ 0 w 2712028"/>
              <a:gd name="connsiteY0" fmla="*/ 3158837 h 3158837"/>
              <a:gd name="connsiteX1" fmla="*/ 2712028 w 2712028"/>
              <a:gd name="connsiteY1" fmla="*/ 0 h 3158837"/>
              <a:gd name="connsiteX2" fmla="*/ 2670463 w 2712028"/>
              <a:gd name="connsiteY2" fmla="*/ 3002973 h 3158837"/>
              <a:gd name="connsiteX3" fmla="*/ 0 w 2712028"/>
              <a:gd name="connsiteY3" fmla="*/ 3158837 h 3158837"/>
              <a:gd name="connsiteX0" fmla="*/ 0 w 1496292"/>
              <a:gd name="connsiteY0" fmla="*/ 2857501 h 3002973"/>
              <a:gd name="connsiteX1" fmla="*/ 1496292 w 1496292"/>
              <a:gd name="connsiteY1" fmla="*/ 0 h 3002973"/>
              <a:gd name="connsiteX2" fmla="*/ 1454727 w 1496292"/>
              <a:gd name="connsiteY2" fmla="*/ 3002973 h 3002973"/>
              <a:gd name="connsiteX3" fmla="*/ 0 w 1496292"/>
              <a:gd name="connsiteY3" fmla="*/ 2857501 h 3002973"/>
              <a:gd name="connsiteX0" fmla="*/ 0 w 1070265"/>
              <a:gd name="connsiteY0" fmla="*/ 2951019 h 3002973"/>
              <a:gd name="connsiteX1" fmla="*/ 1070265 w 1070265"/>
              <a:gd name="connsiteY1" fmla="*/ 0 h 3002973"/>
              <a:gd name="connsiteX2" fmla="*/ 1028700 w 1070265"/>
              <a:gd name="connsiteY2" fmla="*/ 3002973 h 3002973"/>
              <a:gd name="connsiteX3" fmla="*/ 0 w 1070265"/>
              <a:gd name="connsiteY3" fmla="*/ 2951019 h 3002973"/>
              <a:gd name="connsiteX0" fmla="*/ 0 w 1091047"/>
              <a:gd name="connsiteY0" fmla="*/ 3044537 h 3044537"/>
              <a:gd name="connsiteX1" fmla="*/ 1091047 w 1091047"/>
              <a:gd name="connsiteY1" fmla="*/ 0 h 3044537"/>
              <a:gd name="connsiteX2" fmla="*/ 1049482 w 1091047"/>
              <a:gd name="connsiteY2" fmla="*/ 3002973 h 3044537"/>
              <a:gd name="connsiteX3" fmla="*/ 0 w 1091047"/>
              <a:gd name="connsiteY3" fmla="*/ 3044537 h 3044537"/>
            </a:gdLst>
            <a:ahLst/>
            <a:cxnLst>
              <a:cxn ang="0">
                <a:pos x="connsiteX0" y="connsiteY0"/>
              </a:cxn>
              <a:cxn ang="0">
                <a:pos x="connsiteX1" y="connsiteY1"/>
              </a:cxn>
              <a:cxn ang="0">
                <a:pos x="connsiteX2" y="connsiteY2"/>
              </a:cxn>
              <a:cxn ang="0">
                <a:pos x="connsiteX3" y="connsiteY3"/>
              </a:cxn>
            </a:cxnLst>
            <a:rect l="l" t="t" r="r" b="b"/>
            <a:pathLst>
              <a:path w="1091047" h="3044537">
                <a:moveTo>
                  <a:pt x="0" y="3044537"/>
                </a:moveTo>
                <a:lnTo>
                  <a:pt x="1091047" y="0"/>
                </a:lnTo>
                <a:lnTo>
                  <a:pt x="1049482" y="3002973"/>
                </a:lnTo>
                <a:lnTo>
                  <a:pt x="0" y="3044537"/>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UTM Avo" panose="02040603050506020204" pitchFamily="18" charset="0"/>
              </a:rPr>
              <a:t>13</a:t>
            </a:r>
            <a:endParaRPr lang="en-US" sz="1200" dirty="0">
              <a:solidFill>
                <a:schemeClr val="bg1"/>
              </a:solidFill>
              <a:latin typeface="UTM Avo" panose="02040603050506020204" pitchFamily="18" charset="0"/>
            </a:endParaRPr>
          </a:p>
        </p:txBody>
      </p:sp>
      <p:sp>
        <p:nvSpPr>
          <p:cNvPr id="37" name="Rectangle 36">
            <a:extLst>
              <a:ext uri="{FF2B5EF4-FFF2-40B4-BE49-F238E27FC236}">
                <a16:creationId xmlns:a16="http://schemas.microsoft.com/office/drawing/2014/main" id="{1337EF58-19AA-4958-A30F-ADDBCA1004FC}"/>
              </a:ext>
            </a:extLst>
          </p:cNvPr>
          <p:cNvSpPr/>
          <p:nvPr/>
        </p:nvSpPr>
        <p:spPr>
          <a:xfrm>
            <a:off x="1058332" y="2746465"/>
            <a:ext cx="4499069" cy="1538883"/>
          </a:xfrm>
          <a:prstGeom prst="rect">
            <a:avLst/>
          </a:prstGeom>
        </p:spPr>
        <p:txBody>
          <a:bodyPr wrap="square">
            <a:spAutoFit/>
          </a:bodyPr>
          <a:lstStyle/>
          <a:p>
            <a:r>
              <a:rPr lang="en-US" sz="4000" dirty="0"/>
              <a:t>C</a:t>
            </a:r>
            <a:r>
              <a:rPr lang="en-US" dirty="0"/>
              <a:t>ustomer satisfaction of </a:t>
            </a:r>
            <a:r>
              <a:rPr lang="en-US" dirty="0" err="1"/>
              <a:t>CleverAds</a:t>
            </a:r>
            <a:r>
              <a:rPr lang="en-US" dirty="0"/>
              <a:t>’ services increased rapidly between 4 years</a:t>
            </a:r>
          </a:p>
          <a:p>
            <a:r>
              <a:rPr lang="en-US" dirty="0"/>
              <a:t>2015 - 2018, reaching 75% in 2018, an increase of 7% from 2016</a:t>
            </a:r>
          </a:p>
        </p:txBody>
      </p:sp>
    </p:spTree>
    <p:extLst>
      <p:ext uri="{BB962C8B-B14F-4D97-AF65-F5344CB8AC3E}">
        <p14:creationId xmlns:p14="http://schemas.microsoft.com/office/powerpoint/2010/main" val="115022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gular Pentagon 3"/>
          <p:cNvSpPr/>
          <p:nvPr/>
        </p:nvSpPr>
        <p:spPr>
          <a:xfrm>
            <a:off x="654635" y="0"/>
            <a:ext cx="7980201" cy="5496778"/>
          </a:xfrm>
          <a:custGeom>
            <a:avLst/>
            <a:gdLst>
              <a:gd name="connsiteX0" fmla="*/ 8 w 7335981"/>
              <a:gd name="connsiteY0" fmla="*/ 2063861 h 5403273"/>
              <a:gd name="connsiteX1" fmla="*/ 3667991 w 7335981"/>
              <a:gd name="connsiteY1" fmla="*/ 0 h 5403273"/>
              <a:gd name="connsiteX2" fmla="*/ 7335973 w 7335981"/>
              <a:gd name="connsiteY2" fmla="*/ 2063861 h 5403273"/>
              <a:gd name="connsiteX3" fmla="*/ 5934929 w 7335981"/>
              <a:gd name="connsiteY3" fmla="*/ 5403259 h 5403273"/>
              <a:gd name="connsiteX4" fmla="*/ 1401052 w 7335981"/>
              <a:gd name="connsiteY4" fmla="*/ 5403259 h 5403273"/>
              <a:gd name="connsiteX5" fmla="*/ 8 w 7335981"/>
              <a:gd name="connsiteY5" fmla="*/ 2063861 h 5403273"/>
              <a:gd name="connsiteX0" fmla="*/ 0 w 10868874"/>
              <a:gd name="connsiteY0" fmla="*/ 5887716 h 5887716"/>
              <a:gd name="connsiteX1" fmla="*/ 7200892 w 10868874"/>
              <a:gd name="connsiteY1" fmla="*/ 0 h 5887716"/>
              <a:gd name="connsiteX2" fmla="*/ 10868874 w 10868874"/>
              <a:gd name="connsiteY2" fmla="*/ 2063861 h 5887716"/>
              <a:gd name="connsiteX3" fmla="*/ 9467830 w 10868874"/>
              <a:gd name="connsiteY3" fmla="*/ 5403259 h 5887716"/>
              <a:gd name="connsiteX4" fmla="*/ 4933953 w 10868874"/>
              <a:gd name="connsiteY4" fmla="*/ 5403259 h 5887716"/>
              <a:gd name="connsiteX5" fmla="*/ 0 w 10868874"/>
              <a:gd name="connsiteY5" fmla="*/ 5887716 h 5887716"/>
              <a:gd name="connsiteX0" fmla="*/ 0 w 10868874"/>
              <a:gd name="connsiteY0" fmla="*/ 5887716 h 8198414"/>
              <a:gd name="connsiteX1" fmla="*/ 7200892 w 10868874"/>
              <a:gd name="connsiteY1" fmla="*/ 0 h 8198414"/>
              <a:gd name="connsiteX2" fmla="*/ 10868874 w 10868874"/>
              <a:gd name="connsiteY2" fmla="*/ 2063861 h 8198414"/>
              <a:gd name="connsiteX3" fmla="*/ 9467830 w 10868874"/>
              <a:gd name="connsiteY3" fmla="*/ 5403259 h 8198414"/>
              <a:gd name="connsiteX4" fmla="*/ 2419353 w 10868874"/>
              <a:gd name="connsiteY4" fmla="*/ 8198414 h 8198414"/>
              <a:gd name="connsiteX5" fmla="*/ 0 w 10868874"/>
              <a:gd name="connsiteY5" fmla="*/ 5887716 h 8198414"/>
              <a:gd name="connsiteX0" fmla="*/ 0 w 10868874"/>
              <a:gd name="connsiteY0" fmla="*/ 3823855 h 6134553"/>
              <a:gd name="connsiteX1" fmla="*/ 3158828 w 10868874"/>
              <a:gd name="connsiteY1" fmla="*/ 637775 h 6134553"/>
              <a:gd name="connsiteX2" fmla="*/ 10868874 w 10868874"/>
              <a:gd name="connsiteY2" fmla="*/ 0 h 6134553"/>
              <a:gd name="connsiteX3" fmla="*/ 9467830 w 10868874"/>
              <a:gd name="connsiteY3" fmla="*/ 3339398 h 6134553"/>
              <a:gd name="connsiteX4" fmla="*/ 2419353 w 10868874"/>
              <a:gd name="connsiteY4" fmla="*/ 6134553 h 6134553"/>
              <a:gd name="connsiteX5" fmla="*/ 0 w 10868874"/>
              <a:gd name="connsiteY5" fmla="*/ 3823855 h 6134553"/>
              <a:gd name="connsiteX0" fmla="*/ 0 w 9467830"/>
              <a:gd name="connsiteY0" fmla="*/ 3186080 h 5496778"/>
              <a:gd name="connsiteX1" fmla="*/ 3158828 w 9467830"/>
              <a:gd name="connsiteY1" fmla="*/ 0 h 5496778"/>
              <a:gd name="connsiteX2" fmla="*/ 8790692 w 9467830"/>
              <a:gd name="connsiteY2" fmla="*/ 1398844 h 5496778"/>
              <a:gd name="connsiteX3" fmla="*/ 9467830 w 9467830"/>
              <a:gd name="connsiteY3" fmla="*/ 2701623 h 5496778"/>
              <a:gd name="connsiteX4" fmla="*/ 2419353 w 9467830"/>
              <a:gd name="connsiteY4" fmla="*/ 5496778 h 5496778"/>
              <a:gd name="connsiteX5" fmla="*/ 0 w 9467830"/>
              <a:gd name="connsiteY5" fmla="*/ 3186080 h 5496778"/>
              <a:gd name="connsiteX0" fmla="*/ 0 w 9467830"/>
              <a:gd name="connsiteY0" fmla="*/ 3186080 h 5496778"/>
              <a:gd name="connsiteX1" fmla="*/ 3158828 w 9467830"/>
              <a:gd name="connsiteY1" fmla="*/ 0 h 5496778"/>
              <a:gd name="connsiteX2" fmla="*/ 7907465 w 9467830"/>
              <a:gd name="connsiteY2" fmla="*/ 27244 h 5496778"/>
              <a:gd name="connsiteX3" fmla="*/ 9467830 w 9467830"/>
              <a:gd name="connsiteY3" fmla="*/ 2701623 h 5496778"/>
              <a:gd name="connsiteX4" fmla="*/ 2419353 w 9467830"/>
              <a:gd name="connsiteY4" fmla="*/ 5496778 h 5496778"/>
              <a:gd name="connsiteX5" fmla="*/ 0 w 9467830"/>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6111566 w 7907465"/>
              <a:gd name="connsiteY3" fmla="*/ 3418596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5269902 w 7907465"/>
              <a:gd name="connsiteY3" fmla="*/ 2909442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4906221 w 7907465"/>
              <a:gd name="connsiteY3" fmla="*/ 2587324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5176385 w 7907465"/>
              <a:gd name="connsiteY3" fmla="*/ 2878270 h 5496778"/>
              <a:gd name="connsiteX4" fmla="*/ 2419353 w 7907465"/>
              <a:gd name="connsiteY4" fmla="*/ 5496778 h 5496778"/>
              <a:gd name="connsiteX5" fmla="*/ 0 w 7907465"/>
              <a:gd name="connsiteY5" fmla="*/ 3186080 h 5496778"/>
              <a:gd name="connsiteX0" fmla="*/ 0 w 7980201"/>
              <a:gd name="connsiteY0" fmla="*/ 3196471 h 5496778"/>
              <a:gd name="connsiteX1" fmla="*/ 3231564 w 7980201"/>
              <a:gd name="connsiteY1" fmla="*/ 0 h 5496778"/>
              <a:gd name="connsiteX2" fmla="*/ 7980201 w 7980201"/>
              <a:gd name="connsiteY2" fmla="*/ 27244 h 5496778"/>
              <a:gd name="connsiteX3" fmla="*/ 5249121 w 7980201"/>
              <a:gd name="connsiteY3" fmla="*/ 2878270 h 5496778"/>
              <a:gd name="connsiteX4" fmla="*/ 2492089 w 7980201"/>
              <a:gd name="connsiteY4" fmla="*/ 5496778 h 5496778"/>
              <a:gd name="connsiteX5" fmla="*/ 0 w 7980201"/>
              <a:gd name="connsiteY5" fmla="*/ 3196471 h 549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201" h="5496778">
                <a:moveTo>
                  <a:pt x="0" y="3196471"/>
                </a:moveTo>
                <a:lnTo>
                  <a:pt x="3231564" y="0"/>
                </a:lnTo>
                <a:lnTo>
                  <a:pt x="7980201" y="27244"/>
                </a:lnTo>
                <a:lnTo>
                  <a:pt x="5249121" y="2878270"/>
                </a:lnTo>
                <a:lnTo>
                  <a:pt x="2492089" y="5496778"/>
                </a:lnTo>
                <a:lnTo>
                  <a:pt x="0" y="3196471"/>
                </a:lnTo>
                <a:close/>
              </a:path>
            </a:pathLst>
          </a:custGeom>
          <a:gradFill>
            <a:gsLst>
              <a:gs pos="0">
                <a:srgbClr val="2ECAF0"/>
              </a:gs>
              <a:gs pos="100000">
                <a:srgbClr val="0C7DA5"/>
              </a:gs>
              <a:gs pos="50000">
                <a:srgbClr val="118BB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29295" t="62" r="330"/>
          <a:stretch>
            <a:fillRect/>
          </a:stretch>
        </p:blipFill>
        <p:spPr>
          <a:xfrm>
            <a:off x="0" y="-4"/>
            <a:ext cx="6120232" cy="6858004"/>
          </a:xfrm>
          <a:custGeom>
            <a:avLst/>
            <a:gdLst>
              <a:gd name="connsiteX0" fmla="*/ 2706824 w 6120232"/>
              <a:gd name="connsiteY0" fmla="*/ 0 h 6858004"/>
              <a:gd name="connsiteX1" fmla="*/ 6120232 w 6120232"/>
              <a:gd name="connsiteY1" fmla="*/ 3441610 h 6858004"/>
              <a:gd name="connsiteX2" fmla="*/ 2689899 w 6120232"/>
              <a:gd name="connsiteY2" fmla="*/ 6847595 h 6858004"/>
              <a:gd name="connsiteX3" fmla="*/ 1799066 w 6120232"/>
              <a:gd name="connsiteY3" fmla="*/ 6858004 h 6858004"/>
              <a:gd name="connsiteX4" fmla="*/ 22046 w 6120232"/>
              <a:gd name="connsiteY4" fmla="*/ 6858004 h 6858004"/>
              <a:gd name="connsiteX5" fmla="*/ 0 w 6120232"/>
              <a:gd name="connsiteY5" fmla="*/ 64565 h 685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232" h="6858004">
                <a:moveTo>
                  <a:pt x="2706824" y="0"/>
                </a:moveTo>
                <a:lnTo>
                  <a:pt x="6120232" y="3441610"/>
                </a:lnTo>
                <a:lnTo>
                  <a:pt x="2689899" y="6847595"/>
                </a:lnTo>
                <a:lnTo>
                  <a:pt x="1799066" y="6858004"/>
                </a:lnTo>
                <a:lnTo>
                  <a:pt x="22046" y="6858004"/>
                </a:lnTo>
                <a:lnTo>
                  <a:pt x="0" y="64565"/>
                </a:lnTo>
                <a:close/>
              </a:path>
            </a:pathLst>
          </a:custGeom>
        </p:spPr>
      </p:pic>
      <p:sp>
        <p:nvSpPr>
          <p:cNvPr id="13" name="Diamond 12"/>
          <p:cNvSpPr/>
          <p:nvPr/>
        </p:nvSpPr>
        <p:spPr>
          <a:xfrm>
            <a:off x="3117273" y="1496291"/>
            <a:ext cx="4457700" cy="417714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3678383" y="1953491"/>
            <a:ext cx="3335482" cy="3169227"/>
          </a:xfrm>
          <a:prstGeom prst="diamond">
            <a:avLst/>
          </a:prstGeom>
          <a:no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7335982" y="3595255"/>
            <a:ext cx="3616036" cy="103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28910" y="3025127"/>
            <a:ext cx="3912802" cy="584775"/>
          </a:xfrm>
          <a:prstGeom prst="rect">
            <a:avLst/>
          </a:prstGeom>
        </p:spPr>
        <p:txBody>
          <a:bodyPr wrap="none">
            <a:spAutoFit/>
          </a:bodyPr>
          <a:lstStyle/>
          <a:p>
            <a:r>
              <a:rPr lang="en-US" sz="3200" b="1" dirty="0">
                <a:solidFill>
                  <a:srgbClr val="0C7DA5"/>
                </a:solidFill>
                <a:latin typeface="UTM Avo" panose="02040603050506020204" pitchFamily="18" charset="0"/>
              </a:rPr>
              <a:t>REVU INTRODUCTION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328" y="2896828"/>
            <a:ext cx="7225397" cy="1168254"/>
          </a:xfrm>
          <a:prstGeom prst="rect">
            <a:avLst/>
          </a:prstGeom>
        </p:spPr>
      </p:pic>
      <p:sp>
        <p:nvSpPr>
          <p:cNvPr id="10" name="Rectangle 9"/>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14</a:t>
            </a:r>
            <a:endParaRPr lang="en-US" sz="1200" dirty="0">
              <a:solidFill>
                <a:schemeClr val="tx1"/>
              </a:solidFill>
              <a:latin typeface="UTM Avo" panose="02040603050506020204" pitchFamily="18" charset="0"/>
            </a:endParaRPr>
          </a:p>
        </p:txBody>
      </p:sp>
    </p:spTree>
    <p:extLst>
      <p:ext uri="{BB962C8B-B14F-4D97-AF65-F5344CB8AC3E}">
        <p14:creationId xmlns:p14="http://schemas.microsoft.com/office/powerpoint/2010/main" val="148880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Isosceles Triangle 35"/>
          <p:cNvSpPr/>
          <p:nvPr/>
        </p:nvSpPr>
        <p:spPr>
          <a:xfrm rot="5400000">
            <a:off x="-57151" y="57153"/>
            <a:ext cx="753341" cy="639038"/>
          </a:xfrm>
          <a:prstGeom prst="triangle">
            <a:avLst/>
          </a:pr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AD5E3849-8C70-4442-A94D-B7600E9353CC}"/>
              </a:ext>
            </a:extLst>
          </p:cNvPr>
          <p:cNvSpPr/>
          <p:nvPr/>
        </p:nvSpPr>
        <p:spPr>
          <a:xfrm>
            <a:off x="8502165" y="2070185"/>
            <a:ext cx="4414798" cy="4029278"/>
          </a:xfrm>
          <a:prstGeom prst="rect">
            <a:avLst/>
          </a:prstGeom>
          <a:solidFill>
            <a:srgbClr val="00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amsungOne 800C" panose="020B0906030303020204" pitchFamily="34" charset="0"/>
              <a:ea typeface="SamsungOne 800C" panose="020B0906030303020204" pitchFamily="34" charset="0"/>
            </a:endParaRPr>
          </a:p>
        </p:txBody>
      </p:sp>
      <p:pic>
        <p:nvPicPr>
          <p:cNvPr id="107" name="Google Shape;400;p43">
            <a:extLst>
              <a:ext uri="{FF2B5EF4-FFF2-40B4-BE49-F238E27FC236}">
                <a16:creationId xmlns:a16="http://schemas.microsoft.com/office/drawing/2014/main" id="{2B969572-958A-4107-A4E4-AAFE1DAD64E8}"/>
              </a:ext>
            </a:extLst>
          </p:cNvPr>
          <p:cNvPicPr preferRelativeResize="0"/>
          <p:nvPr/>
        </p:nvPicPr>
        <p:blipFill>
          <a:blip r:embed="rId3">
            <a:alphaModFix/>
          </a:blip>
          <a:stretch>
            <a:fillRect/>
          </a:stretch>
        </p:blipFill>
        <p:spPr>
          <a:xfrm>
            <a:off x="7761732" y="1060277"/>
            <a:ext cx="4576805" cy="4176336"/>
          </a:xfrm>
          <a:prstGeom prst="rect">
            <a:avLst/>
          </a:prstGeom>
          <a:noFill/>
          <a:ln>
            <a:noFill/>
          </a:ln>
        </p:spPr>
      </p:pic>
      <p:sp>
        <p:nvSpPr>
          <p:cNvPr id="108" name="object 24"/>
          <p:cNvSpPr txBox="1"/>
          <p:nvPr/>
        </p:nvSpPr>
        <p:spPr>
          <a:xfrm>
            <a:off x="739055" y="727766"/>
            <a:ext cx="6084844" cy="296491"/>
          </a:xfrm>
          <a:prstGeom prst="rect">
            <a:avLst/>
          </a:prstGeom>
        </p:spPr>
        <p:txBody>
          <a:bodyPr vert="horz" wrap="square" lIns="0" tIns="13335" rIns="0" bIns="0" rtlCol="0">
            <a:spAutoFit/>
          </a:bodyPr>
          <a:lstStyle/>
          <a:p>
            <a:pPr marR="5080" indent="12700" algn="just">
              <a:lnSpc>
                <a:spcPct val="150000"/>
              </a:lnSpc>
              <a:spcBef>
                <a:spcPts val="105"/>
              </a:spcBef>
              <a:buFont typeface="Wingdings" panose="05000000000000000000" pitchFamily="2" charset="2"/>
              <a:buChar char="q"/>
            </a:pPr>
            <a:endParaRPr lang="en-US" sz="1400" dirty="0">
              <a:solidFill>
                <a:schemeClr val="bg2">
                  <a:lumMod val="25000"/>
                </a:schemeClr>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09" name="TextBox 108">
            <a:extLst>
              <a:ext uri="{FF2B5EF4-FFF2-40B4-BE49-F238E27FC236}">
                <a16:creationId xmlns:a16="http://schemas.microsoft.com/office/drawing/2014/main" id="{0A55A8C9-24CF-4DF4-B73C-11934928DDC7}"/>
              </a:ext>
            </a:extLst>
          </p:cNvPr>
          <p:cNvSpPr txBox="1"/>
          <p:nvPr/>
        </p:nvSpPr>
        <p:spPr>
          <a:xfrm>
            <a:off x="639039" y="1480768"/>
            <a:ext cx="6629025" cy="1021690"/>
          </a:xfrm>
          <a:prstGeom prst="rect">
            <a:avLst/>
          </a:prstGeom>
          <a:noFill/>
        </p:spPr>
        <p:txBody>
          <a:bodyPr wrap="square" rtlCol="0">
            <a:spAutoFit/>
          </a:bodyPr>
          <a:lstStyle/>
          <a:p>
            <a:pPr algn="just">
              <a:lnSpc>
                <a:spcPct val="150000"/>
              </a:lnSpc>
            </a:pPr>
            <a:r>
              <a:rPr lang="en-US" sz="1400" dirty="0">
                <a:solidFill>
                  <a:schemeClr val="bg2">
                    <a:lumMod val="25000"/>
                  </a:schemeClr>
                </a:solidFill>
                <a:latin typeface="Segoe UI Light" panose="020B0502040204020203" pitchFamily="34" charset="0"/>
                <a:cs typeface="Segoe UI Light" panose="020B0502040204020203" pitchFamily="34" charset="0"/>
              </a:rPr>
              <a:t>Founded in 2008 by </a:t>
            </a:r>
            <a:r>
              <a:rPr lang="en-US" sz="1400" dirty="0" err="1">
                <a:solidFill>
                  <a:schemeClr val="bg2">
                    <a:lumMod val="25000"/>
                  </a:schemeClr>
                </a:solidFill>
                <a:latin typeface="Segoe UI Light" panose="020B0502040204020203" pitchFamily="34" charset="0"/>
                <a:cs typeface="Segoe UI Light" panose="020B0502040204020203" pitchFamily="34" charset="0"/>
              </a:rPr>
              <a:t>Yello</a:t>
            </a:r>
            <a:r>
              <a:rPr lang="en-US" sz="1400" dirty="0">
                <a:solidFill>
                  <a:schemeClr val="bg2">
                    <a:lumMod val="25000"/>
                  </a:schemeClr>
                </a:solidFill>
                <a:latin typeface="Segoe UI Light" panose="020B0502040204020203" pitchFamily="34" charset="0"/>
                <a:cs typeface="Segoe UI Light" panose="020B0502040204020203" pitchFamily="34" charset="0"/>
              </a:rPr>
              <a:t> Story, Revu has been present in Korea, Thailand, Vietnam, Indonesia, Taiwan and the Philippines. Revu's vision is to become Asia's largest Influencer Marketing platform.</a:t>
            </a:r>
          </a:p>
        </p:txBody>
      </p:sp>
      <p:sp>
        <p:nvSpPr>
          <p:cNvPr id="113" name="TextBox 112"/>
          <p:cNvSpPr txBox="1"/>
          <p:nvPr/>
        </p:nvSpPr>
        <p:spPr>
          <a:xfrm>
            <a:off x="848950" y="130783"/>
            <a:ext cx="4769427" cy="523220"/>
          </a:xfrm>
          <a:prstGeom prst="rect">
            <a:avLst/>
          </a:prstGeom>
          <a:noFill/>
        </p:spPr>
        <p:txBody>
          <a:bodyPr wrap="square" rtlCol="0">
            <a:spAutoFit/>
          </a:bodyPr>
          <a:lstStyle/>
          <a:p>
            <a:r>
              <a:rPr lang="en-US" sz="2800" b="1" dirty="0">
                <a:solidFill>
                  <a:srgbClr val="0C7DA5"/>
                </a:solidFill>
                <a:latin typeface="UTM Avo" panose="02040603050506020204" pitchFamily="18" charset="0"/>
              </a:rPr>
              <a:t>REVU OVERVIEW</a:t>
            </a:r>
          </a:p>
        </p:txBody>
      </p:sp>
      <p:sp>
        <p:nvSpPr>
          <p:cNvPr id="114" name="Isosceles Triangle 113"/>
          <p:cNvSpPr/>
          <p:nvPr/>
        </p:nvSpPr>
        <p:spPr>
          <a:xfrm rot="5400000">
            <a:off x="-83065" y="2656985"/>
            <a:ext cx="445511" cy="310974"/>
          </a:xfrm>
          <a:prstGeom prst="triangle">
            <a:avLst/>
          </a:pr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849938" y="2639350"/>
            <a:ext cx="5663046" cy="369332"/>
          </a:xfrm>
          <a:prstGeom prst="rect">
            <a:avLst/>
          </a:prstGeom>
          <a:noFill/>
        </p:spPr>
        <p:txBody>
          <a:bodyPr wrap="square" rtlCol="0">
            <a:spAutoFit/>
          </a:bodyPr>
          <a:lstStyle/>
          <a:p>
            <a:r>
              <a:rPr lang="en-US" b="1" dirty="0">
                <a:solidFill>
                  <a:srgbClr val="0C7DA5"/>
                </a:solidFill>
                <a:latin typeface="UTM Avo" panose="02040603050506020204" pitchFamily="18" charset="0"/>
              </a:rPr>
              <a:t>REVU VIETNAM</a:t>
            </a:r>
          </a:p>
        </p:txBody>
      </p:sp>
      <p:pic>
        <p:nvPicPr>
          <p:cNvPr id="116" name="Picture 2" descr="Related image">
            <a:extLst>
              <a:ext uri="{FF2B5EF4-FFF2-40B4-BE49-F238E27FC236}">
                <a16:creationId xmlns:a16="http://schemas.microsoft.com/office/drawing/2014/main" id="{E1323EBF-1E76-4CFC-880A-61EE13C364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634" t="27468" r="24275" b="12169"/>
          <a:stretch/>
        </p:blipFill>
        <p:spPr bwMode="auto">
          <a:xfrm>
            <a:off x="1003376" y="3205686"/>
            <a:ext cx="1712623" cy="789710"/>
          </a:xfrm>
          <a:prstGeom prst="rect">
            <a:avLst/>
          </a:prstGeom>
          <a:noFill/>
          <a:extLst>
            <a:ext uri="{909E8E84-426E-40DD-AFC4-6F175D3DCCD1}">
              <a14:hiddenFill xmlns:a14="http://schemas.microsoft.com/office/drawing/2010/main">
                <a:solidFill>
                  <a:srgbClr val="FFFFFF"/>
                </a:solidFill>
              </a14:hiddenFill>
            </a:ext>
          </a:extLst>
        </p:spPr>
      </p:pic>
      <p:sp>
        <p:nvSpPr>
          <p:cNvPr id="117" name="object 7">
            <a:extLst>
              <a:ext uri="{FF2B5EF4-FFF2-40B4-BE49-F238E27FC236}">
                <a16:creationId xmlns:a16="http://schemas.microsoft.com/office/drawing/2014/main" id="{A1386596-D4CB-45A6-B355-5B4881C90386}"/>
              </a:ext>
            </a:extLst>
          </p:cNvPr>
          <p:cNvSpPr txBox="1"/>
          <p:nvPr/>
        </p:nvSpPr>
        <p:spPr>
          <a:xfrm flipH="1">
            <a:off x="3032583" y="3246695"/>
            <a:ext cx="724474" cy="505267"/>
          </a:xfrm>
          <a:prstGeom prst="rect">
            <a:avLst/>
          </a:prstGeom>
        </p:spPr>
        <p:txBody>
          <a:bodyPr vert="horz" wrap="square" lIns="0" tIns="12700" rIns="0" bIns="0" rtlCol="0">
            <a:spAutoFit/>
          </a:bodyPr>
          <a:lstStyle/>
          <a:p>
            <a:pPr marL="203200" indent="-23813">
              <a:lnSpc>
                <a:spcPct val="100000"/>
              </a:lnSpc>
              <a:spcBef>
                <a:spcPts val="100"/>
              </a:spcBef>
            </a:pPr>
            <a:r>
              <a:rPr sz="3200" b="1" spc="-204" dirty="0">
                <a:solidFill>
                  <a:srgbClr val="FCCF00"/>
                </a:solidFill>
                <a:latin typeface="SamsungOne 800C" panose="020B0906030303020204" pitchFamily="34" charset="0"/>
                <a:ea typeface="SamsungOne 800C" panose="020B0906030303020204" pitchFamily="34" charset="0"/>
                <a:cs typeface="Verdana"/>
              </a:rPr>
              <a:t>X</a:t>
            </a:r>
            <a:endParaRPr sz="3200" dirty="0">
              <a:latin typeface="SamsungOne 800C" panose="020B0906030303020204" pitchFamily="34" charset="0"/>
              <a:ea typeface="SamsungOne 800C" panose="020B0906030303020204" pitchFamily="34" charset="0"/>
              <a:cs typeface="Verdana"/>
            </a:endParaRPr>
          </a:p>
        </p:txBody>
      </p:sp>
      <p:sp>
        <p:nvSpPr>
          <p:cNvPr id="118" name="Content Placeholder 2">
            <a:extLst>
              <a:ext uri="{FF2B5EF4-FFF2-40B4-BE49-F238E27FC236}">
                <a16:creationId xmlns:a16="http://schemas.microsoft.com/office/drawing/2014/main" id="{D237BF44-F67D-408B-AB8F-0889AA848D22}"/>
              </a:ext>
            </a:extLst>
          </p:cNvPr>
          <p:cNvSpPr txBox="1">
            <a:spLocks/>
          </p:cNvSpPr>
          <p:nvPr/>
        </p:nvSpPr>
        <p:spPr>
          <a:xfrm>
            <a:off x="862447" y="3975042"/>
            <a:ext cx="5604676" cy="1025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endParaRPr lang="vi-VN" sz="1400" dirty="0">
              <a:latin typeface="Segoe UI Light" panose="020B0502040204020203" pitchFamily="34" charset="0"/>
              <a:ea typeface="SamsungOne 800C" panose="020B0906030303020204" pitchFamily="34" charset="0"/>
              <a:cs typeface="Segoe UI Light" panose="020B0502040204020203" pitchFamily="34" charset="0"/>
            </a:endParaRPr>
          </a:p>
        </p:txBody>
      </p:sp>
      <p:pic>
        <p:nvPicPr>
          <p:cNvPr id="119" name="Picture 118"/>
          <p:cNvPicPr>
            <a:picLocks noChangeAspect="1"/>
          </p:cNvPicPr>
          <p:nvPr/>
        </p:nvPicPr>
        <p:blipFill rotWithShape="1">
          <a:blip r:embed="rId5" cstate="print">
            <a:extLst>
              <a:ext uri="{28A0092B-C50C-407E-A947-70E740481C1C}">
                <a14:useLocalDpi xmlns:a14="http://schemas.microsoft.com/office/drawing/2010/main" val="0"/>
              </a:ext>
            </a:extLst>
          </a:blip>
          <a:srcRect l="9720" t="5026" r="6861" b="-6797"/>
          <a:stretch/>
        </p:blipFill>
        <p:spPr>
          <a:xfrm>
            <a:off x="3892049" y="3202729"/>
            <a:ext cx="2285999" cy="678365"/>
          </a:xfrm>
          <a:prstGeom prst="rect">
            <a:avLst/>
          </a:prstGeom>
        </p:spPr>
      </p:pic>
      <p:sp>
        <p:nvSpPr>
          <p:cNvPr id="120" name="object 5">
            <a:extLst>
              <a:ext uri="{FF2B5EF4-FFF2-40B4-BE49-F238E27FC236}">
                <a16:creationId xmlns:a16="http://schemas.microsoft.com/office/drawing/2014/main" id="{1FD65724-DA12-466F-AC41-72604EF3A2C0}"/>
              </a:ext>
            </a:extLst>
          </p:cNvPr>
          <p:cNvSpPr txBox="1"/>
          <p:nvPr/>
        </p:nvSpPr>
        <p:spPr>
          <a:xfrm>
            <a:off x="862447" y="5776544"/>
            <a:ext cx="990639" cy="671195"/>
          </a:xfrm>
          <a:prstGeom prst="rect">
            <a:avLst/>
          </a:prstGeom>
        </p:spPr>
        <p:txBody>
          <a:bodyPr vert="horz" wrap="square" lIns="0" tIns="12065" rIns="0" bIns="0" rtlCol="0">
            <a:spAutoFit/>
          </a:bodyPr>
          <a:lstStyle/>
          <a:p>
            <a:pPr algn="ctr">
              <a:lnSpc>
                <a:spcPct val="100000"/>
              </a:lnSpc>
              <a:spcBef>
                <a:spcPts val="95"/>
              </a:spcBef>
            </a:pPr>
            <a:r>
              <a:rPr sz="2800" b="1" spc="-370"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rPr>
              <a:t>1 1</a:t>
            </a:r>
            <a:r>
              <a:rPr sz="2800" b="1" spc="-434"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rPr>
              <a:t> </a:t>
            </a:r>
            <a:r>
              <a:rPr sz="2800" b="1" spc="-200"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rPr>
              <a:t>+</a:t>
            </a:r>
            <a:endParaRPr sz="2800" b="1"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endParaRPr>
          </a:p>
          <a:p>
            <a:pPr algn="ctr">
              <a:lnSpc>
                <a:spcPct val="100000"/>
              </a:lnSpc>
              <a:spcBef>
                <a:spcPts val="45"/>
              </a:spcBef>
            </a:pPr>
            <a:r>
              <a:rPr lang="en-US" sz="1400" b="1"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rPr>
              <a:t>Nations</a:t>
            </a:r>
            <a:endParaRPr sz="1400" b="1"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21" name="object 6">
            <a:extLst>
              <a:ext uri="{FF2B5EF4-FFF2-40B4-BE49-F238E27FC236}">
                <a16:creationId xmlns:a16="http://schemas.microsoft.com/office/drawing/2014/main" id="{A18F1961-637F-439F-9660-D7F673BD9841}"/>
              </a:ext>
            </a:extLst>
          </p:cNvPr>
          <p:cNvSpPr txBox="1"/>
          <p:nvPr/>
        </p:nvSpPr>
        <p:spPr>
          <a:xfrm>
            <a:off x="2206768" y="5797326"/>
            <a:ext cx="1649095" cy="671195"/>
          </a:xfrm>
          <a:prstGeom prst="rect">
            <a:avLst/>
          </a:prstGeom>
        </p:spPr>
        <p:txBody>
          <a:bodyPr vert="horz" wrap="square" lIns="0" tIns="12065" rIns="0" bIns="0" rtlCol="0">
            <a:spAutoFit/>
          </a:bodyPr>
          <a:lstStyle/>
          <a:p>
            <a:pPr algn="ctr">
              <a:lnSpc>
                <a:spcPct val="100000"/>
              </a:lnSpc>
              <a:spcBef>
                <a:spcPts val="95"/>
              </a:spcBef>
            </a:pPr>
            <a:r>
              <a:rPr sz="2800" b="1" spc="-370"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rPr>
              <a:t>1 </a:t>
            </a:r>
            <a:r>
              <a:rPr sz="2800" b="1" spc="260"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rPr>
              <a:t>8</a:t>
            </a:r>
            <a:r>
              <a:rPr sz="2800" b="1" spc="-395"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rPr>
              <a:t> </a:t>
            </a:r>
            <a:r>
              <a:rPr sz="2800" b="1" spc="-200"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rPr>
              <a:t>+</a:t>
            </a:r>
            <a:endParaRPr sz="2800" b="1"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endParaRPr>
          </a:p>
          <a:p>
            <a:pPr algn="ctr">
              <a:lnSpc>
                <a:spcPct val="100000"/>
              </a:lnSpc>
              <a:spcBef>
                <a:spcPts val="45"/>
              </a:spcBef>
            </a:pPr>
            <a:r>
              <a:rPr lang="en-US" sz="1400" b="1"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rPr>
              <a:t>Member companies</a:t>
            </a:r>
            <a:endParaRPr sz="1400" b="1"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endParaRPr>
          </a:p>
        </p:txBody>
      </p:sp>
      <p:grpSp>
        <p:nvGrpSpPr>
          <p:cNvPr id="122" name="Group 121"/>
          <p:cNvGrpSpPr/>
          <p:nvPr/>
        </p:nvGrpSpPr>
        <p:grpSpPr>
          <a:xfrm>
            <a:off x="874310" y="5108090"/>
            <a:ext cx="1286903" cy="517525"/>
            <a:chOff x="9796598" y="904787"/>
            <a:chExt cx="1286903" cy="517525"/>
          </a:xfrm>
        </p:grpSpPr>
        <p:sp>
          <p:nvSpPr>
            <p:cNvPr id="123" name="object 8">
              <a:extLst>
                <a:ext uri="{FF2B5EF4-FFF2-40B4-BE49-F238E27FC236}">
                  <a16:creationId xmlns:a16="http://schemas.microsoft.com/office/drawing/2014/main" id="{0EA5154E-9266-474C-97BC-95DB8FB20C13}"/>
                </a:ext>
              </a:extLst>
            </p:cNvPr>
            <p:cNvSpPr/>
            <p:nvPr/>
          </p:nvSpPr>
          <p:spPr>
            <a:xfrm>
              <a:off x="9796598" y="904787"/>
              <a:ext cx="360680" cy="517525"/>
            </a:xfrm>
            <a:custGeom>
              <a:avLst/>
              <a:gdLst/>
              <a:ahLst/>
              <a:cxnLst/>
              <a:rect l="l" t="t" r="r" b="b"/>
              <a:pathLst>
                <a:path w="360679" h="517525">
                  <a:moveTo>
                    <a:pt x="179634" y="516936"/>
                  </a:moveTo>
                  <a:lnTo>
                    <a:pt x="130903" y="514576"/>
                  </a:lnTo>
                  <a:lnTo>
                    <a:pt x="81649" y="505849"/>
                  </a:lnTo>
                  <a:lnTo>
                    <a:pt x="35163" y="488304"/>
                  </a:lnTo>
                  <a:lnTo>
                    <a:pt x="2839" y="455414"/>
                  </a:lnTo>
                  <a:lnTo>
                    <a:pt x="0" y="433293"/>
                  </a:lnTo>
                  <a:lnTo>
                    <a:pt x="1329" y="425754"/>
                  </a:lnTo>
                  <a:lnTo>
                    <a:pt x="32620" y="389688"/>
                  </a:lnTo>
                  <a:lnTo>
                    <a:pt x="70024" y="373051"/>
                  </a:lnTo>
                  <a:lnTo>
                    <a:pt x="117775" y="362846"/>
                  </a:lnTo>
                  <a:lnTo>
                    <a:pt x="119046" y="362846"/>
                  </a:lnTo>
                  <a:lnTo>
                    <a:pt x="122438" y="361997"/>
                  </a:lnTo>
                  <a:lnTo>
                    <a:pt x="121590" y="361149"/>
                  </a:lnTo>
                  <a:lnTo>
                    <a:pt x="120742" y="359451"/>
                  </a:lnTo>
                  <a:lnTo>
                    <a:pt x="82642" y="298711"/>
                  </a:lnTo>
                  <a:lnTo>
                    <a:pt x="44757" y="237468"/>
                  </a:lnTo>
                  <a:lnTo>
                    <a:pt x="27453" y="196952"/>
                  </a:lnTo>
                  <a:lnTo>
                    <a:pt x="22459" y="154249"/>
                  </a:lnTo>
                  <a:lnTo>
                    <a:pt x="25254" y="126890"/>
                  </a:lnTo>
                  <a:lnTo>
                    <a:pt x="45708" y="75115"/>
                  </a:lnTo>
                  <a:lnTo>
                    <a:pt x="89107" y="28592"/>
                  </a:lnTo>
                  <a:lnTo>
                    <a:pt x="147449" y="3395"/>
                  </a:lnTo>
                  <a:lnTo>
                    <a:pt x="161439" y="1273"/>
                  </a:lnTo>
                  <a:lnTo>
                    <a:pt x="168645" y="424"/>
                  </a:lnTo>
                  <a:lnTo>
                    <a:pt x="169069" y="424"/>
                  </a:lnTo>
                  <a:lnTo>
                    <a:pt x="169917" y="0"/>
                  </a:lnTo>
                  <a:lnTo>
                    <a:pt x="188993" y="0"/>
                  </a:lnTo>
                  <a:lnTo>
                    <a:pt x="194504" y="424"/>
                  </a:lnTo>
                  <a:lnTo>
                    <a:pt x="199591" y="1273"/>
                  </a:lnTo>
                  <a:lnTo>
                    <a:pt x="205102" y="2121"/>
                  </a:lnTo>
                  <a:lnTo>
                    <a:pt x="255337" y="18991"/>
                  </a:lnTo>
                  <a:lnTo>
                    <a:pt x="296669" y="51774"/>
                  </a:lnTo>
                  <a:lnTo>
                    <a:pt x="312521" y="72569"/>
                  </a:lnTo>
                  <a:lnTo>
                    <a:pt x="180091" y="72569"/>
                  </a:lnTo>
                  <a:lnTo>
                    <a:pt x="153887" y="77854"/>
                  </a:lnTo>
                  <a:lnTo>
                    <a:pt x="132612" y="92250"/>
                  </a:lnTo>
                  <a:lnTo>
                    <a:pt x="118331" y="113568"/>
                  </a:lnTo>
                  <a:lnTo>
                    <a:pt x="113112" y="139621"/>
                  </a:lnTo>
                  <a:lnTo>
                    <a:pt x="118152" y="165853"/>
                  </a:lnTo>
                  <a:lnTo>
                    <a:pt x="132453" y="187152"/>
                  </a:lnTo>
                  <a:lnTo>
                    <a:pt x="153828" y="201448"/>
                  </a:lnTo>
                  <a:lnTo>
                    <a:pt x="180091" y="206673"/>
                  </a:lnTo>
                  <a:lnTo>
                    <a:pt x="329158" y="206673"/>
                  </a:lnTo>
                  <a:lnTo>
                    <a:pt x="326768" y="214312"/>
                  </a:lnTo>
                  <a:lnTo>
                    <a:pt x="323356" y="222190"/>
                  </a:lnTo>
                  <a:lnTo>
                    <a:pt x="319508" y="229908"/>
                  </a:lnTo>
                  <a:lnTo>
                    <a:pt x="315147" y="237653"/>
                  </a:lnTo>
                  <a:lnTo>
                    <a:pt x="310659" y="244868"/>
                  </a:lnTo>
                  <a:lnTo>
                    <a:pt x="236337" y="368787"/>
                  </a:lnTo>
                  <a:lnTo>
                    <a:pt x="212050" y="409104"/>
                  </a:lnTo>
                  <a:lnTo>
                    <a:pt x="147025" y="409104"/>
                  </a:lnTo>
                  <a:lnTo>
                    <a:pt x="145330" y="409528"/>
                  </a:lnTo>
                  <a:lnTo>
                    <a:pt x="97996" y="416988"/>
                  </a:lnTo>
                  <a:lnTo>
                    <a:pt x="56730" y="432445"/>
                  </a:lnTo>
                  <a:lnTo>
                    <a:pt x="51643" y="435840"/>
                  </a:lnTo>
                  <a:lnTo>
                    <a:pt x="48676" y="437962"/>
                  </a:lnTo>
                  <a:lnTo>
                    <a:pt x="52067" y="440084"/>
                  </a:lnTo>
                  <a:lnTo>
                    <a:pt x="54610" y="442630"/>
                  </a:lnTo>
                  <a:lnTo>
                    <a:pt x="57154" y="443903"/>
                  </a:lnTo>
                  <a:lnTo>
                    <a:pt x="95731" y="458332"/>
                  </a:lnTo>
                  <a:lnTo>
                    <a:pt x="142044" y="466024"/>
                  </a:lnTo>
                  <a:lnTo>
                    <a:pt x="349562" y="467668"/>
                  </a:lnTo>
                  <a:lnTo>
                    <a:pt x="348812" y="468942"/>
                  </a:lnTo>
                  <a:lnTo>
                    <a:pt x="312778" y="493980"/>
                  </a:lnTo>
                  <a:lnTo>
                    <a:pt x="266160" y="508900"/>
                  </a:lnTo>
                  <a:lnTo>
                    <a:pt x="226570" y="514682"/>
                  </a:lnTo>
                  <a:lnTo>
                    <a:pt x="203142" y="516366"/>
                  </a:lnTo>
                  <a:lnTo>
                    <a:pt x="179634" y="516936"/>
                  </a:lnTo>
                  <a:close/>
                </a:path>
                <a:path w="360679" h="517525">
                  <a:moveTo>
                    <a:pt x="329158" y="206673"/>
                  </a:moveTo>
                  <a:lnTo>
                    <a:pt x="180091" y="206673"/>
                  </a:lnTo>
                  <a:lnTo>
                    <a:pt x="206116" y="201389"/>
                  </a:lnTo>
                  <a:lnTo>
                    <a:pt x="227411" y="186993"/>
                  </a:lnTo>
                  <a:lnTo>
                    <a:pt x="241791" y="165674"/>
                  </a:lnTo>
                  <a:lnTo>
                    <a:pt x="247071" y="139621"/>
                  </a:lnTo>
                  <a:lnTo>
                    <a:pt x="241791" y="113389"/>
                  </a:lnTo>
                  <a:lnTo>
                    <a:pt x="227411" y="92090"/>
                  </a:lnTo>
                  <a:lnTo>
                    <a:pt x="206116" y="77794"/>
                  </a:lnTo>
                  <a:lnTo>
                    <a:pt x="180091" y="72569"/>
                  </a:lnTo>
                  <a:lnTo>
                    <a:pt x="312521" y="72569"/>
                  </a:lnTo>
                  <a:lnTo>
                    <a:pt x="322687" y="90552"/>
                  </a:lnTo>
                  <a:lnTo>
                    <a:pt x="330828" y="112229"/>
                  </a:lnTo>
                  <a:lnTo>
                    <a:pt x="335670" y="135377"/>
                  </a:lnTo>
                  <a:lnTo>
                    <a:pt x="337439" y="155350"/>
                  </a:lnTo>
                  <a:lnTo>
                    <a:pt x="336465" y="175163"/>
                  </a:lnTo>
                  <a:lnTo>
                    <a:pt x="332868" y="194817"/>
                  </a:lnTo>
                  <a:lnTo>
                    <a:pt x="329158" y="206673"/>
                  </a:lnTo>
                  <a:close/>
                </a:path>
                <a:path w="360679" h="517525">
                  <a:moveTo>
                    <a:pt x="349562" y="467668"/>
                  </a:moveTo>
                  <a:lnTo>
                    <a:pt x="188993" y="467668"/>
                  </a:lnTo>
                  <a:lnTo>
                    <a:pt x="204248" y="467091"/>
                  </a:lnTo>
                  <a:lnTo>
                    <a:pt x="219463" y="465918"/>
                  </a:lnTo>
                  <a:lnTo>
                    <a:pt x="261994" y="458803"/>
                  </a:lnTo>
                  <a:lnTo>
                    <a:pt x="302180" y="444327"/>
                  </a:lnTo>
                  <a:lnTo>
                    <a:pt x="306419" y="441357"/>
                  </a:lnTo>
                  <a:lnTo>
                    <a:pt x="311507" y="438386"/>
                  </a:lnTo>
                  <a:lnTo>
                    <a:pt x="308539" y="436264"/>
                  </a:lnTo>
                  <a:lnTo>
                    <a:pt x="306843" y="434567"/>
                  </a:lnTo>
                  <a:lnTo>
                    <a:pt x="304724" y="433293"/>
                  </a:lnTo>
                  <a:lnTo>
                    <a:pt x="258093" y="416318"/>
                  </a:lnTo>
                  <a:lnTo>
                    <a:pt x="251734" y="415045"/>
                  </a:lnTo>
                  <a:lnTo>
                    <a:pt x="245375" y="413347"/>
                  </a:lnTo>
                  <a:lnTo>
                    <a:pt x="244951" y="413347"/>
                  </a:lnTo>
                  <a:lnTo>
                    <a:pt x="244103" y="412923"/>
                  </a:lnTo>
                  <a:lnTo>
                    <a:pt x="243255" y="412923"/>
                  </a:lnTo>
                  <a:lnTo>
                    <a:pt x="247064" y="406697"/>
                  </a:lnTo>
                  <a:lnTo>
                    <a:pt x="250833" y="400669"/>
                  </a:lnTo>
                  <a:lnTo>
                    <a:pt x="254522" y="394721"/>
                  </a:lnTo>
                  <a:lnTo>
                    <a:pt x="261908" y="382368"/>
                  </a:lnTo>
                  <a:lnTo>
                    <a:pt x="265723" y="376426"/>
                  </a:lnTo>
                  <a:lnTo>
                    <a:pt x="269538" y="370061"/>
                  </a:lnTo>
                  <a:lnTo>
                    <a:pt x="270386" y="369636"/>
                  </a:lnTo>
                  <a:lnTo>
                    <a:pt x="271658" y="368787"/>
                  </a:lnTo>
                  <a:lnTo>
                    <a:pt x="272506" y="368787"/>
                  </a:lnTo>
                  <a:lnTo>
                    <a:pt x="312447" y="381976"/>
                  </a:lnTo>
                  <a:lnTo>
                    <a:pt x="344685" y="402871"/>
                  </a:lnTo>
                  <a:lnTo>
                    <a:pt x="360257" y="439182"/>
                  </a:lnTo>
                  <a:lnTo>
                    <a:pt x="357237" y="454639"/>
                  </a:lnTo>
                  <a:lnTo>
                    <a:pt x="349562" y="467668"/>
                  </a:lnTo>
                  <a:close/>
                </a:path>
                <a:path w="360679" h="517525">
                  <a:moveTo>
                    <a:pt x="180091" y="462151"/>
                  </a:moveTo>
                  <a:lnTo>
                    <a:pt x="179243" y="461303"/>
                  </a:lnTo>
                  <a:lnTo>
                    <a:pt x="178819" y="460454"/>
                  </a:lnTo>
                  <a:lnTo>
                    <a:pt x="178395" y="460029"/>
                  </a:lnTo>
                  <a:lnTo>
                    <a:pt x="170838" y="447689"/>
                  </a:lnTo>
                  <a:lnTo>
                    <a:pt x="148721" y="411226"/>
                  </a:lnTo>
                  <a:lnTo>
                    <a:pt x="147873" y="409952"/>
                  </a:lnTo>
                  <a:lnTo>
                    <a:pt x="147025" y="409104"/>
                  </a:lnTo>
                  <a:lnTo>
                    <a:pt x="212050" y="409104"/>
                  </a:lnTo>
                  <a:lnTo>
                    <a:pt x="181363" y="460029"/>
                  </a:lnTo>
                  <a:lnTo>
                    <a:pt x="180939" y="460878"/>
                  </a:lnTo>
                  <a:lnTo>
                    <a:pt x="180515" y="461303"/>
                  </a:lnTo>
                  <a:lnTo>
                    <a:pt x="180091" y="462151"/>
                  </a:lnTo>
                  <a:close/>
                </a:path>
              </a:pathLst>
            </a:custGeom>
            <a:solidFill>
              <a:srgbClr val="FBCF08"/>
            </a:solid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24" name="object 21">
              <a:extLst>
                <a:ext uri="{FF2B5EF4-FFF2-40B4-BE49-F238E27FC236}">
                  <a16:creationId xmlns:a16="http://schemas.microsoft.com/office/drawing/2014/main" id="{B41F08EA-F92A-4394-8AD4-315B3FF87044}"/>
                </a:ext>
              </a:extLst>
            </p:cNvPr>
            <p:cNvSpPr/>
            <p:nvPr/>
          </p:nvSpPr>
          <p:spPr>
            <a:xfrm>
              <a:off x="10372715" y="1051473"/>
              <a:ext cx="710786" cy="305690"/>
            </a:xfrm>
            <a:prstGeom prst="rect">
              <a:avLst/>
            </a:prstGeom>
            <a:blipFill>
              <a:blip r:embed="rId6" cstate="print"/>
              <a:stretch>
                <a:fillRect/>
              </a:stretch>
            </a:blip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grpSp>
      <p:grpSp>
        <p:nvGrpSpPr>
          <p:cNvPr id="125" name="Group 124"/>
          <p:cNvGrpSpPr/>
          <p:nvPr/>
        </p:nvGrpSpPr>
        <p:grpSpPr>
          <a:xfrm>
            <a:off x="2620969" y="5167524"/>
            <a:ext cx="1529918" cy="503555"/>
            <a:chOff x="9672894" y="2751458"/>
            <a:chExt cx="1529918" cy="503555"/>
          </a:xfrm>
        </p:grpSpPr>
        <p:sp>
          <p:nvSpPr>
            <p:cNvPr id="126" name="object 9">
              <a:extLst>
                <a:ext uri="{FF2B5EF4-FFF2-40B4-BE49-F238E27FC236}">
                  <a16:creationId xmlns:a16="http://schemas.microsoft.com/office/drawing/2014/main" id="{0665509E-C0CF-4466-89E0-2988B8446F4D}"/>
                </a:ext>
              </a:extLst>
            </p:cNvPr>
            <p:cNvSpPr/>
            <p:nvPr/>
          </p:nvSpPr>
          <p:spPr>
            <a:xfrm>
              <a:off x="9672894" y="2751458"/>
              <a:ext cx="608965" cy="503555"/>
            </a:xfrm>
            <a:custGeom>
              <a:avLst/>
              <a:gdLst/>
              <a:ahLst/>
              <a:cxnLst/>
              <a:rect l="l" t="t" r="r" b="b"/>
              <a:pathLst>
                <a:path w="608965" h="503554">
                  <a:moveTo>
                    <a:pt x="608841" y="503485"/>
                  </a:moveTo>
                  <a:lnTo>
                    <a:pt x="0" y="503485"/>
                  </a:lnTo>
                  <a:lnTo>
                    <a:pt x="0" y="461084"/>
                  </a:lnTo>
                  <a:lnTo>
                    <a:pt x="41736" y="461084"/>
                  </a:lnTo>
                  <a:lnTo>
                    <a:pt x="41736" y="80204"/>
                  </a:lnTo>
                  <a:lnTo>
                    <a:pt x="54338" y="39631"/>
                  </a:lnTo>
                  <a:lnTo>
                    <a:pt x="97574" y="4997"/>
                  </a:lnTo>
                  <a:lnTo>
                    <a:pt x="267174" y="0"/>
                  </a:lnTo>
                  <a:lnTo>
                    <a:pt x="320712" y="154"/>
                  </a:lnTo>
                  <a:lnTo>
                    <a:pt x="359411" y="12684"/>
                  </a:lnTo>
                  <a:lnTo>
                    <a:pt x="386266" y="41824"/>
                  </a:lnTo>
                  <a:lnTo>
                    <a:pt x="122647" y="41824"/>
                  </a:lnTo>
                  <a:lnTo>
                    <a:pt x="118253" y="42555"/>
                  </a:lnTo>
                  <a:lnTo>
                    <a:pt x="85652" y="71049"/>
                  </a:lnTo>
                  <a:lnTo>
                    <a:pt x="83473" y="85322"/>
                  </a:lnTo>
                  <a:lnTo>
                    <a:pt x="83473" y="461450"/>
                  </a:lnTo>
                  <a:lnTo>
                    <a:pt x="608841" y="461450"/>
                  </a:lnTo>
                  <a:lnTo>
                    <a:pt x="608841" y="503485"/>
                  </a:lnTo>
                  <a:close/>
                </a:path>
                <a:path w="608965" h="503554">
                  <a:moveTo>
                    <a:pt x="566739" y="461450"/>
                  </a:moveTo>
                  <a:lnTo>
                    <a:pt x="356957" y="461450"/>
                  </a:lnTo>
                  <a:lnTo>
                    <a:pt x="356957" y="84225"/>
                  </a:lnTo>
                  <a:lnTo>
                    <a:pt x="353342" y="67268"/>
                  </a:lnTo>
                  <a:lnTo>
                    <a:pt x="344235" y="53841"/>
                  </a:lnTo>
                  <a:lnTo>
                    <a:pt x="330597" y="45005"/>
                  </a:lnTo>
                  <a:lnTo>
                    <a:pt x="313390" y="41824"/>
                  </a:lnTo>
                  <a:lnTo>
                    <a:pt x="386266" y="41824"/>
                  </a:lnTo>
                  <a:lnTo>
                    <a:pt x="393563" y="54469"/>
                  </a:lnTo>
                  <a:lnTo>
                    <a:pt x="398694" y="81666"/>
                  </a:lnTo>
                  <a:lnTo>
                    <a:pt x="398712" y="85322"/>
                  </a:lnTo>
                  <a:lnTo>
                    <a:pt x="398694" y="209601"/>
                  </a:lnTo>
                  <a:lnTo>
                    <a:pt x="481435" y="209601"/>
                  </a:lnTo>
                  <a:lnTo>
                    <a:pt x="521432" y="218968"/>
                  </a:lnTo>
                  <a:lnTo>
                    <a:pt x="552094" y="246154"/>
                  </a:lnTo>
                  <a:lnTo>
                    <a:pt x="555342" y="251637"/>
                  </a:lnTo>
                  <a:lnTo>
                    <a:pt x="399060" y="251637"/>
                  </a:lnTo>
                  <a:lnTo>
                    <a:pt x="399060" y="461084"/>
                  </a:lnTo>
                  <a:lnTo>
                    <a:pt x="566739" y="461084"/>
                  </a:lnTo>
                  <a:lnTo>
                    <a:pt x="566739" y="461450"/>
                  </a:lnTo>
                  <a:close/>
                </a:path>
                <a:path w="608965" h="503554">
                  <a:moveTo>
                    <a:pt x="566739" y="461084"/>
                  </a:moveTo>
                  <a:lnTo>
                    <a:pt x="525002" y="461084"/>
                  </a:lnTo>
                  <a:lnTo>
                    <a:pt x="525002" y="294038"/>
                  </a:lnTo>
                  <a:lnTo>
                    <a:pt x="521713" y="277389"/>
                  </a:lnTo>
                  <a:lnTo>
                    <a:pt x="512692" y="263928"/>
                  </a:lnTo>
                  <a:lnTo>
                    <a:pt x="499208" y="254921"/>
                  </a:lnTo>
                  <a:lnTo>
                    <a:pt x="482533" y="251637"/>
                  </a:lnTo>
                  <a:lnTo>
                    <a:pt x="555342" y="251637"/>
                  </a:lnTo>
                  <a:lnTo>
                    <a:pt x="558919" y="257674"/>
                  </a:lnTo>
                  <a:lnTo>
                    <a:pt x="563581" y="269776"/>
                  </a:lnTo>
                  <a:lnTo>
                    <a:pt x="566252" y="282495"/>
                  </a:lnTo>
                  <a:lnTo>
                    <a:pt x="567105" y="295866"/>
                  </a:lnTo>
                  <a:lnTo>
                    <a:pt x="566893" y="336159"/>
                  </a:lnTo>
                  <a:lnTo>
                    <a:pt x="566784" y="376419"/>
                  </a:lnTo>
                  <a:lnTo>
                    <a:pt x="566739" y="461084"/>
                  </a:lnTo>
                  <a:close/>
                </a:path>
              </a:pathLst>
            </a:custGeom>
            <a:solidFill>
              <a:srgbClr val="FBCF08"/>
            </a:solid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27" name="object 10">
              <a:extLst>
                <a:ext uri="{FF2B5EF4-FFF2-40B4-BE49-F238E27FC236}">
                  <a16:creationId xmlns:a16="http://schemas.microsoft.com/office/drawing/2014/main" id="{910F1EF4-8921-4FCD-8E7C-C72546845E03}"/>
                </a:ext>
              </a:extLst>
            </p:cNvPr>
            <p:cNvSpPr/>
            <p:nvPr/>
          </p:nvSpPr>
          <p:spPr>
            <a:xfrm>
              <a:off x="9798835" y="2982262"/>
              <a:ext cx="83820" cy="41910"/>
            </a:xfrm>
            <a:custGeom>
              <a:avLst/>
              <a:gdLst/>
              <a:ahLst/>
              <a:cxnLst/>
              <a:rect l="l" t="t" r="r" b="b"/>
              <a:pathLst>
                <a:path w="83820" h="41910">
                  <a:moveTo>
                    <a:pt x="0" y="0"/>
                  </a:moveTo>
                  <a:lnTo>
                    <a:pt x="83473" y="0"/>
                  </a:lnTo>
                  <a:lnTo>
                    <a:pt x="83473" y="41670"/>
                  </a:lnTo>
                  <a:lnTo>
                    <a:pt x="0" y="41670"/>
                  </a:lnTo>
                  <a:lnTo>
                    <a:pt x="0" y="0"/>
                  </a:lnTo>
                  <a:close/>
                </a:path>
              </a:pathLst>
            </a:custGeom>
            <a:solidFill>
              <a:srgbClr val="FBCF08"/>
            </a:solid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28" name="object 11">
              <a:extLst>
                <a:ext uri="{FF2B5EF4-FFF2-40B4-BE49-F238E27FC236}">
                  <a16:creationId xmlns:a16="http://schemas.microsoft.com/office/drawing/2014/main" id="{D0D02081-3435-4C3E-9E63-586AEB78FB59}"/>
                </a:ext>
              </a:extLst>
            </p:cNvPr>
            <p:cNvSpPr/>
            <p:nvPr/>
          </p:nvSpPr>
          <p:spPr>
            <a:xfrm>
              <a:off x="9903910" y="2982262"/>
              <a:ext cx="84455" cy="41910"/>
            </a:xfrm>
            <a:custGeom>
              <a:avLst/>
              <a:gdLst/>
              <a:ahLst/>
              <a:cxnLst/>
              <a:rect l="l" t="t" r="r" b="b"/>
              <a:pathLst>
                <a:path w="84454" h="41910">
                  <a:moveTo>
                    <a:pt x="83839" y="41670"/>
                  </a:moveTo>
                  <a:lnTo>
                    <a:pt x="0" y="41670"/>
                  </a:lnTo>
                  <a:lnTo>
                    <a:pt x="0" y="0"/>
                  </a:lnTo>
                  <a:lnTo>
                    <a:pt x="83839" y="0"/>
                  </a:lnTo>
                  <a:lnTo>
                    <a:pt x="83839" y="41670"/>
                  </a:lnTo>
                  <a:close/>
                </a:path>
              </a:pathLst>
            </a:custGeom>
            <a:solidFill>
              <a:srgbClr val="FBCF08"/>
            </a:solid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29" name="object 12">
              <a:extLst>
                <a:ext uri="{FF2B5EF4-FFF2-40B4-BE49-F238E27FC236}">
                  <a16:creationId xmlns:a16="http://schemas.microsoft.com/office/drawing/2014/main" id="{40F03A3A-2E46-49E0-BC06-85FD70419952}"/>
                </a:ext>
              </a:extLst>
            </p:cNvPr>
            <p:cNvSpPr/>
            <p:nvPr/>
          </p:nvSpPr>
          <p:spPr>
            <a:xfrm>
              <a:off x="9798835" y="3108369"/>
              <a:ext cx="83820" cy="41910"/>
            </a:xfrm>
            <a:custGeom>
              <a:avLst/>
              <a:gdLst/>
              <a:ahLst/>
              <a:cxnLst/>
              <a:rect l="l" t="t" r="r" b="b"/>
              <a:pathLst>
                <a:path w="83820" h="41910">
                  <a:moveTo>
                    <a:pt x="0" y="0"/>
                  </a:moveTo>
                  <a:lnTo>
                    <a:pt x="83473" y="0"/>
                  </a:lnTo>
                  <a:lnTo>
                    <a:pt x="83473" y="41304"/>
                  </a:lnTo>
                  <a:lnTo>
                    <a:pt x="0" y="41304"/>
                  </a:lnTo>
                  <a:lnTo>
                    <a:pt x="0" y="0"/>
                  </a:lnTo>
                  <a:close/>
                </a:path>
              </a:pathLst>
            </a:custGeom>
            <a:solidFill>
              <a:srgbClr val="FBCF08"/>
            </a:solid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30" name="object 13">
              <a:extLst>
                <a:ext uri="{FF2B5EF4-FFF2-40B4-BE49-F238E27FC236}">
                  <a16:creationId xmlns:a16="http://schemas.microsoft.com/office/drawing/2014/main" id="{700FD8CC-5B02-471D-B444-7509FDC171DE}"/>
                </a:ext>
              </a:extLst>
            </p:cNvPr>
            <p:cNvSpPr/>
            <p:nvPr/>
          </p:nvSpPr>
          <p:spPr>
            <a:xfrm>
              <a:off x="9903910" y="3108003"/>
              <a:ext cx="83820" cy="41910"/>
            </a:xfrm>
            <a:custGeom>
              <a:avLst/>
              <a:gdLst/>
              <a:ahLst/>
              <a:cxnLst/>
              <a:rect l="l" t="t" r="r" b="b"/>
              <a:pathLst>
                <a:path w="83820" h="41910">
                  <a:moveTo>
                    <a:pt x="0" y="0"/>
                  </a:moveTo>
                  <a:lnTo>
                    <a:pt x="83473" y="0"/>
                  </a:lnTo>
                  <a:lnTo>
                    <a:pt x="83473" y="41670"/>
                  </a:lnTo>
                  <a:lnTo>
                    <a:pt x="0" y="41670"/>
                  </a:lnTo>
                  <a:lnTo>
                    <a:pt x="0" y="0"/>
                  </a:lnTo>
                  <a:close/>
                </a:path>
              </a:pathLst>
            </a:custGeom>
            <a:solidFill>
              <a:srgbClr val="FBCF08"/>
            </a:solid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31" name="object 14">
              <a:extLst>
                <a:ext uri="{FF2B5EF4-FFF2-40B4-BE49-F238E27FC236}">
                  <a16:creationId xmlns:a16="http://schemas.microsoft.com/office/drawing/2014/main" id="{1DD240C8-0FF9-44FA-86AB-6B7A03755A7B}"/>
                </a:ext>
              </a:extLst>
            </p:cNvPr>
            <p:cNvSpPr/>
            <p:nvPr/>
          </p:nvSpPr>
          <p:spPr>
            <a:xfrm>
              <a:off x="9798835" y="2856520"/>
              <a:ext cx="83820" cy="41910"/>
            </a:xfrm>
            <a:custGeom>
              <a:avLst/>
              <a:gdLst/>
              <a:ahLst/>
              <a:cxnLst/>
              <a:rect l="l" t="t" r="r" b="b"/>
              <a:pathLst>
                <a:path w="83820" h="41910">
                  <a:moveTo>
                    <a:pt x="0" y="0"/>
                  </a:moveTo>
                  <a:lnTo>
                    <a:pt x="83473" y="0"/>
                  </a:lnTo>
                  <a:lnTo>
                    <a:pt x="83473" y="41304"/>
                  </a:lnTo>
                  <a:lnTo>
                    <a:pt x="0" y="41304"/>
                  </a:lnTo>
                  <a:lnTo>
                    <a:pt x="0" y="0"/>
                  </a:lnTo>
                  <a:close/>
                </a:path>
              </a:pathLst>
            </a:custGeom>
            <a:solidFill>
              <a:srgbClr val="FBCF08"/>
            </a:solid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32" name="object 15">
              <a:extLst>
                <a:ext uri="{FF2B5EF4-FFF2-40B4-BE49-F238E27FC236}">
                  <a16:creationId xmlns:a16="http://schemas.microsoft.com/office/drawing/2014/main" id="{9D2521EF-5330-497A-A298-608780E19177}"/>
                </a:ext>
              </a:extLst>
            </p:cNvPr>
            <p:cNvSpPr/>
            <p:nvPr/>
          </p:nvSpPr>
          <p:spPr>
            <a:xfrm>
              <a:off x="9903910" y="2856520"/>
              <a:ext cx="83820" cy="41910"/>
            </a:xfrm>
            <a:custGeom>
              <a:avLst/>
              <a:gdLst/>
              <a:ahLst/>
              <a:cxnLst/>
              <a:rect l="l" t="t" r="r" b="b"/>
              <a:pathLst>
                <a:path w="83820" h="41910">
                  <a:moveTo>
                    <a:pt x="0" y="0"/>
                  </a:moveTo>
                  <a:lnTo>
                    <a:pt x="83473" y="0"/>
                  </a:lnTo>
                  <a:lnTo>
                    <a:pt x="83473" y="41304"/>
                  </a:lnTo>
                  <a:lnTo>
                    <a:pt x="0" y="41304"/>
                  </a:lnTo>
                  <a:lnTo>
                    <a:pt x="0" y="0"/>
                  </a:lnTo>
                  <a:close/>
                </a:path>
              </a:pathLst>
            </a:custGeom>
            <a:solidFill>
              <a:srgbClr val="FBCF08"/>
            </a:solid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33" name="object 16">
              <a:extLst>
                <a:ext uri="{FF2B5EF4-FFF2-40B4-BE49-F238E27FC236}">
                  <a16:creationId xmlns:a16="http://schemas.microsoft.com/office/drawing/2014/main" id="{C089145F-2E32-47C7-BB69-F5D3FA067E9E}"/>
                </a:ext>
              </a:extLst>
            </p:cNvPr>
            <p:cNvSpPr/>
            <p:nvPr/>
          </p:nvSpPr>
          <p:spPr>
            <a:xfrm>
              <a:off x="10092822" y="3045498"/>
              <a:ext cx="84455" cy="41910"/>
            </a:xfrm>
            <a:custGeom>
              <a:avLst/>
              <a:gdLst/>
              <a:ahLst/>
              <a:cxnLst/>
              <a:rect l="l" t="t" r="r" b="b"/>
              <a:pathLst>
                <a:path w="84454" h="41910">
                  <a:moveTo>
                    <a:pt x="83839" y="41304"/>
                  </a:moveTo>
                  <a:lnTo>
                    <a:pt x="0" y="41304"/>
                  </a:lnTo>
                  <a:lnTo>
                    <a:pt x="0" y="0"/>
                  </a:lnTo>
                  <a:lnTo>
                    <a:pt x="83839" y="0"/>
                  </a:lnTo>
                  <a:lnTo>
                    <a:pt x="83839" y="41304"/>
                  </a:lnTo>
                  <a:close/>
                </a:path>
              </a:pathLst>
            </a:custGeom>
            <a:solidFill>
              <a:srgbClr val="FBCF08"/>
            </a:solid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34" name="object 17">
              <a:extLst>
                <a:ext uri="{FF2B5EF4-FFF2-40B4-BE49-F238E27FC236}">
                  <a16:creationId xmlns:a16="http://schemas.microsoft.com/office/drawing/2014/main" id="{F6CE5E35-69DE-4C4D-B50B-A7FA7DA8E4FF}"/>
                </a:ext>
              </a:extLst>
            </p:cNvPr>
            <p:cNvSpPr/>
            <p:nvPr/>
          </p:nvSpPr>
          <p:spPr>
            <a:xfrm>
              <a:off x="10092822" y="3129204"/>
              <a:ext cx="84455" cy="41910"/>
            </a:xfrm>
            <a:custGeom>
              <a:avLst/>
              <a:gdLst/>
              <a:ahLst/>
              <a:cxnLst/>
              <a:rect l="l" t="t" r="r" b="b"/>
              <a:pathLst>
                <a:path w="84454" h="41910">
                  <a:moveTo>
                    <a:pt x="0" y="0"/>
                  </a:moveTo>
                  <a:lnTo>
                    <a:pt x="83839" y="0"/>
                  </a:lnTo>
                  <a:lnTo>
                    <a:pt x="83839" y="41304"/>
                  </a:lnTo>
                  <a:lnTo>
                    <a:pt x="0" y="41304"/>
                  </a:lnTo>
                  <a:lnTo>
                    <a:pt x="0" y="0"/>
                  </a:lnTo>
                  <a:close/>
                </a:path>
              </a:pathLst>
            </a:custGeom>
            <a:solidFill>
              <a:srgbClr val="FBCF08"/>
            </a:solid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35" name="object 21">
              <a:extLst>
                <a:ext uri="{FF2B5EF4-FFF2-40B4-BE49-F238E27FC236}">
                  <a16:creationId xmlns:a16="http://schemas.microsoft.com/office/drawing/2014/main" id="{5A919B62-79D6-47C3-B103-221632914A57}"/>
                </a:ext>
              </a:extLst>
            </p:cNvPr>
            <p:cNvSpPr/>
            <p:nvPr/>
          </p:nvSpPr>
          <p:spPr>
            <a:xfrm>
              <a:off x="10492026" y="2940319"/>
              <a:ext cx="710786" cy="305690"/>
            </a:xfrm>
            <a:prstGeom prst="rect">
              <a:avLst/>
            </a:prstGeom>
            <a:blipFill>
              <a:blip r:embed="rId6" cstate="print"/>
              <a:stretch>
                <a:fillRect/>
              </a:stretch>
            </a:blip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grpSp>
      <p:grpSp>
        <p:nvGrpSpPr>
          <p:cNvPr id="136" name="Group 135"/>
          <p:cNvGrpSpPr/>
          <p:nvPr/>
        </p:nvGrpSpPr>
        <p:grpSpPr>
          <a:xfrm>
            <a:off x="4928954" y="5177062"/>
            <a:ext cx="1486705" cy="387896"/>
            <a:chOff x="9674096" y="4766442"/>
            <a:chExt cx="1486705" cy="387896"/>
          </a:xfrm>
        </p:grpSpPr>
        <p:sp>
          <p:nvSpPr>
            <p:cNvPr id="137" name="object 18">
              <a:extLst>
                <a:ext uri="{FF2B5EF4-FFF2-40B4-BE49-F238E27FC236}">
                  <a16:creationId xmlns:a16="http://schemas.microsoft.com/office/drawing/2014/main" id="{B9F504D2-7024-4EF4-A329-1EF308EFF987}"/>
                </a:ext>
              </a:extLst>
            </p:cNvPr>
            <p:cNvSpPr/>
            <p:nvPr/>
          </p:nvSpPr>
          <p:spPr>
            <a:xfrm>
              <a:off x="9674096" y="4942248"/>
              <a:ext cx="551815" cy="212090"/>
            </a:xfrm>
            <a:custGeom>
              <a:avLst/>
              <a:gdLst/>
              <a:ahLst/>
              <a:cxnLst/>
              <a:rect l="l" t="t" r="r" b="b"/>
              <a:pathLst>
                <a:path w="551815" h="212089">
                  <a:moveTo>
                    <a:pt x="274332" y="47050"/>
                  </a:moveTo>
                  <a:lnTo>
                    <a:pt x="187805" y="47050"/>
                  </a:lnTo>
                  <a:lnTo>
                    <a:pt x="225008" y="14454"/>
                  </a:lnTo>
                  <a:lnTo>
                    <a:pt x="267628" y="0"/>
                  </a:lnTo>
                  <a:lnTo>
                    <a:pt x="311474" y="3293"/>
                  </a:lnTo>
                  <a:lnTo>
                    <a:pt x="336166" y="15765"/>
                  </a:lnTo>
                  <a:lnTo>
                    <a:pt x="281779" y="15765"/>
                  </a:lnTo>
                  <a:lnTo>
                    <a:pt x="270367" y="17360"/>
                  </a:lnTo>
                  <a:lnTo>
                    <a:pt x="260935" y="22148"/>
                  </a:lnTo>
                  <a:lnTo>
                    <a:pt x="257783" y="24669"/>
                  </a:lnTo>
                  <a:lnTo>
                    <a:pt x="256522" y="27506"/>
                  </a:lnTo>
                  <a:lnTo>
                    <a:pt x="259044" y="30974"/>
                  </a:lnTo>
                  <a:lnTo>
                    <a:pt x="262759" y="35387"/>
                  </a:lnTo>
                  <a:lnTo>
                    <a:pt x="265979" y="39484"/>
                  </a:lnTo>
                  <a:lnTo>
                    <a:pt x="270077" y="42952"/>
                  </a:lnTo>
                  <a:lnTo>
                    <a:pt x="274175" y="46104"/>
                  </a:lnTo>
                  <a:lnTo>
                    <a:pt x="274332" y="47050"/>
                  </a:lnTo>
                  <a:close/>
                </a:path>
                <a:path w="551815" h="212089">
                  <a:moveTo>
                    <a:pt x="547013" y="191418"/>
                  </a:moveTo>
                  <a:lnTo>
                    <a:pt x="281740" y="191418"/>
                  </a:lnTo>
                  <a:lnTo>
                    <a:pt x="287537" y="184670"/>
                  </a:lnTo>
                  <a:lnTo>
                    <a:pt x="293127" y="178100"/>
                  </a:lnTo>
                  <a:lnTo>
                    <a:pt x="298540" y="171648"/>
                  </a:lnTo>
                  <a:lnTo>
                    <a:pt x="303805" y="165255"/>
                  </a:lnTo>
                  <a:lnTo>
                    <a:pt x="305066" y="163994"/>
                  </a:lnTo>
                  <a:lnTo>
                    <a:pt x="305381" y="161787"/>
                  </a:lnTo>
                  <a:lnTo>
                    <a:pt x="305334" y="159581"/>
                  </a:lnTo>
                  <a:lnTo>
                    <a:pt x="296447" y="100345"/>
                  </a:lnTo>
                  <a:lnTo>
                    <a:pt x="288990" y="49256"/>
                  </a:lnTo>
                  <a:lnTo>
                    <a:pt x="289620" y="46419"/>
                  </a:lnTo>
                  <a:lnTo>
                    <a:pt x="293496" y="43188"/>
                  </a:lnTo>
                  <a:lnTo>
                    <a:pt x="297501" y="39800"/>
                  </a:lnTo>
                  <a:lnTo>
                    <a:pt x="301063" y="35264"/>
                  </a:lnTo>
                  <a:lnTo>
                    <a:pt x="304120" y="31289"/>
                  </a:lnTo>
                  <a:lnTo>
                    <a:pt x="306957" y="27822"/>
                  </a:lnTo>
                  <a:lnTo>
                    <a:pt x="306327" y="24669"/>
                  </a:lnTo>
                  <a:lnTo>
                    <a:pt x="302859" y="22148"/>
                  </a:lnTo>
                  <a:lnTo>
                    <a:pt x="293250" y="17360"/>
                  </a:lnTo>
                  <a:lnTo>
                    <a:pt x="281779" y="15765"/>
                  </a:lnTo>
                  <a:lnTo>
                    <a:pt x="336166" y="15765"/>
                  </a:lnTo>
                  <a:lnTo>
                    <a:pt x="352353" y="23941"/>
                  </a:lnTo>
                  <a:lnTo>
                    <a:pt x="386076" y="61549"/>
                  </a:lnTo>
                  <a:lnTo>
                    <a:pt x="413615" y="61549"/>
                  </a:lnTo>
                  <a:lnTo>
                    <a:pt x="414131" y="63441"/>
                  </a:lnTo>
                  <a:lnTo>
                    <a:pt x="417913" y="66593"/>
                  </a:lnTo>
                  <a:lnTo>
                    <a:pt x="430773" y="73326"/>
                  </a:lnTo>
                  <a:lnTo>
                    <a:pt x="446559" y="75537"/>
                  </a:lnTo>
                  <a:lnTo>
                    <a:pt x="519027" y="75537"/>
                  </a:lnTo>
                  <a:lnTo>
                    <a:pt x="532194" y="92805"/>
                  </a:lnTo>
                  <a:lnTo>
                    <a:pt x="544197" y="118367"/>
                  </a:lnTo>
                  <a:lnTo>
                    <a:pt x="550585" y="145938"/>
                  </a:lnTo>
                  <a:lnTo>
                    <a:pt x="551565" y="175342"/>
                  </a:lnTo>
                  <a:lnTo>
                    <a:pt x="547886" y="190231"/>
                  </a:lnTo>
                  <a:lnTo>
                    <a:pt x="547013" y="191418"/>
                  </a:lnTo>
                  <a:close/>
                </a:path>
                <a:path w="551815" h="212089">
                  <a:moveTo>
                    <a:pt x="511848" y="211907"/>
                  </a:moveTo>
                  <a:lnTo>
                    <a:pt x="41860" y="211907"/>
                  </a:lnTo>
                  <a:lnTo>
                    <a:pt x="26311" y="209084"/>
                  </a:lnTo>
                  <a:lnTo>
                    <a:pt x="13215" y="201150"/>
                  </a:lnTo>
                  <a:lnTo>
                    <a:pt x="3960" y="188901"/>
                  </a:lnTo>
                  <a:lnTo>
                    <a:pt x="97" y="173766"/>
                  </a:lnTo>
                  <a:lnTo>
                    <a:pt x="0" y="171648"/>
                  </a:lnTo>
                  <a:lnTo>
                    <a:pt x="1685" y="132054"/>
                  </a:lnTo>
                  <a:lnTo>
                    <a:pt x="12269" y="94844"/>
                  </a:lnTo>
                  <a:lnTo>
                    <a:pt x="32605" y="62185"/>
                  </a:lnTo>
                  <a:lnTo>
                    <a:pt x="63610" y="34756"/>
                  </a:lnTo>
                  <a:lnTo>
                    <a:pt x="124407" y="18759"/>
                  </a:lnTo>
                  <a:lnTo>
                    <a:pt x="155323" y="26423"/>
                  </a:lnTo>
                  <a:lnTo>
                    <a:pt x="167651" y="33929"/>
                  </a:lnTo>
                  <a:lnTo>
                    <a:pt x="120270" y="33929"/>
                  </a:lnTo>
                  <a:lnTo>
                    <a:pt x="113247" y="34190"/>
                  </a:lnTo>
                  <a:lnTo>
                    <a:pt x="106164" y="36017"/>
                  </a:lnTo>
                  <a:lnTo>
                    <a:pt x="98737" y="39307"/>
                  </a:lnTo>
                  <a:lnTo>
                    <a:pt x="95447" y="43188"/>
                  </a:lnTo>
                  <a:lnTo>
                    <a:pt x="96412" y="47897"/>
                  </a:lnTo>
                  <a:lnTo>
                    <a:pt x="106696" y="59008"/>
                  </a:lnTo>
                  <a:lnTo>
                    <a:pt x="109395" y="64702"/>
                  </a:lnTo>
                  <a:lnTo>
                    <a:pt x="110085" y="70868"/>
                  </a:lnTo>
                  <a:lnTo>
                    <a:pt x="109001" y="77625"/>
                  </a:lnTo>
                  <a:lnTo>
                    <a:pt x="108686" y="78571"/>
                  </a:lnTo>
                  <a:lnTo>
                    <a:pt x="108686" y="79201"/>
                  </a:lnTo>
                  <a:lnTo>
                    <a:pt x="108371" y="80147"/>
                  </a:lnTo>
                  <a:lnTo>
                    <a:pt x="105347" y="100956"/>
                  </a:lnTo>
                  <a:lnTo>
                    <a:pt x="99417" y="142692"/>
                  </a:lnTo>
                  <a:lnTo>
                    <a:pt x="96340" y="163994"/>
                  </a:lnTo>
                  <a:lnTo>
                    <a:pt x="96130" y="165255"/>
                  </a:lnTo>
                  <a:lnTo>
                    <a:pt x="96077" y="168092"/>
                  </a:lnTo>
                  <a:lnTo>
                    <a:pt x="97338" y="169353"/>
                  </a:lnTo>
                  <a:lnTo>
                    <a:pt x="102232" y="175342"/>
                  </a:lnTo>
                  <a:lnTo>
                    <a:pt x="112188" y="187216"/>
                  </a:lnTo>
                  <a:lnTo>
                    <a:pt x="117197" y="193309"/>
                  </a:lnTo>
                  <a:lnTo>
                    <a:pt x="545622" y="193309"/>
                  </a:lnTo>
                  <a:lnTo>
                    <a:pt x="539390" y="201780"/>
                  </a:lnTo>
                  <a:lnTo>
                    <a:pt x="527052" y="209252"/>
                  </a:lnTo>
                  <a:lnTo>
                    <a:pt x="511848" y="211907"/>
                  </a:lnTo>
                  <a:close/>
                </a:path>
                <a:path w="551815" h="212089">
                  <a:moveTo>
                    <a:pt x="545622" y="193309"/>
                  </a:moveTo>
                  <a:lnTo>
                    <a:pt x="117197" y="193309"/>
                  </a:lnTo>
                  <a:lnTo>
                    <a:pt x="121403" y="188172"/>
                  </a:lnTo>
                  <a:lnTo>
                    <a:pt x="125550" y="183183"/>
                  </a:lnTo>
                  <a:lnTo>
                    <a:pt x="129697" y="178371"/>
                  </a:lnTo>
                  <a:lnTo>
                    <a:pt x="133903" y="173766"/>
                  </a:lnTo>
                  <a:lnTo>
                    <a:pt x="138316" y="169353"/>
                  </a:lnTo>
                  <a:lnTo>
                    <a:pt x="138400" y="168092"/>
                  </a:lnTo>
                  <a:lnTo>
                    <a:pt x="138526" y="163994"/>
                  </a:lnTo>
                  <a:lnTo>
                    <a:pt x="137686" y="158951"/>
                  </a:lnTo>
                  <a:lnTo>
                    <a:pt x="124425" y="69267"/>
                  </a:lnTo>
                  <a:lnTo>
                    <a:pt x="123816" y="64702"/>
                  </a:lnTo>
                  <a:lnTo>
                    <a:pt x="124447" y="61234"/>
                  </a:lnTo>
                  <a:lnTo>
                    <a:pt x="128229" y="58397"/>
                  </a:lnTo>
                  <a:lnTo>
                    <a:pt x="131381" y="56191"/>
                  </a:lnTo>
                  <a:lnTo>
                    <a:pt x="133903" y="52723"/>
                  </a:lnTo>
                  <a:lnTo>
                    <a:pt x="136425" y="49571"/>
                  </a:lnTo>
                  <a:lnTo>
                    <a:pt x="140523" y="44213"/>
                  </a:lnTo>
                  <a:lnTo>
                    <a:pt x="140208" y="42006"/>
                  </a:lnTo>
                  <a:lnTo>
                    <a:pt x="133903" y="38224"/>
                  </a:lnTo>
                  <a:lnTo>
                    <a:pt x="127175" y="35264"/>
                  </a:lnTo>
                  <a:lnTo>
                    <a:pt x="120270" y="33929"/>
                  </a:lnTo>
                  <a:lnTo>
                    <a:pt x="167651" y="33929"/>
                  </a:lnTo>
                  <a:lnTo>
                    <a:pt x="184032" y="43907"/>
                  </a:lnTo>
                  <a:lnTo>
                    <a:pt x="185284" y="45158"/>
                  </a:lnTo>
                  <a:lnTo>
                    <a:pt x="187805" y="47050"/>
                  </a:lnTo>
                  <a:lnTo>
                    <a:pt x="274332" y="47050"/>
                  </a:lnTo>
                  <a:lnTo>
                    <a:pt x="274805" y="49887"/>
                  </a:lnTo>
                  <a:lnTo>
                    <a:pt x="262384" y="133335"/>
                  </a:lnTo>
                  <a:lnTo>
                    <a:pt x="258509" y="158951"/>
                  </a:lnTo>
                  <a:lnTo>
                    <a:pt x="258414" y="163679"/>
                  </a:lnTo>
                  <a:lnTo>
                    <a:pt x="259675" y="164624"/>
                  </a:lnTo>
                  <a:lnTo>
                    <a:pt x="264984" y="171205"/>
                  </a:lnTo>
                  <a:lnTo>
                    <a:pt x="276076" y="184483"/>
                  </a:lnTo>
                  <a:lnTo>
                    <a:pt x="281740" y="191418"/>
                  </a:lnTo>
                  <a:lnTo>
                    <a:pt x="547013" y="191418"/>
                  </a:lnTo>
                  <a:lnTo>
                    <a:pt x="545622" y="193309"/>
                  </a:lnTo>
                  <a:close/>
                </a:path>
                <a:path w="551815" h="212089">
                  <a:moveTo>
                    <a:pt x="413615" y="61549"/>
                  </a:moveTo>
                  <a:lnTo>
                    <a:pt x="386076" y="61549"/>
                  </a:lnTo>
                  <a:lnTo>
                    <a:pt x="395558" y="54487"/>
                  </a:lnTo>
                  <a:lnTo>
                    <a:pt x="405659" y="48547"/>
                  </a:lnTo>
                  <a:lnTo>
                    <a:pt x="416566" y="43897"/>
                  </a:lnTo>
                  <a:lnTo>
                    <a:pt x="428315" y="40745"/>
                  </a:lnTo>
                  <a:lnTo>
                    <a:pt x="423902" y="46104"/>
                  </a:lnTo>
                  <a:lnTo>
                    <a:pt x="419883" y="51147"/>
                  </a:lnTo>
                  <a:lnTo>
                    <a:pt x="416337" y="55876"/>
                  </a:lnTo>
                  <a:lnTo>
                    <a:pt x="413185" y="59973"/>
                  </a:lnTo>
                  <a:lnTo>
                    <a:pt x="413615" y="61549"/>
                  </a:lnTo>
                  <a:close/>
                </a:path>
                <a:path w="551815" h="212089">
                  <a:moveTo>
                    <a:pt x="519027" y="75537"/>
                  </a:moveTo>
                  <a:lnTo>
                    <a:pt x="446559" y="75537"/>
                  </a:lnTo>
                  <a:lnTo>
                    <a:pt x="462285" y="73198"/>
                  </a:lnTo>
                  <a:lnTo>
                    <a:pt x="474967" y="66278"/>
                  </a:lnTo>
                  <a:lnTo>
                    <a:pt x="478435" y="63126"/>
                  </a:lnTo>
                  <a:lnTo>
                    <a:pt x="478750" y="59973"/>
                  </a:lnTo>
                  <a:lnTo>
                    <a:pt x="476228" y="56191"/>
                  </a:lnTo>
                  <a:lnTo>
                    <a:pt x="472382" y="51069"/>
                  </a:lnTo>
                  <a:lnTo>
                    <a:pt x="468348" y="46104"/>
                  </a:lnTo>
                  <a:lnTo>
                    <a:pt x="463935" y="40745"/>
                  </a:lnTo>
                  <a:lnTo>
                    <a:pt x="478420" y="44873"/>
                  </a:lnTo>
                  <a:lnTo>
                    <a:pt x="491635" y="51069"/>
                  </a:lnTo>
                  <a:lnTo>
                    <a:pt x="503608" y="59274"/>
                  </a:lnTo>
                  <a:lnTo>
                    <a:pt x="514370" y="69430"/>
                  </a:lnTo>
                  <a:lnTo>
                    <a:pt x="519027" y="75537"/>
                  </a:lnTo>
                  <a:close/>
                </a:path>
              </a:pathLst>
            </a:custGeom>
            <a:solidFill>
              <a:srgbClr val="FBCF08"/>
            </a:solid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38" name="object 19">
              <a:extLst>
                <a:ext uri="{FF2B5EF4-FFF2-40B4-BE49-F238E27FC236}">
                  <a16:creationId xmlns:a16="http://schemas.microsoft.com/office/drawing/2014/main" id="{4FDC07A8-5E34-42E9-A8B1-EFD1C3B291C1}"/>
                </a:ext>
              </a:extLst>
            </p:cNvPr>
            <p:cNvSpPr/>
            <p:nvPr/>
          </p:nvSpPr>
          <p:spPr>
            <a:xfrm>
              <a:off x="9719109" y="4766442"/>
              <a:ext cx="473467" cy="202052"/>
            </a:xfrm>
            <a:prstGeom prst="rect">
              <a:avLst/>
            </a:prstGeom>
            <a:blipFill>
              <a:blip r:embed="rId7" cstate="print"/>
              <a:stretch>
                <a:fillRect/>
              </a:stretch>
            </a:blip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sp>
          <p:nvSpPr>
            <p:cNvPr id="139" name="object 21">
              <a:extLst>
                <a:ext uri="{FF2B5EF4-FFF2-40B4-BE49-F238E27FC236}">
                  <a16:creationId xmlns:a16="http://schemas.microsoft.com/office/drawing/2014/main" id="{8EFB522E-8FED-4562-B936-0E0027BB585C}"/>
                </a:ext>
              </a:extLst>
            </p:cNvPr>
            <p:cNvSpPr/>
            <p:nvPr/>
          </p:nvSpPr>
          <p:spPr>
            <a:xfrm>
              <a:off x="10450015" y="4846492"/>
              <a:ext cx="710786" cy="305690"/>
            </a:xfrm>
            <a:prstGeom prst="rect">
              <a:avLst/>
            </a:prstGeom>
            <a:blipFill>
              <a:blip r:embed="rId6" cstate="print"/>
              <a:stretch>
                <a:fillRect/>
              </a:stretch>
            </a:blipFill>
          </p:spPr>
          <p:txBody>
            <a:bodyPr wrap="square" lIns="0" tIns="0" rIns="0" bIns="0" rtlCol="0"/>
            <a:lstStyle/>
            <a:p>
              <a:endParaRPr>
                <a:latin typeface="SamsungOne 800C" panose="020B0906030303020204" pitchFamily="34" charset="0"/>
                <a:ea typeface="SamsungOne 800C" panose="020B0906030303020204" pitchFamily="34" charset="0"/>
              </a:endParaRPr>
            </a:p>
          </p:txBody>
        </p:sp>
      </p:grpSp>
      <p:sp>
        <p:nvSpPr>
          <p:cNvPr id="141" name="object 7">
            <a:extLst>
              <a:ext uri="{FF2B5EF4-FFF2-40B4-BE49-F238E27FC236}">
                <a16:creationId xmlns:a16="http://schemas.microsoft.com/office/drawing/2014/main" id="{3E974CAA-78C0-4298-993E-0A32F1EA5096}"/>
              </a:ext>
            </a:extLst>
          </p:cNvPr>
          <p:cNvSpPr txBox="1"/>
          <p:nvPr/>
        </p:nvSpPr>
        <p:spPr>
          <a:xfrm>
            <a:off x="4686016" y="5853473"/>
            <a:ext cx="1403350" cy="671195"/>
          </a:xfrm>
          <a:prstGeom prst="rect">
            <a:avLst/>
          </a:prstGeom>
        </p:spPr>
        <p:txBody>
          <a:bodyPr vert="horz" wrap="square" lIns="0" tIns="12065" rIns="0" bIns="0" rtlCol="0">
            <a:spAutoFit/>
          </a:bodyPr>
          <a:lstStyle/>
          <a:p>
            <a:pPr algn="ctr">
              <a:lnSpc>
                <a:spcPct val="100000"/>
              </a:lnSpc>
              <a:spcBef>
                <a:spcPts val="95"/>
              </a:spcBef>
            </a:pPr>
            <a:r>
              <a:rPr sz="2800" b="1"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rPr>
              <a:t>1600 +</a:t>
            </a:r>
          </a:p>
          <a:p>
            <a:pPr algn="ctr">
              <a:lnSpc>
                <a:spcPct val="100000"/>
              </a:lnSpc>
              <a:spcBef>
                <a:spcPts val="45"/>
              </a:spcBef>
            </a:pPr>
            <a:r>
              <a:rPr lang="en-US" sz="1400" b="1"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rPr>
              <a:t>Employees</a:t>
            </a:r>
            <a:endParaRPr sz="1400" b="1" dirty="0">
              <a:solidFill>
                <a:srgbClr val="0C7DA5"/>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37" name="Rectangle 36"/>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15</a:t>
            </a:r>
            <a:endParaRPr lang="en-US" sz="1200" dirty="0">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9A4CAF04-1D0A-478C-B9EB-B7A89A9839D7}"/>
              </a:ext>
            </a:extLst>
          </p:cNvPr>
          <p:cNvSpPr/>
          <p:nvPr/>
        </p:nvSpPr>
        <p:spPr>
          <a:xfrm>
            <a:off x="639038" y="594877"/>
            <a:ext cx="6629027" cy="1021690"/>
          </a:xfrm>
          <a:prstGeom prst="rect">
            <a:avLst/>
          </a:prstGeom>
        </p:spPr>
        <p:txBody>
          <a:bodyPr wrap="square">
            <a:spAutoFit/>
          </a:bodyPr>
          <a:lstStyle/>
          <a:p>
            <a:pPr algn="just">
              <a:lnSpc>
                <a:spcPct val="150000"/>
              </a:lnSpc>
            </a:pPr>
            <a:r>
              <a:rPr lang="en-US" sz="1400" dirty="0">
                <a:solidFill>
                  <a:schemeClr val="bg2">
                    <a:lumMod val="25000"/>
                  </a:schemeClr>
                </a:solidFill>
                <a:latin typeface="Segoe UI Light" panose="020B0502040204020203" pitchFamily="34" charset="0"/>
                <a:cs typeface="Segoe UI Light" panose="020B0502040204020203" pitchFamily="34" charset="0"/>
              </a:rPr>
              <a:t>REVU is an Influencer Marketing platform, which is viral marketing connecting advertising companies (Advertiser) and thousands of Reviewers (Micro Influencer) worldwide.</a:t>
            </a:r>
          </a:p>
        </p:txBody>
      </p:sp>
      <p:sp>
        <p:nvSpPr>
          <p:cNvPr id="6" name="Rectangle 5">
            <a:extLst>
              <a:ext uri="{FF2B5EF4-FFF2-40B4-BE49-F238E27FC236}">
                <a16:creationId xmlns:a16="http://schemas.microsoft.com/office/drawing/2014/main" id="{DDFA442F-2905-4F79-9F1A-2CD090D72CAF}"/>
              </a:ext>
            </a:extLst>
          </p:cNvPr>
          <p:cNvSpPr/>
          <p:nvPr/>
        </p:nvSpPr>
        <p:spPr>
          <a:xfrm>
            <a:off x="895467" y="3947506"/>
            <a:ext cx="6096000" cy="1021690"/>
          </a:xfrm>
          <a:prstGeom prst="rect">
            <a:avLst/>
          </a:prstGeom>
        </p:spPr>
        <p:txBody>
          <a:bodyPr>
            <a:spAutoFit/>
          </a:bodyPr>
          <a:lstStyle/>
          <a:p>
            <a:pPr>
              <a:lnSpc>
                <a:spcPct val="150000"/>
              </a:lnSpc>
            </a:pPr>
            <a:r>
              <a:rPr lang="en-US" sz="1400" dirty="0">
                <a:solidFill>
                  <a:schemeClr val="bg2">
                    <a:lumMod val="25000"/>
                  </a:schemeClr>
                </a:solidFill>
                <a:latin typeface="Segoe UI Light" panose="020B0502040204020203" pitchFamily="34" charset="0"/>
                <a:cs typeface="Segoe UI Light" panose="020B0502040204020203" pitchFamily="34" charset="0"/>
              </a:rPr>
              <a:t>Revu Vietnam was established in cooperation with </a:t>
            </a:r>
            <a:r>
              <a:rPr lang="en-US" sz="1400" dirty="0" err="1">
                <a:solidFill>
                  <a:schemeClr val="bg2">
                    <a:lumMod val="25000"/>
                  </a:schemeClr>
                </a:solidFill>
                <a:latin typeface="Segoe UI Light" panose="020B0502040204020203" pitchFamily="34" charset="0"/>
                <a:cs typeface="Segoe UI Light" panose="020B0502040204020203" pitchFamily="34" charset="0"/>
              </a:rPr>
              <a:t>Yello</a:t>
            </a:r>
            <a:r>
              <a:rPr lang="en-US" sz="1400" dirty="0">
                <a:solidFill>
                  <a:schemeClr val="bg2">
                    <a:lumMod val="25000"/>
                  </a:schemeClr>
                </a:solidFill>
                <a:latin typeface="Segoe UI Light" panose="020B0502040204020203" pitchFamily="34" charset="0"/>
                <a:cs typeface="Segoe UI Light" panose="020B0502040204020203" pitchFamily="34" charset="0"/>
              </a:rPr>
              <a:t> Story (the leading social networking platform in Korea) and Clever Group (the innovative advertising group in Vietnam).</a:t>
            </a:r>
          </a:p>
        </p:txBody>
      </p:sp>
    </p:spTree>
    <p:extLst>
      <p:ext uri="{BB962C8B-B14F-4D97-AF65-F5344CB8AC3E}">
        <p14:creationId xmlns:p14="http://schemas.microsoft.com/office/powerpoint/2010/main" val="3761540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Rectangle 55"/>
          <p:cNvSpPr/>
          <p:nvPr/>
        </p:nvSpPr>
        <p:spPr>
          <a:xfrm>
            <a:off x="0" y="0"/>
            <a:ext cx="12192000" cy="6858000"/>
          </a:xfrm>
          <a:prstGeom prst="rect">
            <a:avLst/>
          </a:prstGeom>
          <a:solidFill>
            <a:srgbClr val="0C7D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grpSp>
        <p:nvGrpSpPr>
          <p:cNvPr id="2" name="Group 1"/>
          <p:cNvGrpSpPr/>
          <p:nvPr/>
        </p:nvGrpSpPr>
        <p:grpSpPr>
          <a:xfrm>
            <a:off x="2666803" y="1511992"/>
            <a:ext cx="6855118" cy="3990387"/>
            <a:chOff x="2372009" y="1475231"/>
            <a:chExt cx="6948035" cy="4153416"/>
          </a:xfrm>
        </p:grpSpPr>
        <p:sp>
          <p:nvSpPr>
            <p:cNvPr id="57" name="object 3"/>
            <p:cNvSpPr/>
            <p:nvPr/>
          </p:nvSpPr>
          <p:spPr>
            <a:xfrm>
              <a:off x="7989976" y="1631773"/>
              <a:ext cx="889000" cy="687070"/>
            </a:xfrm>
            <a:custGeom>
              <a:avLst/>
              <a:gdLst/>
              <a:ahLst/>
              <a:cxnLst/>
              <a:rect l="l" t="t" r="r" b="b"/>
              <a:pathLst>
                <a:path w="889000" h="687069">
                  <a:moveTo>
                    <a:pt x="264422" y="204469"/>
                  </a:moveTo>
                  <a:lnTo>
                    <a:pt x="236922" y="204469"/>
                  </a:lnTo>
                  <a:lnTo>
                    <a:pt x="236922" y="175259"/>
                  </a:lnTo>
                  <a:lnTo>
                    <a:pt x="240657" y="152399"/>
                  </a:lnTo>
                  <a:lnTo>
                    <a:pt x="250936" y="132079"/>
                  </a:lnTo>
                  <a:lnTo>
                    <a:pt x="266371" y="118109"/>
                  </a:lnTo>
                  <a:lnTo>
                    <a:pt x="285573" y="109219"/>
                  </a:lnTo>
                  <a:lnTo>
                    <a:pt x="287691" y="109219"/>
                  </a:lnTo>
                  <a:lnTo>
                    <a:pt x="289806" y="106679"/>
                  </a:lnTo>
                  <a:lnTo>
                    <a:pt x="399823" y="99059"/>
                  </a:lnTo>
                  <a:lnTo>
                    <a:pt x="500228" y="83819"/>
                  </a:lnTo>
                  <a:lnTo>
                    <a:pt x="548917" y="73659"/>
                  </a:lnTo>
                  <a:lnTo>
                    <a:pt x="597709" y="60959"/>
                  </a:lnTo>
                  <a:lnTo>
                    <a:pt x="647442" y="44449"/>
                  </a:lnTo>
                  <a:lnTo>
                    <a:pt x="698951" y="25399"/>
                  </a:lnTo>
                  <a:lnTo>
                    <a:pt x="753071" y="1269"/>
                  </a:lnTo>
                  <a:lnTo>
                    <a:pt x="757302" y="0"/>
                  </a:lnTo>
                  <a:lnTo>
                    <a:pt x="761530" y="0"/>
                  </a:lnTo>
                  <a:lnTo>
                    <a:pt x="769994" y="3809"/>
                  </a:lnTo>
                  <a:lnTo>
                    <a:pt x="772109" y="7619"/>
                  </a:lnTo>
                  <a:lnTo>
                    <a:pt x="772109" y="33019"/>
                  </a:lnTo>
                  <a:lnTo>
                    <a:pt x="744609" y="33019"/>
                  </a:lnTo>
                  <a:lnTo>
                    <a:pt x="694229" y="54609"/>
                  </a:lnTo>
                  <a:lnTo>
                    <a:pt x="645782" y="72389"/>
                  </a:lnTo>
                  <a:lnTo>
                    <a:pt x="598625" y="87629"/>
                  </a:lnTo>
                  <a:lnTo>
                    <a:pt x="552111" y="100329"/>
                  </a:lnTo>
                  <a:lnTo>
                    <a:pt x="505598" y="110489"/>
                  </a:lnTo>
                  <a:lnTo>
                    <a:pt x="409994" y="125729"/>
                  </a:lnTo>
                  <a:lnTo>
                    <a:pt x="359613" y="130809"/>
                  </a:lnTo>
                  <a:lnTo>
                    <a:pt x="359613" y="132079"/>
                  </a:lnTo>
                  <a:lnTo>
                    <a:pt x="332114" y="132079"/>
                  </a:lnTo>
                  <a:lnTo>
                    <a:pt x="322561" y="133349"/>
                  </a:lnTo>
                  <a:lnTo>
                    <a:pt x="312811" y="133349"/>
                  </a:lnTo>
                  <a:lnTo>
                    <a:pt x="302663" y="134619"/>
                  </a:lnTo>
                  <a:lnTo>
                    <a:pt x="291920" y="134619"/>
                  </a:lnTo>
                  <a:lnTo>
                    <a:pt x="281377" y="140969"/>
                  </a:lnTo>
                  <a:lnTo>
                    <a:pt x="272619" y="149859"/>
                  </a:lnTo>
                  <a:lnTo>
                    <a:pt x="266636" y="161289"/>
                  </a:lnTo>
                  <a:lnTo>
                    <a:pt x="264422" y="175259"/>
                  </a:lnTo>
                  <a:lnTo>
                    <a:pt x="264422" y="204469"/>
                  </a:lnTo>
                  <a:close/>
                </a:path>
                <a:path w="889000" h="687069">
                  <a:moveTo>
                    <a:pt x="772109" y="538479"/>
                  </a:moveTo>
                  <a:lnTo>
                    <a:pt x="744609" y="538479"/>
                  </a:lnTo>
                  <a:lnTo>
                    <a:pt x="744609" y="33019"/>
                  </a:lnTo>
                  <a:lnTo>
                    <a:pt x="772109" y="33019"/>
                  </a:lnTo>
                  <a:lnTo>
                    <a:pt x="772109" y="176529"/>
                  </a:lnTo>
                  <a:lnTo>
                    <a:pt x="817060" y="186689"/>
                  </a:lnTo>
                  <a:lnTo>
                    <a:pt x="842973" y="204469"/>
                  </a:lnTo>
                  <a:lnTo>
                    <a:pt x="772109" y="204469"/>
                  </a:lnTo>
                  <a:lnTo>
                    <a:pt x="772109" y="382269"/>
                  </a:lnTo>
                  <a:lnTo>
                    <a:pt x="842973" y="382269"/>
                  </a:lnTo>
                  <a:lnTo>
                    <a:pt x="817060" y="400049"/>
                  </a:lnTo>
                  <a:lnTo>
                    <a:pt x="772109" y="410209"/>
                  </a:lnTo>
                  <a:lnTo>
                    <a:pt x="772109" y="538479"/>
                  </a:lnTo>
                  <a:close/>
                </a:path>
                <a:path w="889000" h="687069">
                  <a:moveTo>
                    <a:pt x="359613" y="252729"/>
                  </a:moveTo>
                  <a:lnTo>
                    <a:pt x="332114" y="252729"/>
                  </a:lnTo>
                  <a:lnTo>
                    <a:pt x="332114" y="132079"/>
                  </a:lnTo>
                  <a:lnTo>
                    <a:pt x="359613" y="132079"/>
                  </a:lnTo>
                  <a:lnTo>
                    <a:pt x="359613" y="252729"/>
                  </a:lnTo>
                  <a:close/>
                </a:path>
                <a:path w="889000" h="687069">
                  <a:moveTo>
                    <a:pt x="16925" y="687069"/>
                  </a:moveTo>
                  <a:lnTo>
                    <a:pt x="10578" y="684529"/>
                  </a:lnTo>
                  <a:lnTo>
                    <a:pt x="2117" y="680719"/>
                  </a:lnTo>
                  <a:lnTo>
                    <a:pt x="0" y="674369"/>
                  </a:lnTo>
                  <a:lnTo>
                    <a:pt x="2117" y="665479"/>
                  </a:lnTo>
                  <a:lnTo>
                    <a:pt x="27236" y="622299"/>
                  </a:lnTo>
                  <a:lnTo>
                    <a:pt x="76153" y="585469"/>
                  </a:lnTo>
                  <a:lnTo>
                    <a:pt x="94662" y="579119"/>
                  </a:lnTo>
                  <a:lnTo>
                    <a:pt x="102926" y="576579"/>
                  </a:lnTo>
                  <a:lnTo>
                    <a:pt x="110000" y="575309"/>
                  </a:lnTo>
                  <a:lnTo>
                    <a:pt x="118759" y="571499"/>
                  </a:lnTo>
                  <a:lnTo>
                    <a:pt x="126130" y="570229"/>
                  </a:lnTo>
                  <a:lnTo>
                    <a:pt x="132311" y="567689"/>
                  </a:lnTo>
                  <a:lnTo>
                    <a:pt x="137500" y="566419"/>
                  </a:lnTo>
                  <a:lnTo>
                    <a:pt x="135385" y="566419"/>
                  </a:lnTo>
                  <a:lnTo>
                    <a:pt x="131154" y="563879"/>
                  </a:lnTo>
                  <a:lnTo>
                    <a:pt x="106563" y="563879"/>
                  </a:lnTo>
                  <a:lnTo>
                    <a:pt x="93375" y="562609"/>
                  </a:lnTo>
                  <a:lnTo>
                    <a:pt x="53877" y="551179"/>
                  </a:lnTo>
                  <a:lnTo>
                    <a:pt x="21155" y="513079"/>
                  </a:lnTo>
                  <a:lnTo>
                    <a:pt x="21155" y="509269"/>
                  </a:lnTo>
                  <a:lnTo>
                    <a:pt x="23271" y="506729"/>
                  </a:lnTo>
                  <a:lnTo>
                    <a:pt x="25384" y="502919"/>
                  </a:lnTo>
                  <a:lnTo>
                    <a:pt x="64652" y="452119"/>
                  </a:lnTo>
                  <a:lnTo>
                    <a:pt x="80748" y="407669"/>
                  </a:lnTo>
                  <a:lnTo>
                    <a:pt x="83326" y="387349"/>
                  </a:lnTo>
                  <a:lnTo>
                    <a:pt x="84616" y="375919"/>
                  </a:lnTo>
                  <a:lnTo>
                    <a:pt x="98796" y="299719"/>
                  </a:lnTo>
                  <a:lnTo>
                    <a:pt x="114230" y="262889"/>
                  </a:lnTo>
                  <a:lnTo>
                    <a:pt x="138831" y="232409"/>
                  </a:lnTo>
                  <a:lnTo>
                    <a:pt x="175302" y="210819"/>
                  </a:lnTo>
                  <a:lnTo>
                    <a:pt x="226345" y="201929"/>
                  </a:lnTo>
                  <a:lnTo>
                    <a:pt x="230576" y="201929"/>
                  </a:lnTo>
                  <a:lnTo>
                    <a:pt x="232692" y="204469"/>
                  </a:lnTo>
                  <a:lnTo>
                    <a:pt x="264422" y="204469"/>
                  </a:lnTo>
                  <a:lnTo>
                    <a:pt x="264422" y="207009"/>
                  </a:lnTo>
                  <a:lnTo>
                    <a:pt x="286302" y="214629"/>
                  </a:lnTo>
                  <a:lnTo>
                    <a:pt x="304613" y="224789"/>
                  </a:lnTo>
                  <a:lnTo>
                    <a:pt x="310118" y="229869"/>
                  </a:lnTo>
                  <a:lnTo>
                    <a:pt x="226345" y="229869"/>
                  </a:lnTo>
                  <a:lnTo>
                    <a:pt x="178724" y="238759"/>
                  </a:lnTo>
                  <a:lnTo>
                    <a:pt x="147450" y="262889"/>
                  </a:lnTo>
                  <a:lnTo>
                    <a:pt x="128564" y="297179"/>
                  </a:lnTo>
                  <a:lnTo>
                    <a:pt x="118106" y="337819"/>
                  </a:lnTo>
                  <a:lnTo>
                    <a:pt x="112116" y="378459"/>
                  </a:lnTo>
                  <a:lnTo>
                    <a:pt x="107355" y="412749"/>
                  </a:lnTo>
                  <a:lnTo>
                    <a:pt x="105770" y="422909"/>
                  </a:lnTo>
                  <a:lnTo>
                    <a:pt x="93606" y="455929"/>
                  </a:lnTo>
                  <a:lnTo>
                    <a:pt x="78269" y="483869"/>
                  </a:lnTo>
                  <a:lnTo>
                    <a:pt x="62932" y="504189"/>
                  </a:lnTo>
                  <a:lnTo>
                    <a:pt x="50768" y="518159"/>
                  </a:lnTo>
                  <a:lnTo>
                    <a:pt x="55231" y="520699"/>
                  </a:lnTo>
                  <a:lnTo>
                    <a:pt x="62669" y="525779"/>
                  </a:lnTo>
                  <a:lnTo>
                    <a:pt x="73675" y="529589"/>
                  </a:lnTo>
                  <a:lnTo>
                    <a:pt x="88845" y="534669"/>
                  </a:lnTo>
                  <a:lnTo>
                    <a:pt x="120081" y="538479"/>
                  </a:lnTo>
                  <a:lnTo>
                    <a:pt x="144573" y="538479"/>
                  </a:lnTo>
                  <a:lnTo>
                    <a:pt x="156009" y="539749"/>
                  </a:lnTo>
                  <a:lnTo>
                    <a:pt x="165064" y="543559"/>
                  </a:lnTo>
                  <a:lnTo>
                    <a:pt x="171344" y="549909"/>
                  </a:lnTo>
                  <a:lnTo>
                    <a:pt x="173461" y="551179"/>
                  </a:lnTo>
                  <a:lnTo>
                    <a:pt x="177690" y="557529"/>
                  </a:lnTo>
                  <a:lnTo>
                    <a:pt x="173461" y="566419"/>
                  </a:lnTo>
                  <a:lnTo>
                    <a:pt x="166653" y="577849"/>
                  </a:lnTo>
                  <a:lnTo>
                    <a:pt x="155481" y="586739"/>
                  </a:lnTo>
                  <a:lnTo>
                    <a:pt x="139549" y="593089"/>
                  </a:lnTo>
                  <a:lnTo>
                    <a:pt x="118462" y="600709"/>
                  </a:lnTo>
                  <a:lnTo>
                    <a:pt x="111389" y="601979"/>
                  </a:lnTo>
                  <a:lnTo>
                    <a:pt x="103126" y="604519"/>
                  </a:lnTo>
                  <a:lnTo>
                    <a:pt x="63496" y="622299"/>
                  </a:lnTo>
                  <a:lnTo>
                    <a:pt x="35533" y="659129"/>
                  </a:lnTo>
                  <a:lnTo>
                    <a:pt x="25384" y="683259"/>
                  </a:lnTo>
                  <a:lnTo>
                    <a:pt x="16925" y="687069"/>
                  </a:lnTo>
                  <a:close/>
                </a:path>
                <a:path w="889000" h="687069">
                  <a:moveTo>
                    <a:pt x="842973" y="382269"/>
                  </a:moveTo>
                  <a:lnTo>
                    <a:pt x="772109" y="382269"/>
                  </a:lnTo>
                  <a:lnTo>
                    <a:pt x="806517" y="374649"/>
                  </a:lnTo>
                  <a:lnTo>
                    <a:pt x="834777" y="355599"/>
                  </a:lnTo>
                  <a:lnTo>
                    <a:pt x="853914" y="327659"/>
                  </a:lnTo>
                  <a:lnTo>
                    <a:pt x="860954" y="293369"/>
                  </a:lnTo>
                  <a:lnTo>
                    <a:pt x="853914" y="259079"/>
                  </a:lnTo>
                  <a:lnTo>
                    <a:pt x="834777" y="231139"/>
                  </a:lnTo>
                  <a:lnTo>
                    <a:pt x="806517" y="212089"/>
                  </a:lnTo>
                  <a:lnTo>
                    <a:pt x="772109" y="204469"/>
                  </a:lnTo>
                  <a:lnTo>
                    <a:pt x="842973" y="204469"/>
                  </a:lnTo>
                  <a:lnTo>
                    <a:pt x="854078" y="212089"/>
                  </a:lnTo>
                  <a:lnTo>
                    <a:pt x="879198" y="248919"/>
                  </a:lnTo>
                  <a:lnTo>
                    <a:pt x="888452" y="293369"/>
                  </a:lnTo>
                  <a:lnTo>
                    <a:pt x="879198" y="337819"/>
                  </a:lnTo>
                  <a:lnTo>
                    <a:pt x="854078" y="374649"/>
                  </a:lnTo>
                  <a:lnTo>
                    <a:pt x="842973" y="382269"/>
                  </a:lnTo>
                  <a:close/>
                </a:path>
                <a:path w="889000" h="687069">
                  <a:moveTo>
                    <a:pt x="444226" y="684529"/>
                  </a:moveTo>
                  <a:lnTo>
                    <a:pt x="433651" y="684529"/>
                  </a:lnTo>
                  <a:lnTo>
                    <a:pt x="427305" y="683259"/>
                  </a:lnTo>
                  <a:lnTo>
                    <a:pt x="425187" y="676909"/>
                  </a:lnTo>
                  <a:lnTo>
                    <a:pt x="418048" y="659129"/>
                  </a:lnTo>
                  <a:lnTo>
                    <a:pt x="389491" y="622299"/>
                  </a:lnTo>
                  <a:lnTo>
                    <a:pt x="350358" y="604519"/>
                  </a:lnTo>
                  <a:lnTo>
                    <a:pt x="334229" y="600709"/>
                  </a:lnTo>
                  <a:lnTo>
                    <a:pt x="314330" y="593089"/>
                  </a:lnTo>
                  <a:lnTo>
                    <a:pt x="298796" y="586739"/>
                  </a:lnTo>
                  <a:lnTo>
                    <a:pt x="287227" y="577849"/>
                  </a:lnTo>
                  <a:lnTo>
                    <a:pt x="279227" y="566419"/>
                  </a:lnTo>
                  <a:lnTo>
                    <a:pt x="277114" y="557529"/>
                  </a:lnTo>
                  <a:lnTo>
                    <a:pt x="279227" y="551179"/>
                  </a:lnTo>
                  <a:lnTo>
                    <a:pt x="281345" y="549909"/>
                  </a:lnTo>
                  <a:lnTo>
                    <a:pt x="287658" y="543559"/>
                  </a:lnTo>
                  <a:lnTo>
                    <a:pt x="296945" y="539749"/>
                  </a:lnTo>
                  <a:lnTo>
                    <a:pt x="309009" y="538479"/>
                  </a:lnTo>
                  <a:lnTo>
                    <a:pt x="333533" y="538479"/>
                  </a:lnTo>
                  <a:lnTo>
                    <a:pt x="365959" y="534669"/>
                  </a:lnTo>
                  <a:lnTo>
                    <a:pt x="380237" y="529589"/>
                  </a:lnTo>
                  <a:lnTo>
                    <a:pt x="391342" y="525779"/>
                  </a:lnTo>
                  <a:lnTo>
                    <a:pt x="399275" y="520699"/>
                  </a:lnTo>
                  <a:lnTo>
                    <a:pt x="404036" y="518159"/>
                  </a:lnTo>
                  <a:lnTo>
                    <a:pt x="390650" y="504189"/>
                  </a:lnTo>
                  <a:lnTo>
                    <a:pt x="374685" y="483869"/>
                  </a:lnTo>
                  <a:lnTo>
                    <a:pt x="346921" y="422909"/>
                  </a:lnTo>
                  <a:lnTo>
                    <a:pt x="340575" y="378459"/>
                  </a:lnTo>
                  <a:lnTo>
                    <a:pt x="338955" y="365759"/>
                  </a:lnTo>
                  <a:lnTo>
                    <a:pt x="337137" y="353059"/>
                  </a:lnTo>
                  <a:lnTo>
                    <a:pt x="321239" y="290829"/>
                  </a:lnTo>
                  <a:lnTo>
                    <a:pt x="271726" y="237489"/>
                  </a:lnTo>
                  <a:lnTo>
                    <a:pt x="226345" y="229869"/>
                  </a:lnTo>
                  <a:lnTo>
                    <a:pt x="310118" y="229869"/>
                  </a:lnTo>
                  <a:lnTo>
                    <a:pt x="319751" y="238759"/>
                  </a:lnTo>
                  <a:lnTo>
                    <a:pt x="332114" y="252729"/>
                  </a:lnTo>
                  <a:lnTo>
                    <a:pt x="359613" y="252729"/>
                  </a:lnTo>
                  <a:lnTo>
                    <a:pt x="359613" y="322579"/>
                  </a:lnTo>
                  <a:lnTo>
                    <a:pt x="362423" y="336549"/>
                  </a:lnTo>
                  <a:lnTo>
                    <a:pt x="364637" y="350519"/>
                  </a:lnTo>
                  <a:lnTo>
                    <a:pt x="366454" y="363219"/>
                  </a:lnTo>
                  <a:lnTo>
                    <a:pt x="368073" y="375919"/>
                  </a:lnTo>
                  <a:lnTo>
                    <a:pt x="369660" y="387349"/>
                  </a:lnTo>
                  <a:lnTo>
                    <a:pt x="372833" y="407669"/>
                  </a:lnTo>
                  <a:lnTo>
                    <a:pt x="374419" y="416559"/>
                  </a:lnTo>
                  <a:lnTo>
                    <a:pt x="387111" y="452119"/>
                  </a:lnTo>
                  <a:lnTo>
                    <a:pt x="393457" y="452119"/>
                  </a:lnTo>
                  <a:lnTo>
                    <a:pt x="465381" y="462279"/>
                  </a:lnTo>
                  <a:lnTo>
                    <a:pt x="521027" y="472439"/>
                  </a:lnTo>
                  <a:lnTo>
                    <a:pt x="555069" y="480059"/>
                  </a:lnTo>
                  <a:lnTo>
                    <a:pt x="406149" y="480059"/>
                  </a:lnTo>
                  <a:lnTo>
                    <a:pt x="413619" y="488949"/>
                  </a:lnTo>
                  <a:lnTo>
                    <a:pt x="418313" y="494029"/>
                  </a:lnTo>
                  <a:lnTo>
                    <a:pt x="422214" y="497839"/>
                  </a:lnTo>
                  <a:lnTo>
                    <a:pt x="433651" y="509269"/>
                  </a:lnTo>
                  <a:lnTo>
                    <a:pt x="433651" y="513079"/>
                  </a:lnTo>
                  <a:lnTo>
                    <a:pt x="430908" y="528319"/>
                  </a:lnTo>
                  <a:lnTo>
                    <a:pt x="400037" y="551179"/>
                  </a:lnTo>
                  <a:lnTo>
                    <a:pt x="359645" y="562609"/>
                  </a:lnTo>
                  <a:lnTo>
                    <a:pt x="347184" y="563879"/>
                  </a:lnTo>
                  <a:lnTo>
                    <a:pt x="321537" y="563879"/>
                  </a:lnTo>
                  <a:lnTo>
                    <a:pt x="319421" y="566419"/>
                  </a:lnTo>
                  <a:lnTo>
                    <a:pt x="317304" y="566419"/>
                  </a:lnTo>
                  <a:lnTo>
                    <a:pt x="322460" y="567689"/>
                  </a:lnTo>
                  <a:lnTo>
                    <a:pt x="328410" y="570229"/>
                  </a:lnTo>
                  <a:lnTo>
                    <a:pt x="335153" y="571499"/>
                  </a:lnTo>
                  <a:lnTo>
                    <a:pt x="342688" y="575309"/>
                  </a:lnTo>
                  <a:lnTo>
                    <a:pt x="350688" y="576579"/>
                  </a:lnTo>
                  <a:lnTo>
                    <a:pt x="359084" y="579119"/>
                  </a:lnTo>
                  <a:lnTo>
                    <a:pt x="368273" y="581659"/>
                  </a:lnTo>
                  <a:lnTo>
                    <a:pt x="378652" y="585469"/>
                  </a:lnTo>
                  <a:lnTo>
                    <a:pt x="405655" y="600709"/>
                  </a:lnTo>
                  <a:lnTo>
                    <a:pt x="426511" y="622299"/>
                  </a:lnTo>
                  <a:lnTo>
                    <a:pt x="441417" y="645159"/>
                  </a:lnTo>
                  <a:lnTo>
                    <a:pt x="450572" y="665479"/>
                  </a:lnTo>
                  <a:lnTo>
                    <a:pt x="454805" y="674369"/>
                  </a:lnTo>
                  <a:lnTo>
                    <a:pt x="450572" y="680719"/>
                  </a:lnTo>
                  <a:lnTo>
                    <a:pt x="444226" y="684529"/>
                  </a:lnTo>
                  <a:close/>
                </a:path>
                <a:path w="889000" h="687069">
                  <a:moveTo>
                    <a:pt x="393457" y="452119"/>
                  </a:moveTo>
                  <a:lnTo>
                    <a:pt x="387111" y="452119"/>
                  </a:lnTo>
                  <a:lnTo>
                    <a:pt x="389228" y="449579"/>
                  </a:lnTo>
                  <a:lnTo>
                    <a:pt x="391344" y="449579"/>
                  </a:lnTo>
                  <a:lnTo>
                    <a:pt x="393457" y="452119"/>
                  </a:lnTo>
                  <a:close/>
                </a:path>
                <a:path w="889000" h="687069">
                  <a:moveTo>
                    <a:pt x="621916" y="684529"/>
                  </a:moveTo>
                  <a:lnTo>
                    <a:pt x="505573" y="684529"/>
                  </a:lnTo>
                  <a:lnTo>
                    <a:pt x="501341" y="680719"/>
                  </a:lnTo>
                  <a:lnTo>
                    <a:pt x="499227" y="674369"/>
                  </a:lnTo>
                  <a:lnTo>
                    <a:pt x="450572" y="487679"/>
                  </a:lnTo>
                  <a:lnTo>
                    <a:pt x="440656" y="486409"/>
                  </a:lnTo>
                  <a:lnTo>
                    <a:pt x="429948" y="483869"/>
                  </a:lnTo>
                  <a:lnTo>
                    <a:pt x="418446" y="481329"/>
                  </a:lnTo>
                  <a:lnTo>
                    <a:pt x="406149" y="480059"/>
                  </a:lnTo>
                  <a:lnTo>
                    <a:pt x="555069" y="480059"/>
                  </a:lnTo>
                  <a:lnTo>
                    <a:pt x="572089" y="483869"/>
                  </a:lnTo>
                  <a:lnTo>
                    <a:pt x="608788" y="492759"/>
                  </a:lnTo>
                  <a:lnTo>
                    <a:pt x="480189" y="492759"/>
                  </a:lnTo>
                  <a:lnTo>
                    <a:pt x="522496" y="657859"/>
                  </a:lnTo>
                  <a:lnTo>
                    <a:pt x="627841" y="657859"/>
                  </a:lnTo>
                  <a:lnTo>
                    <a:pt x="630380" y="668019"/>
                  </a:lnTo>
                  <a:lnTo>
                    <a:pt x="632495" y="671829"/>
                  </a:lnTo>
                  <a:lnTo>
                    <a:pt x="628262" y="680719"/>
                  </a:lnTo>
                  <a:lnTo>
                    <a:pt x="626149" y="683259"/>
                  </a:lnTo>
                  <a:lnTo>
                    <a:pt x="621916" y="684529"/>
                  </a:lnTo>
                  <a:close/>
                </a:path>
                <a:path w="889000" h="687069">
                  <a:moveTo>
                    <a:pt x="627841" y="657859"/>
                  </a:moveTo>
                  <a:lnTo>
                    <a:pt x="600765" y="657859"/>
                  </a:lnTo>
                  <a:lnTo>
                    <a:pt x="562688" y="509269"/>
                  </a:lnTo>
                  <a:lnTo>
                    <a:pt x="480189" y="492759"/>
                  </a:lnTo>
                  <a:lnTo>
                    <a:pt x="608788" y="492759"/>
                  </a:lnTo>
                  <a:lnTo>
                    <a:pt x="619273" y="495299"/>
                  </a:lnTo>
                  <a:lnTo>
                    <a:pt x="663284" y="507999"/>
                  </a:lnTo>
                  <a:lnTo>
                    <a:pt x="684056" y="515619"/>
                  </a:lnTo>
                  <a:lnTo>
                    <a:pt x="592303" y="515619"/>
                  </a:lnTo>
                  <a:lnTo>
                    <a:pt x="627841" y="657859"/>
                  </a:lnTo>
                  <a:close/>
                </a:path>
                <a:path w="889000" h="687069">
                  <a:moveTo>
                    <a:pt x="765763" y="572769"/>
                  </a:moveTo>
                  <a:lnTo>
                    <a:pt x="753071" y="572769"/>
                  </a:lnTo>
                  <a:lnTo>
                    <a:pt x="715754" y="556259"/>
                  </a:lnTo>
                  <a:lnTo>
                    <a:pt x="676653" y="542289"/>
                  </a:lnTo>
                  <a:lnTo>
                    <a:pt x="635569" y="528319"/>
                  </a:lnTo>
                  <a:lnTo>
                    <a:pt x="592303" y="515619"/>
                  </a:lnTo>
                  <a:lnTo>
                    <a:pt x="684056" y="515619"/>
                  </a:lnTo>
                  <a:lnTo>
                    <a:pt x="704828" y="523239"/>
                  </a:lnTo>
                  <a:lnTo>
                    <a:pt x="744609" y="538479"/>
                  </a:lnTo>
                  <a:lnTo>
                    <a:pt x="772109" y="538479"/>
                  </a:lnTo>
                  <a:lnTo>
                    <a:pt x="772109" y="563879"/>
                  </a:lnTo>
                  <a:lnTo>
                    <a:pt x="769994" y="570229"/>
                  </a:lnTo>
                  <a:lnTo>
                    <a:pt x="765763" y="572769"/>
                  </a:lnTo>
                  <a:close/>
                </a:path>
                <a:path w="889000" h="687069">
                  <a:moveTo>
                    <a:pt x="761530" y="575309"/>
                  </a:moveTo>
                  <a:lnTo>
                    <a:pt x="757302" y="575309"/>
                  </a:lnTo>
                  <a:lnTo>
                    <a:pt x="755184" y="572769"/>
                  </a:lnTo>
                  <a:lnTo>
                    <a:pt x="763648" y="572769"/>
                  </a:lnTo>
                  <a:lnTo>
                    <a:pt x="761530" y="575309"/>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58" name="object 4"/>
            <p:cNvSpPr/>
            <p:nvPr/>
          </p:nvSpPr>
          <p:spPr>
            <a:xfrm>
              <a:off x="8912275" y="1843348"/>
              <a:ext cx="120650" cy="25400"/>
            </a:xfrm>
            <a:custGeom>
              <a:avLst/>
              <a:gdLst/>
              <a:ahLst/>
              <a:cxnLst/>
              <a:rect l="l" t="t" r="r" b="b"/>
              <a:pathLst>
                <a:path w="120650" h="25400">
                  <a:moveTo>
                    <a:pt x="114229" y="25388"/>
                  </a:moveTo>
                  <a:lnTo>
                    <a:pt x="8461" y="25388"/>
                  </a:lnTo>
                  <a:lnTo>
                    <a:pt x="0" y="19041"/>
                  </a:lnTo>
                  <a:lnTo>
                    <a:pt x="0" y="6347"/>
                  </a:lnTo>
                  <a:lnTo>
                    <a:pt x="8461" y="0"/>
                  </a:lnTo>
                  <a:lnTo>
                    <a:pt x="114229" y="0"/>
                  </a:lnTo>
                  <a:lnTo>
                    <a:pt x="120575" y="6347"/>
                  </a:lnTo>
                  <a:lnTo>
                    <a:pt x="120575" y="19041"/>
                  </a:lnTo>
                  <a:lnTo>
                    <a:pt x="114229" y="25388"/>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59" name="object 5"/>
            <p:cNvSpPr/>
            <p:nvPr/>
          </p:nvSpPr>
          <p:spPr>
            <a:xfrm>
              <a:off x="8912276" y="1995681"/>
              <a:ext cx="120650" cy="25400"/>
            </a:xfrm>
            <a:custGeom>
              <a:avLst/>
              <a:gdLst/>
              <a:ahLst/>
              <a:cxnLst/>
              <a:rect l="l" t="t" r="r" b="b"/>
              <a:pathLst>
                <a:path w="120650" h="25400">
                  <a:moveTo>
                    <a:pt x="114229" y="25388"/>
                  </a:moveTo>
                  <a:lnTo>
                    <a:pt x="8461" y="25388"/>
                  </a:lnTo>
                  <a:lnTo>
                    <a:pt x="0" y="19041"/>
                  </a:lnTo>
                  <a:lnTo>
                    <a:pt x="0" y="6347"/>
                  </a:lnTo>
                  <a:lnTo>
                    <a:pt x="8461" y="0"/>
                  </a:lnTo>
                  <a:lnTo>
                    <a:pt x="114229" y="0"/>
                  </a:lnTo>
                  <a:lnTo>
                    <a:pt x="120575" y="6347"/>
                  </a:lnTo>
                  <a:lnTo>
                    <a:pt x="120575" y="19041"/>
                  </a:lnTo>
                  <a:lnTo>
                    <a:pt x="114229" y="25388"/>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60" name="object 6"/>
            <p:cNvSpPr/>
            <p:nvPr/>
          </p:nvSpPr>
          <p:spPr>
            <a:xfrm>
              <a:off x="8937659" y="1919519"/>
              <a:ext cx="120650" cy="25400"/>
            </a:xfrm>
            <a:custGeom>
              <a:avLst/>
              <a:gdLst/>
              <a:ahLst/>
              <a:cxnLst/>
              <a:rect l="l" t="t" r="r" b="b"/>
              <a:pathLst>
                <a:path w="120650" h="25400">
                  <a:moveTo>
                    <a:pt x="114229" y="25388"/>
                  </a:moveTo>
                  <a:lnTo>
                    <a:pt x="8461" y="25388"/>
                  </a:lnTo>
                  <a:lnTo>
                    <a:pt x="0" y="19041"/>
                  </a:lnTo>
                  <a:lnTo>
                    <a:pt x="0" y="6347"/>
                  </a:lnTo>
                  <a:lnTo>
                    <a:pt x="8461" y="0"/>
                  </a:lnTo>
                  <a:lnTo>
                    <a:pt x="114229" y="0"/>
                  </a:lnTo>
                  <a:lnTo>
                    <a:pt x="120575" y="6347"/>
                  </a:lnTo>
                  <a:lnTo>
                    <a:pt x="120575" y="19041"/>
                  </a:lnTo>
                  <a:lnTo>
                    <a:pt x="114229" y="25388"/>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61" name="object 7"/>
            <p:cNvSpPr/>
            <p:nvPr/>
          </p:nvSpPr>
          <p:spPr>
            <a:xfrm>
              <a:off x="4975581" y="1475231"/>
              <a:ext cx="1620520" cy="1087755"/>
            </a:xfrm>
            <a:custGeom>
              <a:avLst/>
              <a:gdLst/>
              <a:ahLst/>
              <a:cxnLst/>
              <a:rect l="l" t="t" r="r" b="b"/>
              <a:pathLst>
                <a:path w="1620520" h="1087755">
                  <a:moveTo>
                    <a:pt x="1594983" y="1087461"/>
                  </a:moveTo>
                  <a:lnTo>
                    <a:pt x="25384" y="1087461"/>
                  </a:lnTo>
                  <a:lnTo>
                    <a:pt x="16063" y="1085577"/>
                  </a:lnTo>
                  <a:lnTo>
                    <a:pt x="7932" y="1080320"/>
                  </a:lnTo>
                  <a:lnTo>
                    <a:pt x="2181" y="1072287"/>
                  </a:lnTo>
                  <a:lnTo>
                    <a:pt x="0" y="1062073"/>
                  </a:lnTo>
                  <a:lnTo>
                    <a:pt x="0" y="21152"/>
                  </a:lnTo>
                  <a:lnTo>
                    <a:pt x="2181" y="10937"/>
                  </a:lnTo>
                  <a:lnTo>
                    <a:pt x="7932" y="2904"/>
                  </a:lnTo>
                  <a:lnTo>
                    <a:pt x="12425" y="0"/>
                  </a:lnTo>
                  <a:lnTo>
                    <a:pt x="1607942" y="0"/>
                  </a:lnTo>
                  <a:lnTo>
                    <a:pt x="1612435" y="2904"/>
                  </a:lnTo>
                  <a:lnTo>
                    <a:pt x="1618186" y="10937"/>
                  </a:lnTo>
                  <a:lnTo>
                    <a:pt x="1620367" y="21152"/>
                  </a:lnTo>
                  <a:lnTo>
                    <a:pt x="25384" y="21152"/>
                  </a:lnTo>
                  <a:lnTo>
                    <a:pt x="25384" y="1062073"/>
                  </a:lnTo>
                  <a:lnTo>
                    <a:pt x="1620367" y="1062073"/>
                  </a:lnTo>
                  <a:lnTo>
                    <a:pt x="1618186" y="1072287"/>
                  </a:lnTo>
                  <a:lnTo>
                    <a:pt x="1612435" y="1080320"/>
                  </a:lnTo>
                  <a:lnTo>
                    <a:pt x="1604304" y="1085577"/>
                  </a:lnTo>
                  <a:lnTo>
                    <a:pt x="1594983" y="1087461"/>
                  </a:lnTo>
                  <a:close/>
                </a:path>
                <a:path w="1620520" h="1087755">
                  <a:moveTo>
                    <a:pt x="1620367" y="1062073"/>
                  </a:moveTo>
                  <a:lnTo>
                    <a:pt x="1594983" y="1062073"/>
                  </a:lnTo>
                  <a:lnTo>
                    <a:pt x="1594983" y="21152"/>
                  </a:lnTo>
                  <a:lnTo>
                    <a:pt x="1620367" y="21152"/>
                  </a:lnTo>
                  <a:lnTo>
                    <a:pt x="1620367" y="1062073"/>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62" name="object 8"/>
            <p:cNvSpPr/>
            <p:nvPr/>
          </p:nvSpPr>
          <p:spPr>
            <a:xfrm>
              <a:off x="5068655" y="1538700"/>
              <a:ext cx="34290" cy="34290"/>
            </a:xfrm>
            <a:custGeom>
              <a:avLst/>
              <a:gdLst/>
              <a:ahLst/>
              <a:cxnLst/>
              <a:rect l="l" t="t" r="r" b="b"/>
              <a:pathLst>
                <a:path w="34289" h="34290">
                  <a:moveTo>
                    <a:pt x="27499" y="33851"/>
                  </a:moveTo>
                  <a:lnTo>
                    <a:pt x="8461" y="33851"/>
                  </a:lnTo>
                  <a:lnTo>
                    <a:pt x="0" y="27504"/>
                  </a:lnTo>
                  <a:lnTo>
                    <a:pt x="0" y="8462"/>
                  </a:lnTo>
                  <a:lnTo>
                    <a:pt x="8461" y="0"/>
                  </a:lnTo>
                  <a:lnTo>
                    <a:pt x="27499" y="0"/>
                  </a:lnTo>
                  <a:lnTo>
                    <a:pt x="33845" y="8462"/>
                  </a:lnTo>
                  <a:lnTo>
                    <a:pt x="33845" y="27504"/>
                  </a:lnTo>
                  <a:lnTo>
                    <a:pt x="27499" y="33851"/>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63" name="object 9"/>
            <p:cNvSpPr/>
            <p:nvPr/>
          </p:nvSpPr>
          <p:spPr>
            <a:xfrm>
              <a:off x="5144806" y="1538704"/>
              <a:ext cx="34290" cy="34290"/>
            </a:xfrm>
            <a:custGeom>
              <a:avLst/>
              <a:gdLst/>
              <a:ahLst/>
              <a:cxnLst/>
              <a:rect l="l" t="t" r="r" b="b"/>
              <a:pathLst>
                <a:path w="34289" h="34290">
                  <a:moveTo>
                    <a:pt x="27499" y="33851"/>
                  </a:moveTo>
                  <a:lnTo>
                    <a:pt x="8461" y="33851"/>
                  </a:lnTo>
                  <a:lnTo>
                    <a:pt x="0" y="27504"/>
                  </a:lnTo>
                  <a:lnTo>
                    <a:pt x="0" y="8462"/>
                  </a:lnTo>
                  <a:lnTo>
                    <a:pt x="8461" y="0"/>
                  </a:lnTo>
                  <a:lnTo>
                    <a:pt x="27499" y="0"/>
                  </a:lnTo>
                  <a:lnTo>
                    <a:pt x="33845" y="8462"/>
                  </a:lnTo>
                  <a:lnTo>
                    <a:pt x="33845" y="27504"/>
                  </a:lnTo>
                  <a:lnTo>
                    <a:pt x="27499" y="33851"/>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64" name="object 10"/>
            <p:cNvSpPr/>
            <p:nvPr/>
          </p:nvSpPr>
          <p:spPr>
            <a:xfrm>
              <a:off x="4977691" y="1623334"/>
              <a:ext cx="1610360" cy="0"/>
            </a:xfrm>
            <a:custGeom>
              <a:avLst/>
              <a:gdLst/>
              <a:ahLst/>
              <a:cxnLst/>
              <a:rect l="l" t="t" r="r" b="b"/>
              <a:pathLst>
                <a:path w="1610359">
                  <a:moveTo>
                    <a:pt x="0" y="0"/>
                  </a:moveTo>
                  <a:lnTo>
                    <a:pt x="1609791" y="0"/>
                  </a:lnTo>
                </a:path>
              </a:pathLst>
            </a:custGeom>
            <a:ln w="25388">
              <a:solidFill>
                <a:srgbClr val="FFFFFF"/>
              </a:solidFill>
            </a:ln>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65" name="object 11"/>
            <p:cNvSpPr/>
            <p:nvPr/>
          </p:nvSpPr>
          <p:spPr>
            <a:xfrm>
              <a:off x="5555183" y="2067636"/>
              <a:ext cx="461645" cy="321945"/>
            </a:xfrm>
            <a:custGeom>
              <a:avLst/>
              <a:gdLst/>
              <a:ahLst/>
              <a:cxnLst/>
              <a:rect l="l" t="t" r="r" b="b"/>
              <a:pathLst>
                <a:path w="461645" h="321944">
                  <a:moveTo>
                    <a:pt x="439995" y="321585"/>
                  </a:moveTo>
                  <a:lnTo>
                    <a:pt x="21153" y="321585"/>
                  </a:lnTo>
                  <a:lnTo>
                    <a:pt x="13386" y="320064"/>
                  </a:lnTo>
                  <a:lnTo>
                    <a:pt x="6610" y="315767"/>
                  </a:lnTo>
                  <a:lnTo>
                    <a:pt x="1817" y="309089"/>
                  </a:lnTo>
                  <a:lnTo>
                    <a:pt x="0" y="300428"/>
                  </a:lnTo>
                  <a:lnTo>
                    <a:pt x="0" y="21156"/>
                  </a:lnTo>
                  <a:lnTo>
                    <a:pt x="1817" y="13388"/>
                  </a:lnTo>
                  <a:lnTo>
                    <a:pt x="6610" y="6611"/>
                  </a:lnTo>
                  <a:lnTo>
                    <a:pt x="13386" y="1818"/>
                  </a:lnTo>
                  <a:lnTo>
                    <a:pt x="21153" y="0"/>
                  </a:lnTo>
                  <a:lnTo>
                    <a:pt x="439995" y="0"/>
                  </a:lnTo>
                  <a:lnTo>
                    <a:pt x="447762" y="1818"/>
                  </a:lnTo>
                  <a:lnTo>
                    <a:pt x="454538" y="6611"/>
                  </a:lnTo>
                  <a:lnTo>
                    <a:pt x="459331" y="13388"/>
                  </a:lnTo>
                  <a:lnTo>
                    <a:pt x="461149" y="21156"/>
                  </a:lnTo>
                  <a:lnTo>
                    <a:pt x="461149" y="25388"/>
                  </a:lnTo>
                  <a:lnTo>
                    <a:pt x="25384" y="25388"/>
                  </a:lnTo>
                  <a:lnTo>
                    <a:pt x="25384" y="296197"/>
                  </a:lnTo>
                  <a:lnTo>
                    <a:pt x="461149" y="296197"/>
                  </a:lnTo>
                  <a:lnTo>
                    <a:pt x="461149" y="300428"/>
                  </a:lnTo>
                  <a:lnTo>
                    <a:pt x="459331" y="309089"/>
                  </a:lnTo>
                  <a:lnTo>
                    <a:pt x="454538" y="315767"/>
                  </a:lnTo>
                  <a:lnTo>
                    <a:pt x="447762" y="320064"/>
                  </a:lnTo>
                  <a:lnTo>
                    <a:pt x="439995" y="321585"/>
                  </a:lnTo>
                  <a:close/>
                </a:path>
                <a:path w="461645" h="321944">
                  <a:moveTo>
                    <a:pt x="461149" y="296197"/>
                  </a:moveTo>
                  <a:lnTo>
                    <a:pt x="435764" y="296197"/>
                  </a:lnTo>
                  <a:lnTo>
                    <a:pt x="435764" y="25388"/>
                  </a:lnTo>
                  <a:lnTo>
                    <a:pt x="461149" y="25388"/>
                  </a:lnTo>
                  <a:lnTo>
                    <a:pt x="461149" y="296197"/>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66" name="object 12"/>
            <p:cNvSpPr/>
            <p:nvPr/>
          </p:nvSpPr>
          <p:spPr>
            <a:xfrm>
              <a:off x="5047494" y="2067639"/>
              <a:ext cx="461645" cy="321945"/>
            </a:xfrm>
            <a:custGeom>
              <a:avLst/>
              <a:gdLst/>
              <a:ahLst/>
              <a:cxnLst/>
              <a:rect l="l" t="t" r="r" b="b"/>
              <a:pathLst>
                <a:path w="461645" h="321944">
                  <a:moveTo>
                    <a:pt x="439995" y="321585"/>
                  </a:moveTo>
                  <a:lnTo>
                    <a:pt x="21153" y="321585"/>
                  </a:lnTo>
                  <a:lnTo>
                    <a:pt x="13386" y="320064"/>
                  </a:lnTo>
                  <a:lnTo>
                    <a:pt x="6610" y="315767"/>
                  </a:lnTo>
                  <a:lnTo>
                    <a:pt x="1817" y="309089"/>
                  </a:lnTo>
                  <a:lnTo>
                    <a:pt x="0" y="300428"/>
                  </a:lnTo>
                  <a:lnTo>
                    <a:pt x="0" y="21156"/>
                  </a:lnTo>
                  <a:lnTo>
                    <a:pt x="1817" y="13388"/>
                  </a:lnTo>
                  <a:lnTo>
                    <a:pt x="6610" y="6611"/>
                  </a:lnTo>
                  <a:lnTo>
                    <a:pt x="13386" y="1818"/>
                  </a:lnTo>
                  <a:lnTo>
                    <a:pt x="21153" y="0"/>
                  </a:lnTo>
                  <a:lnTo>
                    <a:pt x="439995" y="0"/>
                  </a:lnTo>
                  <a:lnTo>
                    <a:pt x="447762" y="1818"/>
                  </a:lnTo>
                  <a:lnTo>
                    <a:pt x="454538" y="6611"/>
                  </a:lnTo>
                  <a:lnTo>
                    <a:pt x="459331" y="13388"/>
                  </a:lnTo>
                  <a:lnTo>
                    <a:pt x="461149" y="21156"/>
                  </a:lnTo>
                  <a:lnTo>
                    <a:pt x="461149" y="25388"/>
                  </a:lnTo>
                  <a:lnTo>
                    <a:pt x="25384" y="25388"/>
                  </a:lnTo>
                  <a:lnTo>
                    <a:pt x="25384" y="296197"/>
                  </a:lnTo>
                  <a:lnTo>
                    <a:pt x="461149" y="296197"/>
                  </a:lnTo>
                  <a:lnTo>
                    <a:pt x="461149" y="300428"/>
                  </a:lnTo>
                  <a:lnTo>
                    <a:pt x="459331" y="309089"/>
                  </a:lnTo>
                  <a:lnTo>
                    <a:pt x="454538" y="315767"/>
                  </a:lnTo>
                  <a:lnTo>
                    <a:pt x="447762" y="320064"/>
                  </a:lnTo>
                  <a:lnTo>
                    <a:pt x="439995" y="321585"/>
                  </a:lnTo>
                  <a:close/>
                </a:path>
                <a:path w="461645" h="321944">
                  <a:moveTo>
                    <a:pt x="461149" y="296197"/>
                  </a:moveTo>
                  <a:lnTo>
                    <a:pt x="435764" y="296197"/>
                  </a:lnTo>
                  <a:lnTo>
                    <a:pt x="435764" y="25388"/>
                  </a:lnTo>
                  <a:lnTo>
                    <a:pt x="461149" y="25388"/>
                  </a:lnTo>
                  <a:lnTo>
                    <a:pt x="461149" y="296197"/>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67" name="object 13"/>
            <p:cNvSpPr/>
            <p:nvPr/>
          </p:nvSpPr>
          <p:spPr>
            <a:xfrm>
              <a:off x="5047492" y="1695280"/>
              <a:ext cx="1457960" cy="321945"/>
            </a:xfrm>
            <a:custGeom>
              <a:avLst/>
              <a:gdLst/>
              <a:ahLst/>
              <a:cxnLst/>
              <a:rect l="l" t="t" r="r" b="b"/>
              <a:pathLst>
                <a:path w="1457959" h="321944">
                  <a:moveTo>
                    <a:pt x="1436331" y="321585"/>
                  </a:moveTo>
                  <a:lnTo>
                    <a:pt x="21153" y="321585"/>
                  </a:lnTo>
                  <a:lnTo>
                    <a:pt x="13386" y="320064"/>
                  </a:lnTo>
                  <a:lnTo>
                    <a:pt x="6610" y="315767"/>
                  </a:lnTo>
                  <a:lnTo>
                    <a:pt x="1817" y="309089"/>
                  </a:lnTo>
                  <a:lnTo>
                    <a:pt x="0" y="300428"/>
                  </a:lnTo>
                  <a:lnTo>
                    <a:pt x="0" y="21156"/>
                  </a:lnTo>
                  <a:lnTo>
                    <a:pt x="1817" y="13388"/>
                  </a:lnTo>
                  <a:lnTo>
                    <a:pt x="6610" y="6611"/>
                  </a:lnTo>
                  <a:lnTo>
                    <a:pt x="13386" y="1818"/>
                  </a:lnTo>
                  <a:lnTo>
                    <a:pt x="21153" y="0"/>
                  </a:lnTo>
                  <a:lnTo>
                    <a:pt x="1436331" y="0"/>
                  </a:lnTo>
                  <a:lnTo>
                    <a:pt x="1444991" y="1818"/>
                  </a:lnTo>
                  <a:lnTo>
                    <a:pt x="1451667" y="6611"/>
                  </a:lnTo>
                  <a:lnTo>
                    <a:pt x="1455964" y="13388"/>
                  </a:lnTo>
                  <a:lnTo>
                    <a:pt x="1457485" y="21156"/>
                  </a:lnTo>
                  <a:lnTo>
                    <a:pt x="1457485" y="25386"/>
                  </a:lnTo>
                  <a:lnTo>
                    <a:pt x="25384" y="25386"/>
                  </a:lnTo>
                  <a:lnTo>
                    <a:pt x="25384" y="296197"/>
                  </a:lnTo>
                  <a:lnTo>
                    <a:pt x="1457485" y="296197"/>
                  </a:lnTo>
                  <a:lnTo>
                    <a:pt x="1457485" y="300428"/>
                  </a:lnTo>
                  <a:lnTo>
                    <a:pt x="1455964" y="309089"/>
                  </a:lnTo>
                  <a:lnTo>
                    <a:pt x="1451667" y="315767"/>
                  </a:lnTo>
                  <a:lnTo>
                    <a:pt x="1444991" y="320064"/>
                  </a:lnTo>
                  <a:lnTo>
                    <a:pt x="1436331" y="321585"/>
                  </a:lnTo>
                  <a:close/>
                </a:path>
                <a:path w="1457959" h="321944">
                  <a:moveTo>
                    <a:pt x="1457485" y="296197"/>
                  </a:moveTo>
                  <a:lnTo>
                    <a:pt x="1432100" y="296197"/>
                  </a:lnTo>
                  <a:lnTo>
                    <a:pt x="1432100" y="25386"/>
                  </a:lnTo>
                  <a:lnTo>
                    <a:pt x="1457485" y="25386"/>
                  </a:lnTo>
                  <a:lnTo>
                    <a:pt x="1457485" y="296197"/>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68" name="object 14"/>
            <p:cNvSpPr/>
            <p:nvPr/>
          </p:nvSpPr>
          <p:spPr>
            <a:xfrm>
              <a:off x="5051721" y="2456933"/>
              <a:ext cx="450850" cy="0"/>
            </a:xfrm>
            <a:custGeom>
              <a:avLst/>
              <a:gdLst/>
              <a:ahLst/>
              <a:cxnLst/>
              <a:rect l="l" t="t" r="r" b="b"/>
              <a:pathLst>
                <a:path w="450850">
                  <a:moveTo>
                    <a:pt x="0" y="0"/>
                  </a:moveTo>
                  <a:lnTo>
                    <a:pt x="450572" y="0"/>
                  </a:lnTo>
                </a:path>
              </a:pathLst>
            </a:custGeom>
            <a:ln w="25388">
              <a:solidFill>
                <a:srgbClr val="FFFFFF"/>
              </a:solidFill>
            </a:ln>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69" name="object 15"/>
            <p:cNvSpPr/>
            <p:nvPr/>
          </p:nvSpPr>
          <p:spPr>
            <a:xfrm>
              <a:off x="5550945" y="2456936"/>
              <a:ext cx="368300" cy="0"/>
            </a:xfrm>
            <a:custGeom>
              <a:avLst/>
              <a:gdLst/>
              <a:ahLst/>
              <a:cxnLst/>
              <a:rect l="l" t="t" r="r" b="b"/>
              <a:pathLst>
                <a:path w="368300">
                  <a:moveTo>
                    <a:pt x="0" y="0"/>
                  </a:moveTo>
                  <a:lnTo>
                    <a:pt x="368073" y="0"/>
                  </a:lnTo>
                </a:path>
              </a:pathLst>
            </a:custGeom>
            <a:ln w="25388">
              <a:solidFill>
                <a:srgbClr val="FFFFFF"/>
              </a:solidFill>
            </a:ln>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70" name="object 16"/>
            <p:cNvSpPr/>
            <p:nvPr/>
          </p:nvSpPr>
          <p:spPr>
            <a:xfrm>
              <a:off x="6050169" y="2456939"/>
              <a:ext cx="448945" cy="0"/>
            </a:xfrm>
            <a:custGeom>
              <a:avLst/>
              <a:gdLst/>
              <a:ahLst/>
              <a:cxnLst/>
              <a:rect l="l" t="t" r="r" b="b"/>
              <a:pathLst>
                <a:path w="448945">
                  <a:moveTo>
                    <a:pt x="0" y="0"/>
                  </a:moveTo>
                  <a:lnTo>
                    <a:pt x="448456" y="0"/>
                  </a:lnTo>
                </a:path>
              </a:pathLst>
            </a:custGeom>
            <a:ln w="25388">
              <a:solidFill>
                <a:srgbClr val="FFFFFF"/>
              </a:solidFill>
            </a:ln>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71" name="object 17"/>
            <p:cNvSpPr/>
            <p:nvPr/>
          </p:nvSpPr>
          <p:spPr>
            <a:xfrm>
              <a:off x="6045937" y="2067655"/>
              <a:ext cx="461645" cy="321945"/>
            </a:xfrm>
            <a:custGeom>
              <a:avLst/>
              <a:gdLst/>
              <a:ahLst/>
              <a:cxnLst/>
              <a:rect l="l" t="t" r="r" b="b"/>
              <a:pathLst>
                <a:path w="461645" h="321944">
                  <a:moveTo>
                    <a:pt x="439995" y="321585"/>
                  </a:moveTo>
                  <a:lnTo>
                    <a:pt x="21153" y="321585"/>
                  </a:lnTo>
                  <a:lnTo>
                    <a:pt x="13386" y="320064"/>
                  </a:lnTo>
                  <a:lnTo>
                    <a:pt x="6610" y="315767"/>
                  </a:lnTo>
                  <a:lnTo>
                    <a:pt x="1817" y="309089"/>
                  </a:lnTo>
                  <a:lnTo>
                    <a:pt x="0" y="300428"/>
                  </a:lnTo>
                  <a:lnTo>
                    <a:pt x="0" y="21156"/>
                  </a:lnTo>
                  <a:lnTo>
                    <a:pt x="1817" y="13388"/>
                  </a:lnTo>
                  <a:lnTo>
                    <a:pt x="6610" y="6611"/>
                  </a:lnTo>
                  <a:lnTo>
                    <a:pt x="13386" y="1818"/>
                  </a:lnTo>
                  <a:lnTo>
                    <a:pt x="21153" y="0"/>
                  </a:lnTo>
                  <a:lnTo>
                    <a:pt x="439995" y="0"/>
                  </a:lnTo>
                  <a:lnTo>
                    <a:pt x="447762" y="1818"/>
                  </a:lnTo>
                  <a:lnTo>
                    <a:pt x="454538" y="6611"/>
                  </a:lnTo>
                  <a:lnTo>
                    <a:pt x="459331" y="13388"/>
                  </a:lnTo>
                  <a:lnTo>
                    <a:pt x="461149" y="21156"/>
                  </a:lnTo>
                  <a:lnTo>
                    <a:pt x="461149" y="25388"/>
                  </a:lnTo>
                  <a:lnTo>
                    <a:pt x="25384" y="25388"/>
                  </a:lnTo>
                  <a:lnTo>
                    <a:pt x="25384" y="296197"/>
                  </a:lnTo>
                  <a:lnTo>
                    <a:pt x="461149" y="296197"/>
                  </a:lnTo>
                  <a:lnTo>
                    <a:pt x="461149" y="300428"/>
                  </a:lnTo>
                  <a:lnTo>
                    <a:pt x="459331" y="309089"/>
                  </a:lnTo>
                  <a:lnTo>
                    <a:pt x="454538" y="315767"/>
                  </a:lnTo>
                  <a:lnTo>
                    <a:pt x="447762" y="320064"/>
                  </a:lnTo>
                  <a:lnTo>
                    <a:pt x="439995" y="321585"/>
                  </a:lnTo>
                  <a:close/>
                </a:path>
                <a:path w="461645" h="321944">
                  <a:moveTo>
                    <a:pt x="461149" y="296197"/>
                  </a:moveTo>
                  <a:lnTo>
                    <a:pt x="435764" y="296197"/>
                  </a:lnTo>
                  <a:lnTo>
                    <a:pt x="435764" y="25388"/>
                  </a:lnTo>
                  <a:lnTo>
                    <a:pt x="461149" y="25388"/>
                  </a:lnTo>
                  <a:lnTo>
                    <a:pt x="461149" y="296197"/>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72" name="object 18"/>
            <p:cNvSpPr/>
            <p:nvPr/>
          </p:nvSpPr>
          <p:spPr>
            <a:xfrm>
              <a:off x="5603825" y="2755256"/>
              <a:ext cx="338455" cy="97790"/>
            </a:xfrm>
            <a:custGeom>
              <a:avLst/>
              <a:gdLst/>
              <a:ahLst/>
              <a:cxnLst/>
              <a:rect l="l" t="t" r="r" b="b"/>
              <a:pathLst>
                <a:path w="338454" h="97789">
                  <a:moveTo>
                    <a:pt x="19038" y="95206"/>
                  </a:moveTo>
                  <a:lnTo>
                    <a:pt x="0" y="95206"/>
                  </a:lnTo>
                  <a:lnTo>
                    <a:pt x="0" y="0"/>
                  </a:lnTo>
                  <a:lnTo>
                    <a:pt x="35961" y="0"/>
                  </a:lnTo>
                  <a:lnTo>
                    <a:pt x="43497" y="396"/>
                  </a:lnTo>
                  <a:lnTo>
                    <a:pt x="69103" y="14811"/>
                  </a:lnTo>
                  <a:lnTo>
                    <a:pt x="19038" y="14811"/>
                  </a:lnTo>
                  <a:lnTo>
                    <a:pt x="19038" y="44429"/>
                  </a:lnTo>
                  <a:lnTo>
                    <a:pt x="67691" y="44429"/>
                  </a:lnTo>
                  <a:lnTo>
                    <a:pt x="59230" y="52894"/>
                  </a:lnTo>
                  <a:lnTo>
                    <a:pt x="52884" y="55010"/>
                  </a:lnTo>
                  <a:lnTo>
                    <a:pt x="55110" y="59241"/>
                  </a:lnTo>
                  <a:lnTo>
                    <a:pt x="19038" y="59241"/>
                  </a:lnTo>
                  <a:lnTo>
                    <a:pt x="19038" y="95206"/>
                  </a:lnTo>
                  <a:close/>
                </a:path>
                <a:path w="338454" h="97789">
                  <a:moveTo>
                    <a:pt x="67691" y="44429"/>
                  </a:moveTo>
                  <a:lnTo>
                    <a:pt x="40191" y="44429"/>
                  </a:lnTo>
                  <a:lnTo>
                    <a:pt x="44422" y="42315"/>
                  </a:lnTo>
                  <a:lnTo>
                    <a:pt x="48653" y="38082"/>
                  </a:lnTo>
                  <a:lnTo>
                    <a:pt x="50768" y="33853"/>
                  </a:lnTo>
                  <a:lnTo>
                    <a:pt x="50768" y="21159"/>
                  </a:lnTo>
                  <a:lnTo>
                    <a:pt x="46537" y="19041"/>
                  </a:lnTo>
                  <a:lnTo>
                    <a:pt x="44422" y="16927"/>
                  </a:lnTo>
                  <a:lnTo>
                    <a:pt x="40191" y="14811"/>
                  </a:lnTo>
                  <a:lnTo>
                    <a:pt x="69103" y="14811"/>
                  </a:lnTo>
                  <a:lnTo>
                    <a:pt x="71922" y="19041"/>
                  </a:lnTo>
                  <a:lnTo>
                    <a:pt x="71922" y="33853"/>
                  </a:lnTo>
                  <a:lnTo>
                    <a:pt x="69806" y="40200"/>
                  </a:lnTo>
                  <a:lnTo>
                    <a:pt x="67691" y="44429"/>
                  </a:lnTo>
                  <a:close/>
                </a:path>
                <a:path w="338454" h="97789">
                  <a:moveTo>
                    <a:pt x="74037" y="95206"/>
                  </a:moveTo>
                  <a:lnTo>
                    <a:pt x="52884" y="95206"/>
                  </a:lnTo>
                  <a:lnTo>
                    <a:pt x="35961" y="59241"/>
                  </a:lnTo>
                  <a:lnTo>
                    <a:pt x="55110" y="59241"/>
                  </a:lnTo>
                  <a:lnTo>
                    <a:pt x="74037" y="95206"/>
                  </a:lnTo>
                  <a:close/>
                </a:path>
                <a:path w="338454" h="97789">
                  <a:moveTo>
                    <a:pt x="156536" y="95206"/>
                  </a:moveTo>
                  <a:lnTo>
                    <a:pt x="90960" y="95206"/>
                  </a:lnTo>
                  <a:lnTo>
                    <a:pt x="90960" y="0"/>
                  </a:lnTo>
                  <a:lnTo>
                    <a:pt x="154421" y="0"/>
                  </a:lnTo>
                  <a:lnTo>
                    <a:pt x="154421" y="14811"/>
                  </a:lnTo>
                  <a:lnTo>
                    <a:pt x="109998" y="14811"/>
                  </a:lnTo>
                  <a:lnTo>
                    <a:pt x="109998" y="38082"/>
                  </a:lnTo>
                  <a:lnTo>
                    <a:pt x="148075" y="38082"/>
                  </a:lnTo>
                  <a:lnTo>
                    <a:pt x="148075" y="52894"/>
                  </a:lnTo>
                  <a:lnTo>
                    <a:pt x="109998" y="52894"/>
                  </a:lnTo>
                  <a:lnTo>
                    <a:pt x="109998" y="80398"/>
                  </a:lnTo>
                  <a:lnTo>
                    <a:pt x="156536" y="80398"/>
                  </a:lnTo>
                  <a:lnTo>
                    <a:pt x="156536" y="95206"/>
                  </a:lnTo>
                  <a:close/>
                </a:path>
                <a:path w="338454" h="97789">
                  <a:moveTo>
                    <a:pt x="217882" y="95206"/>
                  </a:moveTo>
                  <a:lnTo>
                    <a:pt x="196728" y="95206"/>
                  </a:lnTo>
                  <a:lnTo>
                    <a:pt x="164998" y="0"/>
                  </a:lnTo>
                  <a:lnTo>
                    <a:pt x="186151" y="0"/>
                  </a:lnTo>
                  <a:lnTo>
                    <a:pt x="207305" y="71935"/>
                  </a:lnTo>
                  <a:lnTo>
                    <a:pt x="226155" y="71935"/>
                  </a:lnTo>
                  <a:lnTo>
                    <a:pt x="217882" y="95206"/>
                  </a:lnTo>
                  <a:close/>
                </a:path>
                <a:path w="338454" h="97789">
                  <a:moveTo>
                    <a:pt x="226155" y="71935"/>
                  </a:moveTo>
                  <a:lnTo>
                    <a:pt x="207305" y="71935"/>
                  </a:lnTo>
                  <a:lnTo>
                    <a:pt x="230574" y="0"/>
                  </a:lnTo>
                  <a:lnTo>
                    <a:pt x="251728" y="0"/>
                  </a:lnTo>
                  <a:lnTo>
                    <a:pt x="226155" y="71935"/>
                  </a:lnTo>
                  <a:close/>
                </a:path>
                <a:path w="338454" h="97789">
                  <a:moveTo>
                    <a:pt x="302496" y="97323"/>
                  </a:moveTo>
                  <a:lnTo>
                    <a:pt x="267328" y="77752"/>
                  </a:lnTo>
                  <a:lnTo>
                    <a:pt x="264420" y="63470"/>
                  </a:lnTo>
                  <a:lnTo>
                    <a:pt x="264420" y="0"/>
                  </a:lnTo>
                  <a:lnTo>
                    <a:pt x="285573" y="0"/>
                  </a:lnTo>
                  <a:lnTo>
                    <a:pt x="285573" y="74051"/>
                  </a:lnTo>
                  <a:lnTo>
                    <a:pt x="289804" y="76164"/>
                  </a:lnTo>
                  <a:lnTo>
                    <a:pt x="291920" y="80398"/>
                  </a:lnTo>
                  <a:lnTo>
                    <a:pt x="334046" y="80398"/>
                  </a:lnTo>
                  <a:lnTo>
                    <a:pt x="333103" y="81919"/>
                  </a:lnTo>
                  <a:lnTo>
                    <a:pt x="327881" y="86745"/>
                  </a:lnTo>
                  <a:lnTo>
                    <a:pt x="322725" y="91076"/>
                  </a:lnTo>
                  <a:lnTo>
                    <a:pt x="316775" y="94414"/>
                  </a:lnTo>
                  <a:lnTo>
                    <a:pt x="310032" y="96563"/>
                  </a:lnTo>
                  <a:lnTo>
                    <a:pt x="302496" y="97323"/>
                  </a:lnTo>
                  <a:close/>
                </a:path>
                <a:path w="338454" h="97789">
                  <a:moveTo>
                    <a:pt x="334046" y="80398"/>
                  </a:moveTo>
                  <a:lnTo>
                    <a:pt x="313073" y="80398"/>
                  </a:lnTo>
                  <a:lnTo>
                    <a:pt x="319419" y="74051"/>
                  </a:lnTo>
                  <a:lnTo>
                    <a:pt x="319419" y="0"/>
                  </a:lnTo>
                  <a:lnTo>
                    <a:pt x="338458" y="0"/>
                  </a:lnTo>
                  <a:lnTo>
                    <a:pt x="338458" y="63470"/>
                  </a:lnTo>
                  <a:lnTo>
                    <a:pt x="337995" y="70678"/>
                  </a:lnTo>
                  <a:lnTo>
                    <a:pt x="336342" y="76695"/>
                  </a:lnTo>
                  <a:lnTo>
                    <a:pt x="334046" y="80398"/>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73" name="object 19"/>
            <p:cNvSpPr/>
            <p:nvPr/>
          </p:nvSpPr>
          <p:spPr>
            <a:xfrm>
              <a:off x="2777698" y="2588124"/>
              <a:ext cx="584200" cy="101600"/>
            </a:xfrm>
            <a:custGeom>
              <a:avLst/>
              <a:gdLst/>
              <a:ahLst/>
              <a:cxnLst/>
              <a:rect l="l" t="t" r="r" b="b"/>
              <a:pathLst>
                <a:path w="584200" h="101600">
                  <a:moveTo>
                    <a:pt x="21153" y="101553"/>
                  </a:moveTo>
                  <a:lnTo>
                    <a:pt x="0" y="101553"/>
                  </a:lnTo>
                  <a:lnTo>
                    <a:pt x="0" y="4231"/>
                  </a:lnTo>
                  <a:lnTo>
                    <a:pt x="35961" y="4231"/>
                  </a:lnTo>
                  <a:lnTo>
                    <a:pt x="44720" y="4661"/>
                  </a:lnTo>
                  <a:lnTo>
                    <a:pt x="52090" y="6082"/>
                  </a:lnTo>
                  <a:lnTo>
                    <a:pt x="58271" y="8694"/>
                  </a:lnTo>
                  <a:lnTo>
                    <a:pt x="63460" y="12694"/>
                  </a:lnTo>
                  <a:lnTo>
                    <a:pt x="69806" y="16925"/>
                  </a:lnTo>
                  <a:lnTo>
                    <a:pt x="70864" y="21154"/>
                  </a:lnTo>
                  <a:lnTo>
                    <a:pt x="21153" y="21154"/>
                  </a:lnTo>
                  <a:lnTo>
                    <a:pt x="21153" y="48660"/>
                  </a:lnTo>
                  <a:lnTo>
                    <a:pt x="68748" y="48660"/>
                  </a:lnTo>
                  <a:lnTo>
                    <a:pt x="65576" y="55008"/>
                  </a:lnTo>
                  <a:lnTo>
                    <a:pt x="61345" y="57123"/>
                  </a:lnTo>
                  <a:lnTo>
                    <a:pt x="54999" y="61355"/>
                  </a:lnTo>
                  <a:lnTo>
                    <a:pt x="57348" y="65584"/>
                  </a:lnTo>
                  <a:lnTo>
                    <a:pt x="21153" y="65584"/>
                  </a:lnTo>
                  <a:lnTo>
                    <a:pt x="21153" y="101553"/>
                  </a:lnTo>
                  <a:close/>
                </a:path>
                <a:path w="584200" h="101600">
                  <a:moveTo>
                    <a:pt x="68748" y="48660"/>
                  </a:moveTo>
                  <a:lnTo>
                    <a:pt x="44422" y="48660"/>
                  </a:lnTo>
                  <a:lnTo>
                    <a:pt x="48653" y="46543"/>
                  </a:lnTo>
                  <a:lnTo>
                    <a:pt x="50768" y="42313"/>
                  </a:lnTo>
                  <a:lnTo>
                    <a:pt x="52884" y="40196"/>
                  </a:lnTo>
                  <a:lnTo>
                    <a:pt x="52884" y="31735"/>
                  </a:lnTo>
                  <a:lnTo>
                    <a:pt x="50768" y="27501"/>
                  </a:lnTo>
                  <a:lnTo>
                    <a:pt x="48653" y="25388"/>
                  </a:lnTo>
                  <a:lnTo>
                    <a:pt x="46537" y="21154"/>
                  </a:lnTo>
                  <a:lnTo>
                    <a:pt x="70864" y="21154"/>
                  </a:lnTo>
                  <a:lnTo>
                    <a:pt x="71922" y="25388"/>
                  </a:lnTo>
                  <a:lnTo>
                    <a:pt x="71922" y="40196"/>
                  </a:lnTo>
                  <a:lnTo>
                    <a:pt x="69806" y="46543"/>
                  </a:lnTo>
                  <a:lnTo>
                    <a:pt x="68748" y="48660"/>
                  </a:lnTo>
                  <a:close/>
                </a:path>
                <a:path w="584200" h="101600">
                  <a:moveTo>
                    <a:pt x="76153" y="101553"/>
                  </a:moveTo>
                  <a:lnTo>
                    <a:pt x="54999" y="101553"/>
                  </a:lnTo>
                  <a:lnTo>
                    <a:pt x="35961" y="65584"/>
                  </a:lnTo>
                  <a:lnTo>
                    <a:pt x="57348" y="65584"/>
                  </a:lnTo>
                  <a:lnTo>
                    <a:pt x="76153" y="99437"/>
                  </a:lnTo>
                  <a:lnTo>
                    <a:pt x="76153" y="101553"/>
                  </a:lnTo>
                  <a:close/>
                </a:path>
                <a:path w="584200" h="101600">
                  <a:moveTo>
                    <a:pt x="135383" y="101553"/>
                  </a:moveTo>
                  <a:lnTo>
                    <a:pt x="124806" y="101553"/>
                  </a:lnTo>
                  <a:lnTo>
                    <a:pt x="117237" y="101123"/>
                  </a:lnTo>
                  <a:lnTo>
                    <a:pt x="89274" y="75238"/>
                  </a:lnTo>
                  <a:lnTo>
                    <a:pt x="88845" y="67702"/>
                  </a:lnTo>
                  <a:lnTo>
                    <a:pt x="88845" y="50776"/>
                  </a:lnTo>
                  <a:lnTo>
                    <a:pt x="93075" y="46543"/>
                  </a:lnTo>
                  <a:lnTo>
                    <a:pt x="95191" y="40196"/>
                  </a:lnTo>
                  <a:lnTo>
                    <a:pt x="103652" y="31735"/>
                  </a:lnTo>
                  <a:lnTo>
                    <a:pt x="109998" y="29619"/>
                  </a:lnTo>
                  <a:lnTo>
                    <a:pt x="114229" y="27501"/>
                  </a:lnTo>
                  <a:lnTo>
                    <a:pt x="131152" y="27501"/>
                  </a:lnTo>
                  <a:lnTo>
                    <a:pt x="139613" y="31735"/>
                  </a:lnTo>
                  <a:lnTo>
                    <a:pt x="143844" y="38082"/>
                  </a:lnTo>
                  <a:lnTo>
                    <a:pt x="147844" y="43239"/>
                  </a:lnTo>
                  <a:lnTo>
                    <a:pt x="148366" y="44429"/>
                  </a:lnTo>
                  <a:lnTo>
                    <a:pt x="114229" y="44429"/>
                  </a:lnTo>
                  <a:lnTo>
                    <a:pt x="112114" y="46543"/>
                  </a:lnTo>
                  <a:lnTo>
                    <a:pt x="109998" y="50776"/>
                  </a:lnTo>
                  <a:lnTo>
                    <a:pt x="107883" y="52890"/>
                  </a:lnTo>
                  <a:lnTo>
                    <a:pt x="107883" y="59237"/>
                  </a:lnTo>
                  <a:lnTo>
                    <a:pt x="152064" y="59237"/>
                  </a:lnTo>
                  <a:lnTo>
                    <a:pt x="152306" y="63470"/>
                  </a:lnTo>
                  <a:lnTo>
                    <a:pt x="152306" y="71931"/>
                  </a:lnTo>
                  <a:lnTo>
                    <a:pt x="107883" y="71931"/>
                  </a:lnTo>
                  <a:lnTo>
                    <a:pt x="107883" y="76164"/>
                  </a:lnTo>
                  <a:lnTo>
                    <a:pt x="109998" y="80396"/>
                  </a:lnTo>
                  <a:lnTo>
                    <a:pt x="114229" y="82512"/>
                  </a:lnTo>
                  <a:lnTo>
                    <a:pt x="116344" y="84625"/>
                  </a:lnTo>
                  <a:lnTo>
                    <a:pt x="120575" y="86743"/>
                  </a:lnTo>
                  <a:lnTo>
                    <a:pt x="150191" y="86743"/>
                  </a:lnTo>
                  <a:lnTo>
                    <a:pt x="152306" y="88859"/>
                  </a:lnTo>
                  <a:lnTo>
                    <a:pt x="148075" y="93090"/>
                  </a:lnTo>
                  <a:lnTo>
                    <a:pt x="145960" y="97319"/>
                  </a:lnTo>
                  <a:lnTo>
                    <a:pt x="139613" y="99437"/>
                  </a:lnTo>
                  <a:lnTo>
                    <a:pt x="135383" y="101553"/>
                  </a:lnTo>
                  <a:close/>
                </a:path>
                <a:path w="584200" h="101600">
                  <a:moveTo>
                    <a:pt x="152064" y="59237"/>
                  </a:moveTo>
                  <a:lnTo>
                    <a:pt x="135383" y="59237"/>
                  </a:lnTo>
                  <a:lnTo>
                    <a:pt x="135383" y="52890"/>
                  </a:lnTo>
                  <a:lnTo>
                    <a:pt x="133267" y="48660"/>
                  </a:lnTo>
                  <a:lnTo>
                    <a:pt x="129037" y="44429"/>
                  </a:lnTo>
                  <a:lnTo>
                    <a:pt x="148366" y="44429"/>
                  </a:lnTo>
                  <a:lnTo>
                    <a:pt x="150455" y="49189"/>
                  </a:lnTo>
                  <a:lnTo>
                    <a:pt x="151876" y="55932"/>
                  </a:lnTo>
                  <a:lnTo>
                    <a:pt x="152064" y="59237"/>
                  </a:lnTo>
                  <a:close/>
                </a:path>
                <a:path w="584200" h="101600">
                  <a:moveTo>
                    <a:pt x="150191" y="86743"/>
                  </a:moveTo>
                  <a:lnTo>
                    <a:pt x="133267" y="86743"/>
                  </a:lnTo>
                  <a:lnTo>
                    <a:pt x="137498" y="84625"/>
                  </a:lnTo>
                  <a:lnTo>
                    <a:pt x="141729" y="78278"/>
                  </a:lnTo>
                  <a:lnTo>
                    <a:pt x="150191" y="86743"/>
                  </a:lnTo>
                  <a:close/>
                </a:path>
                <a:path w="584200" h="101600">
                  <a:moveTo>
                    <a:pt x="205190" y="101553"/>
                  </a:moveTo>
                  <a:lnTo>
                    <a:pt x="186151" y="101553"/>
                  </a:lnTo>
                  <a:lnTo>
                    <a:pt x="160767" y="29619"/>
                  </a:lnTo>
                  <a:lnTo>
                    <a:pt x="181921" y="29619"/>
                  </a:lnTo>
                  <a:lnTo>
                    <a:pt x="194613" y="78278"/>
                  </a:lnTo>
                  <a:lnTo>
                    <a:pt x="212719" y="78278"/>
                  </a:lnTo>
                  <a:lnTo>
                    <a:pt x="205190" y="101553"/>
                  </a:lnTo>
                  <a:close/>
                </a:path>
                <a:path w="584200" h="101600">
                  <a:moveTo>
                    <a:pt x="212719" y="78278"/>
                  </a:moveTo>
                  <a:lnTo>
                    <a:pt x="194613" y="78278"/>
                  </a:lnTo>
                  <a:lnTo>
                    <a:pt x="207305" y="29619"/>
                  </a:lnTo>
                  <a:lnTo>
                    <a:pt x="228459" y="29619"/>
                  </a:lnTo>
                  <a:lnTo>
                    <a:pt x="212719" y="78278"/>
                  </a:lnTo>
                  <a:close/>
                </a:path>
                <a:path w="584200" h="101600">
                  <a:moveTo>
                    <a:pt x="262304" y="101553"/>
                  </a:moveTo>
                  <a:lnTo>
                    <a:pt x="243266" y="101553"/>
                  </a:lnTo>
                  <a:lnTo>
                    <a:pt x="243266" y="29619"/>
                  </a:lnTo>
                  <a:lnTo>
                    <a:pt x="262304" y="29619"/>
                  </a:lnTo>
                  <a:lnTo>
                    <a:pt x="262304" y="101553"/>
                  </a:lnTo>
                  <a:close/>
                </a:path>
                <a:path w="584200" h="101600">
                  <a:moveTo>
                    <a:pt x="260189" y="19041"/>
                  </a:moveTo>
                  <a:lnTo>
                    <a:pt x="245382" y="19041"/>
                  </a:lnTo>
                  <a:lnTo>
                    <a:pt x="241151" y="14807"/>
                  </a:lnTo>
                  <a:lnTo>
                    <a:pt x="241151" y="8460"/>
                  </a:lnTo>
                  <a:lnTo>
                    <a:pt x="245382" y="4231"/>
                  </a:lnTo>
                  <a:lnTo>
                    <a:pt x="245382" y="2113"/>
                  </a:lnTo>
                  <a:lnTo>
                    <a:pt x="249612" y="0"/>
                  </a:lnTo>
                  <a:lnTo>
                    <a:pt x="255958" y="0"/>
                  </a:lnTo>
                  <a:lnTo>
                    <a:pt x="262304" y="6347"/>
                  </a:lnTo>
                  <a:lnTo>
                    <a:pt x="262304" y="16925"/>
                  </a:lnTo>
                  <a:lnTo>
                    <a:pt x="260189" y="19041"/>
                  </a:lnTo>
                  <a:close/>
                </a:path>
                <a:path w="584200" h="101600">
                  <a:moveTo>
                    <a:pt x="255958" y="21154"/>
                  </a:moveTo>
                  <a:lnTo>
                    <a:pt x="249612" y="21154"/>
                  </a:lnTo>
                  <a:lnTo>
                    <a:pt x="247497" y="19041"/>
                  </a:lnTo>
                  <a:lnTo>
                    <a:pt x="258074" y="19041"/>
                  </a:lnTo>
                  <a:lnTo>
                    <a:pt x="255958" y="21154"/>
                  </a:lnTo>
                  <a:close/>
                </a:path>
                <a:path w="584200" h="101600">
                  <a:moveTo>
                    <a:pt x="327881" y="101553"/>
                  </a:moveTo>
                  <a:lnTo>
                    <a:pt x="315189" y="101553"/>
                  </a:lnTo>
                  <a:lnTo>
                    <a:pt x="307653" y="101123"/>
                  </a:lnTo>
                  <a:lnTo>
                    <a:pt x="279227" y="67702"/>
                  </a:lnTo>
                  <a:lnTo>
                    <a:pt x="279227" y="57123"/>
                  </a:lnTo>
                  <a:lnTo>
                    <a:pt x="306727" y="27501"/>
                  </a:lnTo>
                  <a:lnTo>
                    <a:pt x="313073" y="27501"/>
                  </a:lnTo>
                  <a:lnTo>
                    <a:pt x="340864" y="44429"/>
                  </a:lnTo>
                  <a:lnTo>
                    <a:pt x="306727" y="44429"/>
                  </a:lnTo>
                  <a:lnTo>
                    <a:pt x="304612" y="46543"/>
                  </a:lnTo>
                  <a:lnTo>
                    <a:pt x="302496" y="50776"/>
                  </a:lnTo>
                  <a:lnTo>
                    <a:pt x="300381" y="52890"/>
                  </a:lnTo>
                  <a:lnTo>
                    <a:pt x="300381" y="59237"/>
                  </a:lnTo>
                  <a:lnTo>
                    <a:pt x="344562" y="59237"/>
                  </a:lnTo>
                  <a:lnTo>
                    <a:pt x="344804" y="63470"/>
                  </a:lnTo>
                  <a:lnTo>
                    <a:pt x="344804" y="71931"/>
                  </a:lnTo>
                  <a:lnTo>
                    <a:pt x="300381" y="71931"/>
                  </a:lnTo>
                  <a:lnTo>
                    <a:pt x="300381" y="76164"/>
                  </a:lnTo>
                  <a:lnTo>
                    <a:pt x="302496" y="80396"/>
                  </a:lnTo>
                  <a:lnTo>
                    <a:pt x="304612" y="82512"/>
                  </a:lnTo>
                  <a:lnTo>
                    <a:pt x="313073" y="86743"/>
                  </a:lnTo>
                  <a:lnTo>
                    <a:pt x="340996" y="86743"/>
                  </a:lnTo>
                  <a:lnTo>
                    <a:pt x="342688" y="88859"/>
                  </a:lnTo>
                  <a:lnTo>
                    <a:pt x="340573" y="93090"/>
                  </a:lnTo>
                  <a:lnTo>
                    <a:pt x="336342" y="97319"/>
                  </a:lnTo>
                  <a:lnTo>
                    <a:pt x="327881" y="101553"/>
                  </a:lnTo>
                  <a:close/>
                </a:path>
                <a:path w="584200" h="101600">
                  <a:moveTo>
                    <a:pt x="344562" y="59237"/>
                  </a:moveTo>
                  <a:lnTo>
                    <a:pt x="325765" y="59237"/>
                  </a:lnTo>
                  <a:lnTo>
                    <a:pt x="325765" y="48660"/>
                  </a:lnTo>
                  <a:lnTo>
                    <a:pt x="321535" y="44429"/>
                  </a:lnTo>
                  <a:lnTo>
                    <a:pt x="340864" y="44429"/>
                  </a:lnTo>
                  <a:lnTo>
                    <a:pt x="342953" y="49189"/>
                  </a:lnTo>
                  <a:lnTo>
                    <a:pt x="344374" y="55932"/>
                  </a:lnTo>
                  <a:lnTo>
                    <a:pt x="344562" y="59237"/>
                  </a:lnTo>
                  <a:close/>
                </a:path>
                <a:path w="584200" h="101600">
                  <a:moveTo>
                    <a:pt x="340996" y="86743"/>
                  </a:moveTo>
                  <a:lnTo>
                    <a:pt x="323650" y="86743"/>
                  </a:lnTo>
                  <a:lnTo>
                    <a:pt x="329996" y="84625"/>
                  </a:lnTo>
                  <a:lnTo>
                    <a:pt x="334227" y="78278"/>
                  </a:lnTo>
                  <a:lnTo>
                    <a:pt x="340996" y="86743"/>
                  </a:lnTo>
                  <a:close/>
                </a:path>
                <a:path w="584200" h="101600">
                  <a:moveTo>
                    <a:pt x="389226" y="101553"/>
                  </a:moveTo>
                  <a:lnTo>
                    <a:pt x="374419" y="101553"/>
                  </a:lnTo>
                  <a:lnTo>
                    <a:pt x="355380" y="29619"/>
                  </a:lnTo>
                  <a:lnTo>
                    <a:pt x="374419" y="29619"/>
                  </a:lnTo>
                  <a:lnTo>
                    <a:pt x="382880" y="74049"/>
                  </a:lnTo>
                  <a:lnTo>
                    <a:pt x="397976" y="74049"/>
                  </a:lnTo>
                  <a:lnTo>
                    <a:pt x="389226" y="101553"/>
                  </a:lnTo>
                  <a:close/>
                </a:path>
                <a:path w="584200" h="101600">
                  <a:moveTo>
                    <a:pt x="397976" y="74049"/>
                  </a:moveTo>
                  <a:lnTo>
                    <a:pt x="382880" y="74049"/>
                  </a:lnTo>
                  <a:lnTo>
                    <a:pt x="395572" y="29619"/>
                  </a:lnTo>
                  <a:lnTo>
                    <a:pt x="410380" y="29619"/>
                  </a:lnTo>
                  <a:lnTo>
                    <a:pt x="417633" y="55008"/>
                  </a:lnTo>
                  <a:lnTo>
                    <a:pt x="404034" y="55008"/>
                  </a:lnTo>
                  <a:lnTo>
                    <a:pt x="397976" y="74049"/>
                  </a:lnTo>
                  <a:close/>
                </a:path>
                <a:path w="584200" h="101600">
                  <a:moveTo>
                    <a:pt x="440119" y="74049"/>
                  </a:moveTo>
                  <a:lnTo>
                    <a:pt x="423072" y="74049"/>
                  </a:lnTo>
                  <a:lnTo>
                    <a:pt x="431534" y="29619"/>
                  </a:lnTo>
                  <a:lnTo>
                    <a:pt x="450572" y="29619"/>
                  </a:lnTo>
                  <a:lnTo>
                    <a:pt x="440119" y="74049"/>
                  </a:lnTo>
                  <a:close/>
                </a:path>
                <a:path w="584200" h="101600">
                  <a:moveTo>
                    <a:pt x="433649" y="101553"/>
                  </a:moveTo>
                  <a:lnTo>
                    <a:pt x="416726" y="101553"/>
                  </a:lnTo>
                  <a:lnTo>
                    <a:pt x="404034" y="55008"/>
                  </a:lnTo>
                  <a:lnTo>
                    <a:pt x="417633" y="55008"/>
                  </a:lnTo>
                  <a:lnTo>
                    <a:pt x="423072" y="74049"/>
                  </a:lnTo>
                  <a:lnTo>
                    <a:pt x="440119" y="74049"/>
                  </a:lnTo>
                  <a:lnTo>
                    <a:pt x="433649" y="101553"/>
                  </a:lnTo>
                  <a:close/>
                </a:path>
                <a:path w="584200" h="101600">
                  <a:moveTo>
                    <a:pt x="509802" y="101553"/>
                  </a:moveTo>
                  <a:lnTo>
                    <a:pt x="499225" y="101553"/>
                  </a:lnTo>
                  <a:lnTo>
                    <a:pt x="491689" y="101123"/>
                  </a:lnTo>
                  <a:lnTo>
                    <a:pt x="463727" y="75238"/>
                  </a:lnTo>
                  <a:lnTo>
                    <a:pt x="463264" y="67702"/>
                  </a:lnTo>
                  <a:lnTo>
                    <a:pt x="463264" y="57123"/>
                  </a:lnTo>
                  <a:lnTo>
                    <a:pt x="465379" y="50776"/>
                  </a:lnTo>
                  <a:lnTo>
                    <a:pt x="467495" y="46543"/>
                  </a:lnTo>
                  <a:lnTo>
                    <a:pt x="469610" y="40196"/>
                  </a:lnTo>
                  <a:lnTo>
                    <a:pt x="478072" y="31735"/>
                  </a:lnTo>
                  <a:lnTo>
                    <a:pt x="490764" y="27501"/>
                  </a:lnTo>
                  <a:lnTo>
                    <a:pt x="497110" y="27501"/>
                  </a:lnTo>
                  <a:lnTo>
                    <a:pt x="524028" y="44429"/>
                  </a:lnTo>
                  <a:lnTo>
                    <a:pt x="488648" y="44429"/>
                  </a:lnTo>
                  <a:lnTo>
                    <a:pt x="486533" y="46543"/>
                  </a:lnTo>
                  <a:lnTo>
                    <a:pt x="484418" y="50776"/>
                  </a:lnTo>
                  <a:lnTo>
                    <a:pt x="482302" y="52890"/>
                  </a:lnTo>
                  <a:lnTo>
                    <a:pt x="482302" y="59237"/>
                  </a:lnTo>
                  <a:lnTo>
                    <a:pt x="528432" y="59237"/>
                  </a:lnTo>
                  <a:lnTo>
                    <a:pt x="528840" y="63470"/>
                  </a:lnTo>
                  <a:lnTo>
                    <a:pt x="528840" y="71931"/>
                  </a:lnTo>
                  <a:lnTo>
                    <a:pt x="482302" y="71931"/>
                  </a:lnTo>
                  <a:lnTo>
                    <a:pt x="482302" y="76164"/>
                  </a:lnTo>
                  <a:lnTo>
                    <a:pt x="484418" y="80396"/>
                  </a:lnTo>
                  <a:lnTo>
                    <a:pt x="488648" y="82512"/>
                  </a:lnTo>
                  <a:lnTo>
                    <a:pt x="490764" y="84625"/>
                  </a:lnTo>
                  <a:lnTo>
                    <a:pt x="494994" y="86743"/>
                  </a:lnTo>
                  <a:lnTo>
                    <a:pt x="524610" y="86743"/>
                  </a:lnTo>
                  <a:lnTo>
                    <a:pt x="526725" y="88859"/>
                  </a:lnTo>
                  <a:lnTo>
                    <a:pt x="522494" y="93090"/>
                  </a:lnTo>
                  <a:lnTo>
                    <a:pt x="520379" y="97319"/>
                  </a:lnTo>
                  <a:lnTo>
                    <a:pt x="514033" y="99437"/>
                  </a:lnTo>
                  <a:lnTo>
                    <a:pt x="509802" y="101553"/>
                  </a:lnTo>
                  <a:close/>
                </a:path>
                <a:path w="584200" h="101600">
                  <a:moveTo>
                    <a:pt x="528432" y="59237"/>
                  </a:moveTo>
                  <a:lnTo>
                    <a:pt x="509802" y="59237"/>
                  </a:lnTo>
                  <a:lnTo>
                    <a:pt x="509802" y="52890"/>
                  </a:lnTo>
                  <a:lnTo>
                    <a:pt x="507687" y="48660"/>
                  </a:lnTo>
                  <a:lnTo>
                    <a:pt x="503456" y="44429"/>
                  </a:lnTo>
                  <a:lnTo>
                    <a:pt x="524028" y="44429"/>
                  </a:lnTo>
                  <a:lnTo>
                    <a:pt x="526196" y="49189"/>
                  </a:lnTo>
                  <a:lnTo>
                    <a:pt x="528113" y="55932"/>
                  </a:lnTo>
                  <a:lnTo>
                    <a:pt x="528432" y="59237"/>
                  </a:lnTo>
                  <a:close/>
                </a:path>
                <a:path w="584200" h="101600">
                  <a:moveTo>
                    <a:pt x="524610" y="86743"/>
                  </a:moveTo>
                  <a:lnTo>
                    <a:pt x="507687" y="86743"/>
                  </a:lnTo>
                  <a:lnTo>
                    <a:pt x="511917" y="84625"/>
                  </a:lnTo>
                  <a:lnTo>
                    <a:pt x="516148" y="78278"/>
                  </a:lnTo>
                  <a:lnTo>
                    <a:pt x="524610" y="86743"/>
                  </a:lnTo>
                  <a:close/>
                </a:path>
                <a:path w="584200" h="101600">
                  <a:moveTo>
                    <a:pt x="583840" y="38082"/>
                  </a:moveTo>
                  <a:lnTo>
                    <a:pt x="562686" y="38082"/>
                  </a:lnTo>
                  <a:lnTo>
                    <a:pt x="566917" y="31735"/>
                  </a:lnTo>
                  <a:lnTo>
                    <a:pt x="571147" y="27501"/>
                  </a:lnTo>
                  <a:lnTo>
                    <a:pt x="581724" y="27501"/>
                  </a:lnTo>
                  <a:lnTo>
                    <a:pt x="583840" y="29619"/>
                  </a:lnTo>
                  <a:lnTo>
                    <a:pt x="583840" y="38082"/>
                  </a:lnTo>
                  <a:close/>
                </a:path>
                <a:path w="584200" h="101600">
                  <a:moveTo>
                    <a:pt x="562686" y="101553"/>
                  </a:moveTo>
                  <a:lnTo>
                    <a:pt x="543648" y="101553"/>
                  </a:lnTo>
                  <a:lnTo>
                    <a:pt x="543648" y="29619"/>
                  </a:lnTo>
                  <a:lnTo>
                    <a:pt x="562686" y="29619"/>
                  </a:lnTo>
                  <a:lnTo>
                    <a:pt x="562686" y="38082"/>
                  </a:lnTo>
                  <a:lnTo>
                    <a:pt x="583840" y="38082"/>
                  </a:lnTo>
                  <a:lnTo>
                    <a:pt x="583840" y="46543"/>
                  </a:lnTo>
                  <a:lnTo>
                    <a:pt x="569032" y="46543"/>
                  </a:lnTo>
                  <a:lnTo>
                    <a:pt x="564801" y="48660"/>
                  </a:lnTo>
                  <a:lnTo>
                    <a:pt x="562686" y="55008"/>
                  </a:lnTo>
                  <a:lnTo>
                    <a:pt x="562686" y="101553"/>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74" name="object 20"/>
            <p:cNvSpPr/>
            <p:nvPr/>
          </p:nvSpPr>
          <p:spPr>
            <a:xfrm>
              <a:off x="2651238" y="1691073"/>
              <a:ext cx="826769" cy="709295"/>
            </a:xfrm>
            <a:custGeom>
              <a:avLst/>
              <a:gdLst/>
              <a:ahLst/>
              <a:cxnLst/>
              <a:rect l="l" t="t" r="r" b="b"/>
              <a:pathLst>
                <a:path w="826770" h="709294">
                  <a:moveTo>
                    <a:pt x="308380" y="192528"/>
                  </a:moveTo>
                  <a:lnTo>
                    <a:pt x="278765" y="192528"/>
                  </a:lnTo>
                  <a:lnTo>
                    <a:pt x="278765" y="31735"/>
                  </a:lnTo>
                  <a:lnTo>
                    <a:pt x="280649" y="19636"/>
                  </a:lnTo>
                  <a:lnTo>
                    <a:pt x="285904" y="9520"/>
                  </a:lnTo>
                  <a:lnTo>
                    <a:pt x="293936" y="2578"/>
                  </a:lnTo>
                  <a:lnTo>
                    <a:pt x="304149" y="0"/>
                  </a:lnTo>
                  <a:lnTo>
                    <a:pt x="801259" y="0"/>
                  </a:lnTo>
                  <a:lnTo>
                    <a:pt x="811473" y="2578"/>
                  </a:lnTo>
                  <a:lnTo>
                    <a:pt x="819504" y="9520"/>
                  </a:lnTo>
                  <a:lnTo>
                    <a:pt x="824760" y="19636"/>
                  </a:lnTo>
                  <a:lnTo>
                    <a:pt x="826314" y="29617"/>
                  </a:lnTo>
                  <a:lnTo>
                    <a:pt x="308380" y="29617"/>
                  </a:lnTo>
                  <a:lnTo>
                    <a:pt x="308380" y="192528"/>
                  </a:lnTo>
                  <a:close/>
                </a:path>
                <a:path w="826770" h="709294">
                  <a:moveTo>
                    <a:pt x="826644" y="315236"/>
                  </a:moveTo>
                  <a:lnTo>
                    <a:pt x="797029" y="315236"/>
                  </a:lnTo>
                  <a:lnTo>
                    <a:pt x="797029" y="29617"/>
                  </a:lnTo>
                  <a:lnTo>
                    <a:pt x="826314" y="29617"/>
                  </a:lnTo>
                  <a:lnTo>
                    <a:pt x="826644" y="31735"/>
                  </a:lnTo>
                  <a:lnTo>
                    <a:pt x="826644" y="315236"/>
                  </a:lnTo>
                  <a:close/>
                </a:path>
                <a:path w="826770" h="709294">
                  <a:moveTo>
                    <a:pt x="16460" y="708755"/>
                  </a:moveTo>
                  <a:lnTo>
                    <a:pt x="10114" y="706641"/>
                  </a:lnTo>
                  <a:lnTo>
                    <a:pt x="4627" y="702772"/>
                  </a:lnTo>
                  <a:lnTo>
                    <a:pt x="1123" y="697913"/>
                  </a:lnTo>
                  <a:lnTo>
                    <a:pt x="0" y="692657"/>
                  </a:lnTo>
                  <a:lnTo>
                    <a:pt x="1652" y="687600"/>
                  </a:lnTo>
                  <a:lnTo>
                    <a:pt x="28094" y="640261"/>
                  </a:lnTo>
                  <a:lnTo>
                    <a:pt x="79921" y="600854"/>
                  </a:lnTo>
                  <a:lnTo>
                    <a:pt x="107883" y="591037"/>
                  </a:lnTo>
                  <a:lnTo>
                    <a:pt x="115882" y="588160"/>
                  </a:lnTo>
                  <a:lnTo>
                    <a:pt x="132011" y="582872"/>
                  </a:lnTo>
                  <a:lnTo>
                    <a:pt x="138192" y="580426"/>
                  </a:lnTo>
                  <a:lnTo>
                    <a:pt x="143381" y="577584"/>
                  </a:lnTo>
                  <a:lnTo>
                    <a:pt x="125236" y="577518"/>
                  </a:lnTo>
                  <a:lnTo>
                    <a:pt x="112444" y="577055"/>
                  </a:lnTo>
                  <a:lnTo>
                    <a:pt x="56090" y="563038"/>
                  </a:lnTo>
                  <a:lnTo>
                    <a:pt x="23500" y="537649"/>
                  </a:lnTo>
                  <a:lnTo>
                    <a:pt x="20690" y="522576"/>
                  </a:lnTo>
                  <a:lnTo>
                    <a:pt x="20690" y="518342"/>
                  </a:lnTo>
                  <a:lnTo>
                    <a:pt x="22806" y="514113"/>
                  </a:lnTo>
                  <a:lnTo>
                    <a:pt x="24921" y="511995"/>
                  </a:lnTo>
                  <a:lnTo>
                    <a:pt x="32953" y="505450"/>
                  </a:lnTo>
                  <a:lnTo>
                    <a:pt x="49512" y="486608"/>
                  </a:lnTo>
                  <a:lnTo>
                    <a:pt x="82036" y="416789"/>
                  </a:lnTo>
                  <a:lnTo>
                    <a:pt x="95737" y="334974"/>
                  </a:lnTo>
                  <a:lnTo>
                    <a:pt x="104913" y="293297"/>
                  </a:lnTo>
                  <a:lnTo>
                    <a:pt x="120906" y="253617"/>
                  </a:lnTo>
                  <a:lnTo>
                    <a:pt x="146594" y="220108"/>
                  </a:lnTo>
                  <a:lnTo>
                    <a:pt x="184856" y="196943"/>
                  </a:lnTo>
                  <a:lnTo>
                    <a:pt x="238573" y="188294"/>
                  </a:lnTo>
                  <a:lnTo>
                    <a:pt x="249315" y="188658"/>
                  </a:lnTo>
                  <a:lnTo>
                    <a:pt x="259462" y="189617"/>
                  </a:lnTo>
                  <a:lnTo>
                    <a:pt x="269212" y="190974"/>
                  </a:lnTo>
                  <a:lnTo>
                    <a:pt x="278765" y="192528"/>
                  </a:lnTo>
                  <a:lnTo>
                    <a:pt x="308380" y="192528"/>
                  </a:lnTo>
                  <a:lnTo>
                    <a:pt x="308380" y="203106"/>
                  </a:lnTo>
                  <a:lnTo>
                    <a:pt x="328387" y="217916"/>
                  </a:lnTo>
                  <a:lnTo>
                    <a:pt x="238573" y="217916"/>
                  </a:lnTo>
                  <a:lnTo>
                    <a:pt x="188667" y="227733"/>
                  </a:lnTo>
                  <a:lnTo>
                    <a:pt x="155617" y="253798"/>
                  </a:lnTo>
                  <a:lnTo>
                    <a:pt x="135462" y="291034"/>
                  </a:lnTo>
                  <a:lnTo>
                    <a:pt x="124242" y="334363"/>
                  </a:lnTo>
                  <a:lnTo>
                    <a:pt x="117997" y="378706"/>
                  </a:lnTo>
                  <a:lnTo>
                    <a:pt x="116411" y="391005"/>
                  </a:lnTo>
                  <a:lnTo>
                    <a:pt x="114824" y="402509"/>
                  </a:lnTo>
                  <a:lnTo>
                    <a:pt x="99124" y="459566"/>
                  </a:lnTo>
                  <a:lnTo>
                    <a:pt x="66138" y="511798"/>
                  </a:lnTo>
                  <a:lnTo>
                    <a:pt x="52421" y="526807"/>
                  </a:lnTo>
                  <a:lnTo>
                    <a:pt x="57213" y="530674"/>
                  </a:lnTo>
                  <a:lnTo>
                    <a:pt x="92613" y="545848"/>
                  </a:lnTo>
                  <a:lnTo>
                    <a:pt x="125930" y="548823"/>
                  </a:lnTo>
                  <a:lnTo>
                    <a:pt x="137035" y="550078"/>
                  </a:lnTo>
                  <a:lnTo>
                    <a:pt x="181458" y="560658"/>
                  </a:lnTo>
                  <a:lnTo>
                    <a:pt x="183573" y="564890"/>
                  </a:lnTo>
                  <a:lnTo>
                    <a:pt x="187804" y="571237"/>
                  </a:lnTo>
                  <a:lnTo>
                    <a:pt x="163477" y="601649"/>
                  </a:lnTo>
                  <a:lnTo>
                    <a:pt x="124343" y="615666"/>
                  </a:lnTo>
                  <a:lnTo>
                    <a:pt x="117237" y="618541"/>
                  </a:lnTo>
                  <a:lnTo>
                    <a:pt x="66931" y="640756"/>
                  </a:lnTo>
                  <a:lnTo>
                    <a:pt x="37514" y="679830"/>
                  </a:lnTo>
                  <a:lnTo>
                    <a:pt x="29152" y="698178"/>
                  </a:lnTo>
                  <a:lnTo>
                    <a:pt x="24921" y="704525"/>
                  </a:lnTo>
                  <a:lnTo>
                    <a:pt x="16460" y="708755"/>
                  </a:lnTo>
                  <a:close/>
                </a:path>
                <a:path w="826770" h="709294">
                  <a:moveTo>
                    <a:pt x="469147" y="706641"/>
                  </a:moveTo>
                  <a:lnTo>
                    <a:pt x="458571" y="706641"/>
                  </a:lnTo>
                  <a:lnTo>
                    <a:pt x="452224" y="704525"/>
                  </a:lnTo>
                  <a:lnTo>
                    <a:pt x="450109" y="698178"/>
                  </a:lnTo>
                  <a:lnTo>
                    <a:pt x="441747" y="679830"/>
                  </a:lnTo>
                  <a:lnTo>
                    <a:pt x="412330" y="640756"/>
                  </a:lnTo>
                  <a:lnTo>
                    <a:pt x="362024" y="618541"/>
                  </a:lnTo>
                  <a:lnTo>
                    <a:pt x="354918" y="615666"/>
                  </a:lnTo>
                  <a:lnTo>
                    <a:pt x="315784" y="601649"/>
                  </a:lnTo>
                  <a:lnTo>
                    <a:pt x="291457" y="571237"/>
                  </a:lnTo>
                  <a:lnTo>
                    <a:pt x="295688" y="564890"/>
                  </a:lnTo>
                  <a:lnTo>
                    <a:pt x="297803" y="560658"/>
                  </a:lnTo>
                  <a:lnTo>
                    <a:pt x="304446" y="554541"/>
                  </a:lnTo>
                  <a:lnTo>
                    <a:pt x="314461" y="551400"/>
                  </a:lnTo>
                  <a:lnTo>
                    <a:pt x="327253" y="550243"/>
                  </a:lnTo>
                  <a:lnTo>
                    <a:pt x="342226" y="550078"/>
                  </a:lnTo>
                  <a:lnTo>
                    <a:pt x="352439" y="548823"/>
                  </a:lnTo>
                  <a:lnTo>
                    <a:pt x="402150" y="540790"/>
                  </a:lnTo>
                  <a:lnTo>
                    <a:pt x="426840" y="526807"/>
                  </a:lnTo>
                  <a:lnTo>
                    <a:pt x="413123" y="511798"/>
                  </a:lnTo>
                  <a:lnTo>
                    <a:pt x="396432" y="489252"/>
                  </a:lnTo>
                  <a:lnTo>
                    <a:pt x="367610" y="423136"/>
                  </a:lnTo>
                  <a:lnTo>
                    <a:pt x="361264" y="378706"/>
                  </a:lnTo>
                  <a:lnTo>
                    <a:pt x="354190" y="334363"/>
                  </a:lnTo>
                  <a:lnTo>
                    <a:pt x="342750" y="291034"/>
                  </a:lnTo>
                  <a:lnTo>
                    <a:pt x="322578" y="253798"/>
                  </a:lnTo>
                  <a:lnTo>
                    <a:pt x="289308" y="227733"/>
                  </a:lnTo>
                  <a:lnTo>
                    <a:pt x="238573" y="217916"/>
                  </a:lnTo>
                  <a:lnTo>
                    <a:pt x="328387" y="217916"/>
                  </a:lnTo>
                  <a:lnTo>
                    <a:pt x="336871" y="224196"/>
                  </a:lnTo>
                  <a:lnTo>
                    <a:pt x="357033" y="251236"/>
                  </a:lnTo>
                  <a:lnTo>
                    <a:pt x="370849" y="282244"/>
                  </a:lnTo>
                  <a:lnTo>
                    <a:pt x="380302" y="315236"/>
                  </a:lnTo>
                  <a:lnTo>
                    <a:pt x="826644" y="315236"/>
                  </a:lnTo>
                  <a:lnTo>
                    <a:pt x="826644" y="344857"/>
                  </a:lnTo>
                  <a:lnTo>
                    <a:pt x="384533" y="344857"/>
                  </a:lnTo>
                  <a:lnTo>
                    <a:pt x="386086" y="352758"/>
                  </a:lnTo>
                  <a:lnTo>
                    <a:pt x="387441" y="360460"/>
                  </a:lnTo>
                  <a:lnTo>
                    <a:pt x="388400" y="367766"/>
                  </a:lnTo>
                  <a:lnTo>
                    <a:pt x="388764" y="374477"/>
                  </a:lnTo>
                  <a:lnTo>
                    <a:pt x="390350" y="383634"/>
                  </a:lnTo>
                  <a:lnTo>
                    <a:pt x="391937" y="392195"/>
                  </a:lnTo>
                  <a:lnTo>
                    <a:pt x="393523" y="400360"/>
                  </a:lnTo>
                  <a:lnTo>
                    <a:pt x="395110" y="408328"/>
                  </a:lnTo>
                  <a:lnTo>
                    <a:pt x="735683" y="408328"/>
                  </a:lnTo>
                  <a:lnTo>
                    <a:pt x="742029" y="414675"/>
                  </a:lnTo>
                  <a:lnTo>
                    <a:pt x="742029" y="431601"/>
                  </a:lnTo>
                  <a:lnTo>
                    <a:pt x="735683" y="437948"/>
                  </a:lnTo>
                  <a:lnTo>
                    <a:pt x="403571" y="437948"/>
                  </a:lnTo>
                  <a:lnTo>
                    <a:pt x="407471" y="448989"/>
                  </a:lnTo>
                  <a:lnTo>
                    <a:pt x="412561" y="459633"/>
                  </a:lnTo>
                  <a:lnTo>
                    <a:pt x="418445" y="469484"/>
                  </a:lnTo>
                  <a:lnTo>
                    <a:pt x="424725" y="478146"/>
                  </a:lnTo>
                  <a:lnTo>
                    <a:pt x="735683" y="478146"/>
                  </a:lnTo>
                  <a:lnTo>
                    <a:pt x="742029" y="484493"/>
                  </a:lnTo>
                  <a:lnTo>
                    <a:pt x="742029" y="501419"/>
                  </a:lnTo>
                  <a:lnTo>
                    <a:pt x="735683" y="507766"/>
                  </a:lnTo>
                  <a:lnTo>
                    <a:pt x="447994" y="507766"/>
                  </a:lnTo>
                  <a:lnTo>
                    <a:pt x="452224" y="511995"/>
                  </a:lnTo>
                  <a:lnTo>
                    <a:pt x="454340" y="511995"/>
                  </a:lnTo>
                  <a:lnTo>
                    <a:pt x="456455" y="514113"/>
                  </a:lnTo>
                  <a:lnTo>
                    <a:pt x="458571" y="518342"/>
                  </a:lnTo>
                  <a:lnTo>
                    <a:pt x="458571" y="522576"/>
                  </a:lnTo>
                  <a:lnTo>
                    <a:pt x="456620" y="536096"/>
                  </a:lnTo>
                  <a:lnTo>
                    <a:pt x="447729" y="548227"/>
                  </a:lnTo>
                  <a:lnTo>
                    <a:pt x="432095" y="559169"/>
                  </a:lnTo>
                  <a:lnTo>
                    <a:pt x="409917" y="569119"/>
                  </a:lnTo>
                  <a:lnTo>
                    <a:pt x="826030" y="569119"/>
                  </a:lnTo>
                  <a:lnTo>
                    <a:pt x="824760" y="577881"/>
                  </a:lnTo>
                  <a:lnTo>
                    <a:pt x="819504" y="587898"/>
                  </a:lnTo>
                  <a:lnTo>
                    <a:pt x="811473" y="594344"/>
                  </a:lnTo>
                  <a:lnTo>
                    <a:pt x="801259" y="596625"/>
                  </a:lnTo>
                  <a:lnTo>
                    <a:pt x="390879" y="596625"/>
                  </a:lnTo>
                  <a:lnTo>
                    <a:pt x="395110" y="598741"/>
                  </a:lnTo>
                  <a:lnTo>
                    <a:pt x="397225" y="598741"/>
                  </a:lnTo>
                  <a:lnTo>
                    <a:pt x="399340" y="600854"/>
                  </a:lnTo>
                  <a:lnTo>
                    <a:pt x="428823" y="617087"/>
                  </a:lnTo>
                  <a:lnTo>
                    <a:pt x="451167" y="640261"/>
                  </a:lnTo>
                  <a:lnTo>
                    <a:pt x="467164" y="665418"/>
                  </a:lnTo>
                  <a:lnTo>
                    <a:pt x="477609" y="687600"/>
                  </a:lnTo>
                  <a:lnTo>
                    <a:pt x="479724" y="693947"/>
                  </a:lnTo>
                  <a:lnTo>
                    <a:pt x="477609" y="702407"/>
                  </a:lnTo>
                  <a:lnTo>
                    <a:pt x="469147" y="706641"/>
                  </a:lnTo>
                  <a:close/>
                </a:path>
                <a:path w="826770" h="709294">
                  <a:moveTo>
                    <a:pt x="826030" y="569119"/>
                  </a:moveTo>
                  <a:lnTo>
                    <a:pt x="797029" y="569119"/>
                  </a:lnTo>
                  <a:lnTo>
                    <a:pt x="797029" y="344857"/>
                  </a:lnTo>
                  <a:lnTo>
                    <a:pt x="826644" y="344857"/>
                  </a:lnTo>
                  <a:lnTo>
                    <a:pt x="826644" y="564890"/>
                  </a:lnTo>
                  <a:lnTo>
                    <a:pt x="826030" y="569119"/>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75" name="object 21"/>
            <p:cNvSpPr/>
            <p:nvPr/>
          </p:nvSpPr>
          <p:spPr>
            <a:xfrm>
              <a:off x="3285382" y="1868794"/>
              <a:ext cx="137498" cy="118476"/>
            </a:xfrm>
            <a:prstGeom prst="rect">
              <a:avLst/>
            </a:prstGeom>
            <a:blipFill>
              <a:blip r:embed="rId3" cstate="print"/>
              <a:stretch>
                <a:fillRect/>
              </a:stretch>
            </a:blip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76" name="object 22"/>
            <p:cNvSpPr/>
            <p:nvPr/>
          </p:nvSpPr>
          <p:spPr>
            <a:xfrm>
              <a:off x="4018982" y="1845523"/>
              <a:ext cx="480695" cy="106045"/>
            </a:xfrm>
            <a:custGeom>
              <a:avLst/>
              <a:gdLst/>
              <a:ahLst/>
              <a:cxnLst/>
              <a:rect l="l" t="t" r="r" b="b"/>
              <a:pathLst>
                <a:path w="480695" h="106044">
                  <a:moveTo>
                    <a:pt x="474270" y="105784"/>
                  </a:moveTo>
                  <a:lnTo>
                    <a:pt x="11006" y="105784"/>
                  </a:lnTo>
                  <a:lnTo>
                    <a:pt x="5222" y="103668"/>
                  </a:lnTo>
                  <a:lnTo>
                    <a:pt x="1222" y="98379"/>
                  </a:lnTo>
                  <a:lnTo>
                    <a:pt x="0" y="91502"/>
                  </a:lnTo>
                  <a:lnTo>
                    <a:pt x="2545" y="84625"/>
                  </a:lnTo>
                  <a:lnTo>
                    <a:pt x="59659" y="8460"/>
                  </a:lnTo>
                  <a:lnTo>
                    <a:pt x="63890" y="2113"/>
                  </a:lnTo>
                  <a:lnTo>
                    <a:pt x="72352" y="0"/>
                  </a:lnTo>
                  <a:lnTo>
                    <a:pt x="76582" y="4231"/>
                  </a:lnTo>
                  <a:lnTo>
                    <a:pt x="82928" y="8460"/>
                  </a:lnTo>
                  <a:lnTo>
                    <a:pt x="85044" y="16925"/>
                  </a:lnTo>
                  <a:lnTo>
                    <a:pt x="80813" y="23272"/>
                  </a:lnTo>
                  <a:lnTo>
                    <a:pt x="36390" y="80396"/>
                  </a:lnTo>
                  <a:lnTo>
                    <a:pt x="474270" y="80396"/>
                  </a:lnTo>
                  <a:lnTo>
                    <a:pt x="480617" y="84625"/>
                  </a:lnTo>
                  <a:lnTo>
                    <a:pt x="480617" y="99437"/>
                  </a:lnTo>
                  <a:lnTo>
                    <a:pt x="474270" y="105784"/>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77" name="object 23"/>
            <p:cNvSpPr/>
            <p:nvPr/>
          </p:nvSpPr>
          <p:spPr>
            <a:xfrm>
              <a:off x="4017295" y="1991508"/>
              <a:ext cx="483234" cy="104139"/>
            </a:xfrm>
            <a:custGeom>
              <a:avLst/>
              <a:gdLst/>
              <a:ahLst/>
              <a:cxnLst/>
              <a:rect l="l" t="t" r="r" b="b"/>
              <a:pathLst>
                <a:path w="483235" h="104139">
                  <a:moveTo>
                    <a:pt x="416726" y="103666"/>
                  </a:moveTo>
                  <a:lnTo>
                    <a:pt x="410380" y="103666"/>
                  </a:lnTo>
                  <a:lnTo>
                    <a:pt x="397688" y="95206"/>
                  </a:lnTo>
                  <a:lnTo>
                    <a:pt x="397688" y="88859"/>
                  </a:lnTo>
                  <a:lnTo>
                    <a:pt x="401918" y="82512"/>
                  </a:lnTo>
                  <a:lnTo>
                    <a:pt x="444226" y="25388"/>
                  </a:lnTo>
                  <a:lnTo>
                    <a:pt x="6346" y="25388"/>
                  </a:lnTo>
                  <a:lnTo>
                    <a:pt x="0" y="19041"/>
                  </a:lnTo>
                  <a:lnTo>
                    <a:pt x="0" y="6347"/>
                  </a:lnTo>
                  <a:lnTo>
                    <a:pt x="6346" y="0"/>
                  </a:lnTo>
                  <a:lnTo>
                    <a:pt x="469610" y="0"/>
                  </a:lnTo>
                  <a:lnTo>
                    <a:pt x="476617" y="2115"/>
                  </a:lnTo>
                  <a:lnTo>
                    <a:pt x="481245" y="7404"/>
                  </a:lnTo>
                  <a:lnTo>
                    <a:pt x="482699" y="14280"/>
                  </a:lnTo>
                  <a:lnTo>
                    <a:pt x="480187" y="21154"/>
                  </a:lnTo>
                  <a:lnTo>
                    <a:pt x="420957" y="97319"/>
                  </a:lnTo>
                  <a:lnTo>
                    <a:pt x="416726" y="103666"/>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78" name="object 24"/>
            <p:cNvSpPr/>
            <p:nvPr/>
          </p:nvSpPr>
          <p:spPr>
            <a:xfrm>
              <a:off x="7033404" y="1845529"/>
              <a:ext cx="483234" cy="106045"/>
            </a:xfrm>
            <a:custGeom>
              <a:avLst/>
              <a:gdLst/>
              <a:ahLst/>
              <a:cxnLst/>
              <a:rect l="l" t="t" r="r" b="b"/>
              <a:pathLst>
                <a:path w="483234" h="106044">
                  <a:moveTo>
                    <a:pt x="476353" y="105784"/>
                  </a:moveTo>
                  <a:lnTo>
                    <a:pt x="13088" y="105784"/>
                  </a:lnTo>
                  <a:lnTo>
                    <a:pt x="6081" y="103668"/>
                  </a:lnTo>
                  <a:lnTo>
                    <a:pt x="1454" y="98379"/>
                  </a:lnTo>
                  <a:lnTo>
                    <a:pt x="0" y="91502"/>
                  </a:lnTo>
                  <a:lnTo>
                    <a:pt x="2511" y="84625"/>
                  </a:lnTo>
                  <a:lnTo>
                    <a:pt x="61740" y="8460"/>
                  </a:lnTo>
                  <a:lnTo>
                    <a:pt x="65972" y="2113"/>
                  </a:lnTo>
                  <a:lnTo>
                    <a:pt x="72318" y="0"/>
                  </a:lnTo>
                  <a:lnTo>
                    <a:pt x="85011" y="8460"/>
                  </a:lnTo>
                  <a:lnTo>
                    <a:pt x="85011" y="16925"/>
                  </a:lnTo>
                  <a:lnTo>
                    <a:pt x="80778" y="23272"/>
                  </a:lnTo>
                  <a:lnTo>
                    <a:pt x="38473" y="80396"/>
                  </a:lnTo>
                  <a:lnTo>
                    <a:pt x="476353" y="80396"/>
                  </a:lnTo>
                  <a:lnTo>
                    <a:pt x="482699" y="84625"/>
                  </a:lnTo>
                  <a:lnTo>
                    <a:pt x="482699" y="99437"/>
                  </a:lnTo>
                  <a:lnTo>
                    <a:pt x="476353" y="105784"/>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79" name="object 25"/>
            <p:cNvSpPr/>
            <p:nvPr/>
          </p:nvSpPr>
          <p:spPr>
            <a:xfrm>
              <a:off x="7029568" y="1991515"/>
              <a:ext cx="483234" cy="104139"/>
            </a:xfrm>
            <a:custGeom>
              <a:avLst/>
              <a:gdLst/>
              <a:ahLst/>
              <a:cxnLst/>
              <a:rect l="l" t="t" r="r" b="b"/>
              <a:pathLst>
                <a:path w="483234" h="104139">
                  <a:moveTo>
                    <a:pt x="416726" y="103666"/>
                  </a:moveTo>
                  <a:lnTo>
                    <a:pt x="410380" y="103666"/>
                  </a:lnTo>
                  <a:lnTo>
                    <a:pt x="397688" y="95206"/>
                  </a:lnTo>
                  <a:lnTo>
                    <a:pt x="397688" y="88859"/>
                  </a:lnTo>
                  <a:lnTo>
                    <a:pt x="401916" y="82512"/>
                  </a:lnTo>
                  <a:lnTo>
                    <a:pt x="444226" y="25388"/>
                  </a:lnTo>
                  <a:lnTo>
                    <a:pt x="6346" y="25388"/>
                  </a:lnTo>
                  <a:lnTo>
                    <a:pt x="0" y="19041"/>
                  </a:lnTo>
                  <a:lnTo>
                    <a:pt x="0" y="6347"/>
                  </a:lnTo>
                  <a:lnTo>
                    <a:pt x="6346" y="0"/>
                  </a:lnTo>
                  <a:lnTo>
                    <a:pt x="469610" y="0"/>
                  </a:lnTo>
                  <a:lnTo>
                    <a:pt x="476617" y="2115"/>
                  </a:lnTo>
                  <a:lnTo>
                    <a:pt x="481245" y="7404"/>
                  </a:lnTo>
                  <a:lnTo>
                    <a:pt x="482699" y="14280"/>
                  </a:lnTo>
                  <a:lnTo>
                    <a:pt x="480187" y="21154"/>
                  </a:lnTo>
                  <a:lnTo>
                    <a:pt x="420955" y="97319"/>
                  </a:lnTo>
                  <a:lnTo>
                    <a:pt x="416726" y="103666"/>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80" name="object 26"/>
            <p:cNvSpPr/>
            <p:nvPr/>
          </p:nvSpPr>
          <p:spPr>
            <a:xfrm>
              <a:off x="5485352" y="5528952"/>
              <a:ext cx="683260" cy="99695"/>
            </a:xfrm>
            <a:custGeom>
              <a:avLst/>
              <a:gdLst/>
              <a:ahLst/>
              <a:cxnLst/>
              <a:rect l="l" t="t" r="r" b="b"/>
              <a:pathLst>
                <a:path w="683260" h="99695">
                  <a:moveTo>
                    <a:pt x="40191" y="99439"/>
                  </a:moveTo>
                  <a:lnTo>
                    <a:pt x="6246" y="79968"/>
                  </a:lnTo>
                  <a:lnTo>
                    <a:pt x="0" y="52894"/>
                  </a:lnTo>
                  <a:lnTo>
                    <a:pt x="0" y="46547"/>
                  </a:lnTo>
                  <a:lnTo>
                    <a:pt x="396" y="40199"/>
                  </a:lnTo>
                  <a:lnTo>
                    <a:pt x="1586" y="33852"/>
                  </a:lnTo>
                  <a:lnTo>
                    <a:pt x="3569" y="27505"/>
                  </a:lnTo>
                  <a:lnTo>
                    <a:pt x="6346" y="21159"/>
                  </a:lnTo>
                  <a:lnTo>
                    <a:pt x="8461" y="14811"/>
                  </a:lnTo>
                  <a:lnTo>
                    <a:pt x="12692" y="8464"/>
                  </a:lnTo>
                  <a:lnTo>
                    <a:pt x="19038" y="6347"/>
                  </a:lnTo>
                  <a:lnTo>
                    <a:pt x="25384" y="2117"/>
                  </a:lnTo>
                  <a:lnTo>
                    <a:pt x="31730" y="0"/>
                  </a:lnTo>
                  <a:lnTo>
                    <a:pt x="40191" y="0"/>
                  </a:lnTo>
                  <a:lnTo>
                    <a:pt x="73876" y="16927"/>
                  </a:lnTo>
                  <a:lnTo>
                    <a:pt x="33845" y="16927"/>
                  </a:lnTo>
                  <a:lnTo>
                    <a:pt x="29615" y="19041"/>
                  </a:lnTo>
                  <a:lnTo>
                    <a:pt x="25384" y="23274"/>
                  </a:lnTo>
                  <a:lnTo>
                    <a:pt x="23268" y="27506"/>
                  </a:lnTo>
                  <a:lnTo>
                    <a:pt x="21153" y="35968"/>
                  </a:lnTo>
                  <a:lnTo>
                    <a:pt x="21153" y="63470"/>
                  </a:lnTo>
                  <a:lnTo>
                    <a:pt x="25384" y="76164"/>
                  </a:lnTo>
                  <a:lnTo>
                    <a:pt x="29615" y="80398"/>
                  </a:lnTo>
                  <a:lnTo>
                    <a:pt x="33845" y="82512"/>
                  </a:lnTo>
                  <a:lnTo>
                    <a:pt x="73876" y="82512"/>
                  </a:lnTo>
                  <a:lnTo>
                    <a:pt x="72021" y="85819"/>
                  </a:lnTo>
                  <a:lnTo>
                    <a:pt x="67691" y="90976"/>
                  </a:lnTo>
                  <a:lnTo>
                    <a:pt x="62204" y="94083"/>
                  </a:lnTo>
                  <a:lnTo>
                    <a:pt x="55528" y="96794"/>
                  </a:lnTo>
                  <a:lnTo>
                    <a:pt x="48058" y="98712"/>
                  </a:lnTo>
                  <a:lnTo>
                    <a:pt x="40191" y="99439"/>
                  </a:lnTo>
                  <a:close/>
                </a:path>
                <a:path w="683260" h="99695">
                  <a:moveTo>
                    <a:pt x="78268" y="33853"/>
                  </a:moveTo>
                  <a:lnTo>
                    <a:pt x="59230" y="33853"/>
                  </a:lnTo>
                  <a:lnTo>
                    <a:pt x="59230" y="27505"/>
                  </a:lnTo>
                  <a:lnTo>
                    <a:pt x="57114" y="23274"/>
                  </a:lnTo>
                  <a:lnTo>
                    <a:pt x="50768" y="16927"/>
                  </a:lnTo>
                  <a:lnTo>
                    <a:pt x="73876" y="16927"/>
                  </a:lnTo>
                  <a:lnTo>
                    <a:pt x="75359" y="19572"/>
                  </a:lnTo>
                  <a:lnTo>
                    <a:pt x="77508" y="26316"/>
                  </a:lnTo>
                  <a:lnTo>
                    <a:pt x="78268" y="33853"/>
                  </a:lnTo>
                  <a:close/>
                </a:path>
                <a:path w="683260" h="99695">
                  <a:moveTo>
                    <a:pt x="73876" y="82512"/>
                  </a:moveTo>
                  <a:lnTo>
                    <a:pt x="46537" y="82512"/>
                  </a:lnTo>
                  <a:lnTo>
                    <a:pt x="54999" y="78282"/>
                  </a:lnTo>
                  <a:lnTo>
                    <a:pt x="57114" y="76164"/>
                  </a:lnTo>
                  <a:lnTo>
                    <a:pt x="59230" y="71935"/>
                  </a:lnTo>
                  <a:lnTo>
                    <a:pt x="59230" y="65588"/>
                  </a:lnTo>
                  <a:lnTo>
                    <a:pt x="78268" y="65588"/>
                  </a:lnTo>
                  <a:lnTo>
                    <a:pt x="77508" y="73124"/>
                  </a:lnTo>
                  <a:lnTo>
                    <a:pt x="75359" y="79868"/>
                  </a:lnTo>
                  <a:lnTo>
                    <a:pt x="73876" y="82512"/>
                  </a:lnTo>
                  <a:close/>
                </a:path>
                <a:path w="683260" h="99695">
                  <a:moveTo>
                    <a:pt x="126921" y="99439"/>
                  </a:moveTo>
                  <a:lnTo>
                    <a:pt x="109998" y="99439"/>
                  </a:lnTo>
                  <a:lnTo>
                    <a:pt x="103652" y="97323"/>
                  </a:lnTo>
                  <a:lnTo>
                    <a:pt x="95191" y="88859"/>
                  </a:lnTo>
                  <a:lnTo>
                    <a:pt x="93075" y="80398"/>
                  </a:lnTo>
                  <a:lnTo>
                    <a:pt x="93075" y="25388"/>
                  </a:lnTo>
                  <a:lnTo>
                    <a:pt x="112114" y="25388"/>
                  </a:lnTo>
                  <a:lnTo>
                    <a:pt x="112114" y="80398"/>
                  </a:lnTo>
                  <a:lnTo>
                    <a:pt x="116344" y="82512"/>
                  </a:lnTo>
                  <a:lnTo>
                    <a:pt x="156536" y="82512"/>
                  </a:lnTo>
                  <a:lnTo>
                    <a:pt x="156536" y="90976"/>
                  </a:lnTo>
                  <a:lnTo>
                    <a:pt x="137498" y="90976"/>
                  </a:lnTo>
                  <a:lnTo>
                    <a:pt x="133267" y="95206"/>
                  </a:lnTo>
                  <a:lnTo>
                    <a:pt x="126921" y="99439"/>
                  </a:lnTo>
                  <a:close/>
                </a:path>
                <a:path w="683260" h="99695">
                  <a:moveTo>
                    <a:pt x="156536" y="82512"/>
                  </a:moveTo>
                  <a:lnTo>
                    <a:pt x="129037" y="82512"/>
                  </a:lnTo>
                  <a:lnTo>
                    <a:pt x="133267" y="80398"/>
                  </a:lnTo>
                  <a:lnTo>
                    <a:pt x="137498" y="76164"/>
                  </a:lnTo>
                  <a:lnTo>
                    <a:pt x="137498" y="25388"/>
                  </a:lnTo>
                  <a:lnTo>
                    <a:pt x="156536" y="25388"/>
                  </a:lnTo>
                  <a:lnTo>
                    <a:pt x="156536" y="82512"/>
                  </a:lnTo>
                  <a:close/>
                </a:path>
                <a:path w="683260" h="99695">
                  <a:moveTo>
                    <a:pt x="156536" y="97323"/>
                  </a:moveTo>
                  <a:lnTo>
                    <a:pt x="137498" y="97323"/>
                  </a:lnTo>
                  <a:lnTo>
                    <a:pt x="137498" y="90976"/>
                  </a:lnTo>
                  <a:lnTo>
                    <a:pt x="156536" y="90976"/>
                  </a:lnTo>
                  <a:lnTo>
                    <a:pt x="156536" y="97323"/>
                  </a:lnTo>
                  <a:close/>
                </a:path>
                <a:path w="683260" h="99695">
                  <a:moveTo>
                    <a:pt x="229868" y="84629"/>
                  </a:moveTo>
                  <a:lnTo>
                    <a:pt x="207305" y="84629"/>
                  </a:lnTo>
                  <a:lnTo>
                    <a:pt x="209420" y="82512"/>
                  </a:lnTo>
                  <a:lnTo>
                    <a:pt x="211536" y="82512"/>
                  </a:lnTo>
                  <a:lnTo>
                    <a:pt x="213651" y="80398"/>
                  </a:lnTo>
                  <a:lnTo>
                    <a:pt x="213651" y="76164"/>
                  </a:lnTo>
                  <a:lnTo>
                    <a:pt x="209420" y="71935"/>
                  </a:lnTo>
                  <a:lnTo>
                    <a:pt x="207305" y="71935"/>
                  </a:lnTo>
                  <a:lnTo>
                    <a:pt x="198844" y="67704"/>
                  </a:lnTo>
                  <a:lnTo>
                    <a:pt x="187738" y="64993"/>
                  </a:lnTo>
                  <a:lnTo>
                    <a:pt x="179805" y="60298"/>
                  </a:lnTo>
                  <a:lnTo>
                    <a:pt x="175046" y="54017"/>
                  </a:lnTo>
                  <a:lnTo>
                    <a:pt x="173459" y="46547"/>
                  </a:lnTo>
                  <a:lnTo>
                    <a:pt x="173459" y="40200"/>
                  </a:lnTo>
                  <a:lnTo>
                    <a:pt x="175575" y="35968"/>
                  </a:lnTo>
                  <a:lnTo>
                    <a:pt x="179805" y="31735"/>
                  </a:lnTo>
                  <a:lnTo>
                    <a:pt x="186151" y="27506"/>
                  </a:lnTo>
                  <a:lnTo>
                    <a:pt x="192498" y="25388"/>
                  </a:lnTo>
                  <a:lnTo>
                    <a:pt x="209420" y="25388"/>
                  </a:lnTo>
                  <a:lnTo>
                    <a:pt x="217882" y="27506"/>
                  </a:lnTo>
                  <a:lnTo>
                    <a:pt x="222113" y="31735"/>
                  </a:lnTo>
                  <a:lnTo>
                    <a:pt x="228459" y="35968"/>
                  </a:lnTo>
                  <a:lnTo>
                    <a:pt x="229515" y="38082"/>
                  </a:lnTo>
                  <a:lnTo>
                    <a:pt x="194613" y="38082"/>
                  </a:lnTo>
                  <a:lnTo>
                    <a:pt x="192498" y="40200"/>
                  </a:lnTo>
                  <a:lnTo>
                    <a:pt x="192498" y="42315"/>
                  </a:lnTo>
                  <a:lnTo>
                    <a:pt x="190382" y="44429"/>
                  </a:lnTo>
                  <a:lnTo>
                    <a:pt x="190382" y="48663"/>
                  </a:lnTo>
                  <a:lnTo>
                    <a:pt x="192498" y="50776"/>
                  </a:lnTo>
                  <a:lnTo>
                    <a:pt x="194613" y="50776"/>
                  </a:lnTo>
                  <a:lnTo>
                    <a:pt x="196728" y="52894"/>
                  </a:lnTo>
                  <a:lnTo>
                    <a:pt x="198844" y="52894"/>
                  </a:lnTo>
                  <a:lnTo>
                    <a:pt x="203074" y="55010"/>
                  </a:lnTo>
                  <a:lnTo>
                    <a:pt x="209420" y="55010"/>
                  </a:lnTo>
                  <a:lnTo>
                    <a:pt x="213651" y="57123"/>
                  </a:lnTo>
                  <a:lnTo>
                    <a:pt x="215767" y="57123"/>
                  </a:lnTo>
                  <a:lnTo>
                    <a:pt x="226343" y="61357"/>
                  </a:lnTo>
                  <a:lnTo>
                    <a:pt x="230574" y="67704"/>
                  </a:lnTo>
                  <a:lnTo>
                    <a:pt x="230574" y="82512"/>
                  </a:lnTo>
                  <a:lnTo>
                    <a:pt x="229868" y="84629"/>
                  </a:lnTo>
                  <a:close/>
                </a:path>
                <a:path w="683260" h="99695">
                  <a:moveTo>
                    <a:pt x="230574" y="48663"/>
                  </a:moveTo>
                  <a:lnTo>
                    <a:pt x="211536" y="48663"/>
                  </a:lnTo>
                  <a:lnTo>
                    <a:pt x="211536" y="42315"/>
                  </a:lnTo>
                  <a:lnTo>
                    <a:pt x="209420" y="40200"/>
                  </a:lnTo>
                  <a:lnTo>
                    <a:pt x="207305" y="40200"/>
                  </a:lnTo>
                  <a:lnTo>
                    <a:pt x="205190" y="38082"/>
                  </a:lnTo>
                  <a:lnTo>
                    <a:pt x="229515" y="38082"/>
                  </a:lnTo>
                  <a:lnTo>
                    <a:pt x="230574" y="40200"/>
                  </a:lnTo>
                  <a:lnTo>
                    <a:pt x="230574" y="48663"/>
                  </a:lnTo>
                  <a:close/>
                </a:path>
                <a:path w="683260" h="99695">
                  <a:moveTo>
                    <a:pt x="209420" y="99439"/>
                  </a:moveTo>
                  <a:lnTo>
                    <a:pt x="194613" y="99439"/>
                  </a:lnTo>
                  <a:lnTo>
                    <a:pt x="186151" y="95206"/>
                  </a:lnTo>
                  <a:lnTo>
                    <a:pt x="179805" y="93092"/>
                  </a:lnTo>
                  <a:lnTo>
                    <a:pt x="173459" y="86745"/>
                  </a:lnTo>
                  <a:lnTo>
                    <a:pt x="169229" y="78282"/>
                  </a:lnTo>
                  <a:lnTo>
                    <a:pt x="169229" y="74051"/>
                  </a:lnTo>
                  <a:lnTo>
                    <a:pt x="188267" y="74051"/>
                  </a:lnTo>
                  <a:lnTo>
                    <a:pt x="188267" y="78282"/>
                  </a:lnTo>
                  <a:lnTo>
                    <a:pt x="194613" y="84629"/>
                  </a:lnTo>
                  <a:lnTo>
                    <a:pt x="229868" y="84629"/>
                  </a:lnTo>
                  <a:lnTo>
                    <a:pt x="228459" y="88859"/>
                  </a:lnTo>
                  <a:lnTo>
                    <a:pt x="222113" y="93092"/>
                  </a:lnTo>
                  <a:lnTo>
                    <a:pt x="217882" y="97323"/>
                  </a:lnTo>
                  <a:lnTo>
                    <a:pt x="209420" y="99439"/>
                  </a:lnTo>
                  <a:close/>
                </a:path>
                <a:path w="683260" h="99695">
                  <a:moveTo>
                    <a:pt x="270766" y="25388"/>
                  </a:moveTo>
                  <a:lnTo>
                    <a:pt x="251728" y="25388"/>
                  </a:lnTo>
                  <a:lnTo>
                    <a:pt x="251728" y="8464"/>
                  </a:lnTo>
                  <a:lnTo>
                    <a:pt x="270766" y="8464"/>
                  </a:lnTo>
                  <a:lnTo>
                    <a:pt x="270766" y="25388"/>
                  </a:lnTo>
                  <a:close/>
                </a:path>
                <a:path w="683260" h="99695">
                  <a:moveTo>
                    <a:pt x="281343" y="40200"/>
                  </a:moveTo>
                  <a:lnTo>
                    <a:pt x="241151" y="40200"/>
                  </a:lnTo>
                  <a:lnTo>
                    <a:pt x="241151" y="25388"/>
                  </a:lnTo>
                  <a:lnTo>
                    <a:pt x="281343" y="25388"/>
                  </a:lnTo>
                  <a:lnTo>
                    <a:pt x="281343" y="40200"/>
                  </a:lnTo>
                  <a:close/>
                </a:path>
                <a:path w="683260" h="99695">
                  <a:moveTo>
                    <a:pt x="274997" y="99439"/>
                  </a:moveTo>
                  <a:lnTo>
                    <a:pt x="270766" y="99439"/>
                  </a:lnTo>
                  <a:lnTo>
                    <a:pt x="262437" y="98216"/>
                  </a:lnTo>
                  <a:lnTo>
                    <a:pt x="256487" y="94414"/>
                  </a:lnTo>
                  <a:lnTo>
                    <a:pt x="252918" y="87836"/>
                  </a:lnTo>
                  <a:lnTo>
                    <a:pt x="251728" y="78282"/>
                  </a:lnTo>
                  <a:lnTo>
                    <a:pt x="251728" y="40200"/>
                  </a:lnTo>
                  <a:lnTo>
                    <a:pt x="270766" y="40200"/>
                  </a:lnTo>
                  <a:lnTo>
                    <a:pt x="270766" y="80398"/>
                  </a:lnTo>
                  <a:lnTo>
                    <a:pt x="272881" y="82512"/>
                  </a:lnTo>
                  <a:lnTo>
                    <a:pt x="283458" y="82512"/>
                  </a:lnTo>
                  <a:lnTo>
                    <a:pt x="283458" y="97323"/>
                  </a:lnTo>
                  <a:lnTo>
                    <a:pt x="279227" y="97323"/>
                  </a:lnTo>
                  <a:lnTo>
                    <a:pt x="274997" y="99439"/>
                  </a:lnTo>
                  <a:close/>
                </a:path>
                <a:path w="683260" h="99695">
                  <a:moveTo>
                    <a:pt x="325765" y="99439"/>
                  </a:moveTo>
                  <a:lnTo>
                    <a:pt x="293771" y="77488"/>
                  </a:lnTo>
                  <a:lnTo>
                    <a:pt x="291920" y="48663"/>
                  </a:lnTo>
                  <a:lnTo>
                    <a:pt x="296150" y="42315"/>
                  </a:lnTo>
                  <a:lnTo>
                    <a:pt x="298266" y="35968"/>
                  </a:lnTo>
                  <a:lnTo>
                    <a:pt x="302496" y="31735"/>
                  </a:lnTo>
                  <a:lnTo>
                    <a:pt x="306727" y="29621"/>
                  </a:lnTo>
                  <a:lnTo>
                    <a:pt x="313073" y="25388"/>
                  </a:lnTo>
                  <a:lnTo>
                    <a:pt x="334227" y="25388"/>
                  </a:lnTo>
                  <a:lnTo>
                    <a:pt x="342688" y="27506"/>
                  </a:lnTo>
                  <a:lnTo>
                    <a:pt x="349034" y="33853"/>
                  </a:lnTo>
                  <a:lnTo>
                    <a:pt x="353067" y="38679"/>
                  </a:lnTo>
                  <a:lnTo>
                    <a:pt x="353894" y="40200"/>
                  </a:lnTo>
                  <a:lnTo>
                    <a:pt x="321535" y="40200"/>
                  </a:lnTo>
                  <a:lnTo>
                    <a:pt x="317304" y="42315"/>
                  </a:lnTo>
                  <a:lnTo>
                    <a:pt x="315189" y="46547"/>
                  </a:lnTo>
                  <a:lnTo>
                    <a:pt x="310958" y="48663"/>
                  </a:lnTo>
                  <a:lnTo>
                    <a:pt x="310958" y="74051"/>
                  </a:lnTo>
                  <a:lnTo>
                    <a:pt x="315189" y="78282"/>
                  </a:lnTo>
                  <a:lnTo>
                    <a:pt x="317304" y="82512"/>
                  </a:lnTo>
                  <a:lnTo>
                    <a:pt x="354032" y="82512"/>
                  </a:lnTo>
                  <a:lnTo>
                    <a:pt x="333268" y="98679"/>
                  </a:lnTo>
                  <a:lnTo>
                    <a:pt x="325765" y="99439"/>
                  </a:lnTo>
                  <a:close/>
                </a:path>
                <a:path w="683260" h="99695">
                  <a:moveTo>
                    <a:pt x="354032" y="82512"/>
                  </a:moveTo>
                  <a:lnTo>
                    <a:pt x="334227" y="82512"/>
                  </a:lnTo>
                  <a:lnTo>
                    <a:pt x="340573" y="69817"/>
                  </a:lnTo>
                  <a:lnTo>
                    <a:pt x="340573" y="55010"/>
                  </a:lnTo>
                  <a:lnTo>
                    <a:pt x="338458" y="48663"/>
                  </a:lnTo>
                  <a:lnTo>
                    <a:pt x="336342" y="46547"/>
                  </a:lnTo>
                  <a:lnTo>
                    <a:pt x="334227" y="42315"/>
                  </a:lnTo>
                  <a:lnTo>
                    <a:pt x="329996" y="40200"/>
                  </a:lnTo>
                  <a:lnTo>
                    <a:pt x="353894" y="40200"/>
                  </a:lnTo>
                  <a:lnTo>
                    <a:pt x="355909" y="43902"/>
                  </a:lnTo>
                  <a:lnTo>
                    <a:pt x="357959" y="49918"/>
                  </a:lnTo>
                  <a:lnTo>
                    <a:pt x="359611" y="57123"/>
                  </a:lnTo>
                  <a:lnTo>
                    <a:pt x="359611" y="63470"/>
                  </a:lnTo>
                  <a:lnTo>
                    <a:pt x="358851" y="71008"/>
                  </a:lnTo>
                  <a:lnTo>
                    <a:pt x="356703" y="77752"/>
                  </a:lnTo>
                  <a:lnTo>
                    <a:pt x="354032" y="82512"/>
                  </a:lnTo>
                  <a:close/>
                </a:path>
                <a:path w="683260" h="99695">
                  <a:moveTo>
                    <a:pt x="393457" y="97323"/>
                  </a:moveTo>
                  <a:lnTo>
                    <a:pt x="374419" y="97323"/>
                  </a:lnTo>
                  <a:lnTo>
                    <a:pt x="374419" y="25388"/>
                  </a:lnTo>
                  <a:lnTo>
                    <a:pt x="393457" y="25388"/>
                  </a:lnTo>
                  <a:lnTo>
                    <a:pt x="393457" y="33853"/>
                  </a:lnTo>
                  <a:lnTo>
                    <a:pt x="432591" y="33853"/>
                  </a:lnTo>
                  <a:lnTo>
                    <a:pt x="433649" y="35968"/>
                  </a:lnTo>
                  <a:lnTo>
                    <a:pt x="475956" y="35968"/>
                  </a:lnTo>
                  <a:lnTo>
                    <a:pt x="477366" y="40200"/>
                  </a:lnTo>
                  <a:lnTo>
                    <a:pt x="399803" y="40200"/>
                  </a:lnTo>
                  <a:lnTo>
                    <a:pt x="395572" y="42315"/>
                  </a:lnTo>
                  <a:lnTo>
                    <a:pt x="393457" y="46547"/>
                  </a:lnTo>
                  <a:lnTo>
                    <a:pt x="393457" y="97323"/>
                  </a:lnTo>
                  <a:close/>
                </a:path>
                <a:path w="683260" h="99695">
                  <a:moveTo>
                    <a:pt x="432591" y="33853"/>
                  </a:moveTo>
                  <a:lnTo>
                    <a:pt x="393457" y="33853"/>
                  </a:lnTo>
                  <a:lnTo>
                    <a:pt x="397688" y="27506"/>
                  </a:lnTo>
                  <a:lnTo>
                    <a:pt x="404034" y="25388"/>
                  </a:lnTo>
                  <a:lnTo>
                    <a:pt x="423072" y="25388"/>
                  </a:lnTo>
                  <a:lnTo>
                    <a:pt x="429418" y="27506"/>
                  </a:lnTo>
                  <a:lnTo>
                    <a:pt x="432591" y="33853"/>
                  </a:lnTo>
                  <a:close/>
                </a:path>
                <a:path w="683260" h="99695">
                  <a:moveTo>
                    <a:pt x="475956" y="35968"/>
                  </a:moveTo>
                  <a:lnTo>
                    <a:pt x="433649" y="35968"/>
                  </a:lnTo>
                  <a:lnTo>
                    <a:pt x="437880" y="27506"/>
                  </a:lnTo>
                  <a:lnTo>
                    <a:pt x="444226" y="25388"/>
                  </a:lnTo>
                  <a:lnTo>
                    <a:pt x="461149" y="25388"/>
                  </a:lnTo>
                  <a:lnTo>
                    <a:pt x="467495" y="27506"/>
                  </a:lnTo>
                  <a:lnTo>
                    <a:pt x="475956" y="35968"/>
                  </a:lnTo>
                  <a:close/>
                </a:path>
                <a:path w="683260" h="99695">
                  <a:moveTo>
                    <a:pt x="435764" y="97323"/>
                  </a:moveTo>
                  <a:lnTo>
                    <a:pt x="416726" y="97323"/>
                  </a:lnTo>
                  <a:lnTo>
                    <a:pt x="416726" y="48663"/>
                  </a:lnTo>
                  <a:lnTo>
                    <a:pt x="414611" y="44429"/>
                  </a:lnTo>
                  <a:lnTo>
                    <a:pt x="414611" y="42315"/>
                  </a:lnTo>
                  <a:lnTo>
                    <a:pt x="412495" y="40200"/>
                  </a:lnTo>
                  <a:lnTo>
                    <a:pt x="442110" y="40200"/>
                  </a:lnTo>
                  <a:lnTo>
                    <a:pt x="437880" y="42315"/>
                  </a:lnTo>
                  <a:lnTo>
                    <a:pt x="435764" y="48663"/>
                  </a:lnTo>
                  <a:lnTo>
                    <a:pt x="435764" y="97323"/>
                  </a:lnTo>
                  <a:close/>
                </a:path>
                <a:path w="683260" h="99695">
                  <a:moveTo>
                    <a:pt x="478072" y="97323"/>
                  </a:moveTo>
                  <a:lnTo>
                    <a:pt x="456918" y="97323"/>
                  </a:lnTo>
                  <a:lnTo>
                    <a:pt x="456918" y="44429"/>
                  </a:lnTo>
                  <a:lnTo>
                    <a:pt x="454803" y="42315"/>
                  </a:lnTo>
                  <a:lnTo>
                    <a:pt x="454803" y="40200"/>
                  </a:lnTo>
                  <a:lnTo>
                    <a:pt x="477366" y="40200"/>
                  </a:lnTo>
                  <a:lnTo>
                    <a:pt x="478072" y="42315"/>
                  </a:lnTo>
                  <a:lnTo>
                    <a:pt x="478072" y="97323"/>
                  </a:lnTo>
                  <a:close/>
                </a:path>
                <a:path w="683260" h="99695">
                  <a:moveTo>
                    <a:pt x="535186" y="99439"/>
                  </a:moveTo>
                  <a:lnTo>
                    <a:pt x="528840" y="99439"/>
                  </a:lnTo>
                  <a:lnTo>
                    <a:pt x="521304" y="98679"/>
                  </a:lnTo>
                  <a:lnTo>
                    <a:pt x="493639" y="71008"/>
                  </a:lnTo>
                  <a:lnTo>
                    <a:pt x="492879" y="63470"/>
                  </a:lnTo>
                  <a:lnTo>
                    <a:pt x="492879" y="55010"/>
                  </a:lnTo>
                  <a:lnTo>
                    <a:pt x="499225" y="35968"/>
                  </a:lnTo>
                  <a:lnTo>
                    <a:pt x="503456" y="31735"/>
                  </a:lnTo>
                  <a:lnTo>
                    <a:pt x="509802" y="29621"/>
                  </a:lnTo>
                  <a:lnTo>
                    <a:pt x="514033" y="25388"/>
                  </a:lnTo>
                  <a:lnTo>
                    <a:pt x="535186" y="25388"/>
                  </a:lnTo>
                  <a:lnTo>
                    <a:pt x="543648" y="27506"/>
                  </a:lnTo>
                  <a:lnTo>
                    <a:pt x="549994" y="33853"/>
                  </a:lnTo>
                  <a:lnTo>
                    <a:pt x="553101" y="39010"/>
                  </a:lnTo>
                  <a:lnTo>
                    <a:pt x="553643" y="40200"/>
                  </a:lnTo>
                  <a:lnTo>
                    <a:pt x="522494" y="40200"/>
                  </a:lnTo>
                  <a:lnTo>
                    <a:pt x="518263" y="42315"/>
                  </a:lnTo>
                  <a:lnTo>
                    <a:pt x="514033" y="46547"/>
                  </a:lnTo>
                  <a:lnTo>
                    <a:pt x="514033" y="50776"/>
                  </a:lnTo>
                  <a:lnTo>
                    <a:pt x="511917" y="55010"/>
                  </a:lnTo>
                  <a:lnTo>
                    <a:pt x="558047" y="55010"/>
                  </a:lnTo>
                  <a:lnTo>
                    <a:pt x="558455" y="59241"/>
                  </a:lnTo>
                  <a:lnTo>
                    <a:pt x="558455" y="67704"/>
                  </a:lnTo>
                  <a:lnTo>
                    <a:pt x="511917" y="67704"/>
                  </a:lnTo>
                  <a:lnTo>
                    <a:pt x="511917" y="71935"/>
                  </a:lnTo>
                  <a:lnTo>
                    <a:pt x="514033" y="76164"/>
                  </a:lnTo>
                  <a:lnTo>
                    <a:pt x="518263" y="78282"/>
                  </a:lnTo>
                  <a:lnTo>
                    <a:pt x="520379" y="82512"/>
                  </a:lnTo>
                  <a:lnTo>
                    <a:pt x="552954" y="82512"/>
                  </a:lnTo>
                  <a:lnTo>
                    <a:pt x="556340" y="86745"/>
                  </a:lnTo>
                  <a:lnTo>
                    <a:pt x="554225" y="90976"/>
                  </a:lnTo>
                  <a:lnTo>
                    <a:pt x="549994" y="93092"/>
                  </a:lnTo>
                  <a:lnTo>
                    <a:pt x="543648" y="95206"/>
                  </a:lnTo>
                  <a:lnTo>
                    <a:pt x="535186" y="99439"/>
                  </a:lnTo>
                  <a:close/>
                </a:path>
                <a:path w="683260" h="99695">
                  <a:moveTo>
                    <a:pt x="558047" y="55010"/>
                  </a:moveTo>
                  <a:lnTo>
                    <a:pt x="539417" y="55010"/>
                  </a:lnTo>
                  <a:lnTo>
                    <a:pt x="539417" y="48663"/>
                  </a:lnTo>
                  <a:lnTo>
                    <a:pt x="530956" y="40200"/>
                  </a:lnTo>
                  <a:lnTo>
                    <a:pt x="553643" y="40200"/>
                  </a:lnTo>
                  <a:lnTo>
                    <a:pt x="555811" y="44960"/>
                  </a:lnTo>
                  <a:lnTo>
                    <a:pt x="557728" y="51704"/>
                  </a:lnTo>
                  <a:lnTo>
                    <a:pt x="558047" y="55010"/>
                  </a:lnTo>
                  <a:close/>
                </a:path>
                <a:path w="683260" h="99695">
                  <a:moveTo>
                    <a:pt x="552954" y="82512"/>
                  </a:moveTo>
                  <a:lnTo>
                    <a:pt x="537302" y="82512"/>
                  </a:lnTo>
                  <a:lnTo>
                    <a:pt x="543648" y="80398"/>
                  </a:lnTo>
                  <a:lnTo>
                    <a:pt x="547878" y="76164"/>
                  </a:lnTo>
                  <a:lnTo>
                    <a:pt x="552954" y="82512"/>
                  </a:lnTo>
                  <a:close/>
                </a:path>
                <a:path w="683260" h="99695">
                  <a:moveTo>
                    <a:pt x="592301" y="97323"/>
                  </a:moveTo>
                  <a:lnTo>
                    <a:pt x="573263" y="97323"/>
                  </a:lnTo>
                  <a:lnTo>
                    <a:pt x="573263" y="25388"/>
                  </a:lnTo>
                  <a:lnTo>
                    <a:pt x="590186" y="25388"/>
                  </a:lnTo>
                  <a:lnTo>
                    <a:pt x="590186" y="33853"/>
                  </a:lnTo>
                  <a:lnTo>
                    <a:pt x="613455" y="33853"/>
                  </a:lnTo>
                  <a:lnTo>
                    <a:pt x="613455" y="44429"/>
                  </a:lnTo>
                  <a:lnTo>
                    <a:pt x="598647" y="44429"/>
                  </a:lnTo>
                  <a:lnTo>
                    <a:pt x="594416" y="46547"/>
                  </a:lnTo>
                  <a:lnTo>
                    <a:pt x="592301" y="50776"/>
                  </a:lnTo>
                  <a:lnTo>
                    <a:pt x="592301" y="97323"/>
                  </a:lnTo>
                  <a:close/>
                </a:path>
                <a:path w="683260" h="99695">
                  <a:moveTo>
                    <a:pt x="613455" y="33853"/>
                  </a:moveTo>
                  <a:lnTo>
                    <a:pt x="590186" y="33853"/>
                  </a:lnTo>
                  <a:lnTo>
                    <a:pt x="594416" y="27506"/>
                  </a:lnTo>
                  <a:lnTo>
                    <a:pt x="600763" y="25388"/>
                  </a:lnTo>
                  <a:lnTo>
                    <a:pt x="613455" y="25388"/>
                  </a:lnTo>
                  <a:lnTo>
                    <a:pt x="613455" y="33853"/>
                  </a:lnTo>
                  <a:close/>
                </a:path>
                <a:path w="683260" h="99695">
                  <a:moveTo>
                    <a:pt x="681850" y="84629"/>
                  </a:moveTo>
                  <a:lnTo>
                    <a:pt x="659993" y="84629"/>
                  </a:lnTo>
                  <a:lnTo>
                    <a:pt x="664223" y="80398"/>
                  </a:lnTo>
                  <a:lnTo>
                    <a:pt x="664223" y="76164"/>
                  </a:lnTo>
                  <a:lnTo>
                    <a:pt x="659993" y="71935"/>
                  </a:lnTo>
                  <a:lnTo>
                    <a:pt x="657877" y="71935"/>
                  </a:lnTo>
                  <a:lnTo>
                    <a:pt x="649416" y="67704"/>
                  </a:lnTo>
                  <a:lnTo>
                    <a:pt x="638310" y="64993"/>
                  </a:lnTo>
                  <a:lnTo>
                    <a:pt x="630378" y="60298"/>
                  </a:lnTo>
                  <a:lnTo>
                    <a:pt x="625618" y="54017"/>
                  </a:lnTo>
                  <a:lnTo>
                    <a:pt x="624032" y="46547"/>
                  </a:lnTo>
                  <a:lnTo>
                    <a:pt x="624032" y="40200"/>
                  </a:lnTo>
                  <a:lnTo>
                    <a:pt x="626147" y="35968"/>
                  </a:lnTo>
                  <a:lnTo>
                    <a:pt x="632493" y="31735"/>
                  </a:lnTo>
                  <a:lnTo>
                    <a:pt x="636724" y="27506"/>
                  </a:lnTo>
                  <a:lnTo>
                    <a:pt x="643070" y="25388"/>
                  </a:lnTo>
                  <a:lnTo>
                    <a:pt x="662108" y="25388"/>
                  </a:lnTo>
                  <a:lnTo>
                    <a:pt x="668454" y="27506"/>
                  </a:lnTo>
                  <a:lnTo>
                    <a:pt x="674800" y="31735"/>
                  </a:lnTo>
                  <a:lnTo>
                    <a:pt x="681145" y="38082"/>
                  </a:lnTo>
                  <a:lnTo>
                    <a:pt x="647301" y="38082"/>
                  </a:lnTo>
                  <a:lnTo>
                    <a:pt x="643070" y="42315"/>
                  </a:lnTo>
                  <a:lnTo>
                    <a:pt x="643070" y="50776"/>
                  </a:lnTo>
                  <a:lnTo>
                    <a:pt x="645185" y="50776"/>
                  </a:lnTo>
                  <a:lnTo>
                    <a:pt x="647301" y="52894"/>
                  </a:lnTo>
                  <a:lnTo>
                    <a:pt x="651531" y="52894"/>
                  </a:lnTo>
                  <a:lnTo>
                    <a:pt x="655762" y="55010"/>
                  </a:lnTo>
                  <a:lnTo>
                    <a:pt x="659993" y="55010"/>
                  </a:lnTo>
                  <a:lnTo>
                    <a:pt x="664223" y="57123"/>
                  </a:lnTo>
                  <a:lnTo>
                    <a:pt x="666339" y="57123"/>
                  </a:lnTo>
                  <a:lnTo>
                    <a:pt x="673445" y="60695"/>
                  </a:lnTo>
                  <a:lnTo>
                    <a:pt x="678767" y="65059"/>
                  </a:lnTo>
                  <a:lnTo>
                    <a:pt x="682105" y="70215"/>
                  </a:lnTo>
                  <a:lnTo>
                    <a:pt x="683262" y="76164"/>
                  </a:lnTo>
                  <a:lnTo>
                    <a:pt x="683262" y="82512"/>
                  </a:lnTo>
                  <a:lnTo>
                    <a:pt x="681850" y="84629"/>
                  </a:lnTo>
                  <a:close/>
                </a:path>
                <a:path w="683260" h="99695">
                  <a:moveTo>
                    <a:pt x="683262" y="48663"/>
                  </a:moveTo>
                  <a:lnTo>
                    <a:pt x="664223" y="48663"/>
                  </a:lnTo>
                  <a:lnTo>
                    <a:pt x="664223" y="44429"/>
                  </a:lnTo>
                  <a:lnTo>
                    <a:pt x="659993" y="40200"/>
                  </a:lnTo>
                  <a:lnTo>
                    <a:pt x="657877" y="40200"/>
                  </a:lnTo>
                  <a:lnTo>
                    <a:pt x="655762" y="38082"/>
                  </a:lnTo>
                  <a:lnTo>
                    <a:pt x="681145" y="38082"/>
                  </a:lnTo>
                  <a:lnTo>
                    <a:pt x="683262" y="40200"/>
                  </a:lnTo>
                  <a:lnTo>
                    <a:pt x="683262" y="48663"/>
                  </a:lnTo>
                  <a:close/>
                </a:path>
                <a:path w="683260" h="99695">
                  <a:moveTo>
                    <a:pt x="662108" y="99439"/>
                  </a:moveTo>
                  <a:lnTo>
                    <a:pt x="647301" y="99439"/>
                  </a:lnTo>
                  <a:lnTo>
                    <a:pt x="640954" y="97323"/>
                  </a:lnTo>
                  <a:lnTo>
                    <a:pt x="628262" y="90976"/>
                  </a:lnTo>
                  <a:lnTo>
                    <a:pt x="626147" y="86745"/>
                  </a:lnTo>
                  <a:lnTo>
                    <a:pt x="621916" y="82512"/>
                  </a:lnTo>
                  <a:lnTo>
                    <a:pt x="621916" y="74051"/>
                  </a:lnTo>
                  <a:lnTo>
                    <a:pt x="638839" y="74051"/>
                  </a:lnTo>
                  <a:lnTo>
                    <a:pt x="638839" y="78282"/>
                  </a:lnTo>
                  <a:lnTo>
                    <a:pt x="645185" y="84629"/>
                  </a:lnTo>
                  <a:lnTo>
                    <a:pt x="681850" y="84629"/>
                  </a:lnTo>
                  <a:lnTo>
                    <a:pt x="679031" y="88859"/>
                  </a:lnTo>
                  <a:lnTo>
                    <a:pt x="674800" y="93092"/>
                  </a:lnTo>
                  <a:lnTo>
                    <a:pt x="668454" y="97323"/>
                  </a:lnTo>
                  <a:lnTo>
                    <a:pt x="662108" y="99439"/>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81" name="object 27"/>
            <p:cNvSpPr/>
            <p:nvPr/>
          </p:nvSpPr>
          <p:spPr>
            <a:xfrm>
              <a:off x="5802655" y="3736968"/>
              <a:ext cx="0" cy="527050"/>
            </a:xfrm>
            <a:custGeom>
              <a:avLst/>
              <a:gdLst/>
              <a:ahLst/>
              <a:cxnLst/>
              <a:rect l="l" t="t" r="r" b="b"/>
              <a:pathLst>
                <a:path h="527050">
                  <a:moveTo>
                    <a:pt x="0" y="0"/>
                  </a:moveTo>
                  <a:lnTo>
                    <a:pt x="0" y="526807"/>
                  </a:lnTo>
                </a:path>
              </a:pathLst>
            </a:custGeom>
            <a:ln w="25384">
              <a:solidFill>
                <a:srgbClr val="FFFFFF"/>
              </a:solidFill>
            </a:ln>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82" name="object 28"/>
            <p:cNvSpPr/>
            <p:nvPr/>
          </p:nvSpPr>
          <p:spPr>
            <a:xfrm>
              <a:off x="5197659" y="3510591"/>
              <a:ext cx="1180465" cy="129539"/>
            </a:xfrm>
            <a:custGeom>
              <a:avLst/>
              <a:gdLst/>
              <a:ahLst/>
              <a:cxnLst/>
              <a:rect l="l" t="t" r="r" b="b"/>
              <a:pathLst>
                <a:path w="1180464" h="129539">
                  <a:moveTo>
                    <a:pt x="40191" y="103671"/>
                  </a:moveTo>
                  <a:lnTo>
                    <a:pt x="6246" y="84199"/>
                  </a:lnTo>
                  <a:lnTo>
                    <a:pt x="0" y="57123"/>
                  </a:lnTo>
                  <a:lnTo>
                    <a:pt x="0" y="50776"/>
                  </a:lnTo>
                  <a:lnTo>
                    <a:pt x="12692" y="12694"/>
                  </a:lnTo>
                  <a:lnTo>
                    <a:pt x="19038" y="10580"/>
                  </a:lnTo>
                  <a:lnTo>
                    <a:pt x="25384" y="6347"/>
                  </a:lnTo>
                  <a:lnTo>
                    <a:pt x="31730" y="4233"/>
                  </a:lnTo>
                  <a:lnTo>
                    <a:pt x="40191" y="4233"/>
                  </a:lnTo>
                  <a:lnTo>
                    <a:pt x="73876" y="21159"/>
                  </a:lnTo>
                  <a:lnTo>
                    <a:pt x="33845" y="21159"/>
                  </a:lnTo>
                  <a:lnTo>
                    <a:pt x="29615" y="23274"/>
                  </a:lnTo>
                  <a:lnTo>
                    <a:pt x="21153" y="31735"/>
                  </a:lnTo>
                  <a:lnTo>
                    <a:pt x="21153" y="74051"/>
                  </a:lnTo>
                  <a:lnTo>
                    <a:pt x="25384" y="80398"/>
                  </a:lnTo>
                  <a:lnTo>
                    <a:pt x="27499" y="84629"/>
                  </a:lnTo>
                  <a:lnTo>
                    <a:pt x="33845" y="86745"/>
                  </a:lnTo>
                  <a:lnTo>
                    <a:pt x="73875" y="86745"/>
                  </a:lnTo>
                  <a:lnTo>
                    <a:pt x="72021" y="90049"/>
                  </a:lnTo>
                  <a:lnTo>
                    <a:pt x="67691" y="95206"/>
                  </a:lnTo>
                  <a:lnTo>
                    <a:pt x="62204" y="98314"/>
                  </a:lnTo>
                  <a:lnTo>
                    <a:pt x="55528" y="101026"/>
                  </a:lnTo>
                  <a:lnTo>
                    <a:pt x="48058" y="102943"/>
                  </a:lnTo>
                  <a:lnTo>
                    <a:pt x="40191" y="103671"/>
                  </a:lnTo>
                  <a:close/>
                </a:path>
                <a:path w="1180464" h="129539">
                  <a:moveTo>
                    <a:pt x="78268" y="38082"/>
                  </a:moveTo>
                  <a:lnTo>
                    <a:pt x="59230" y="38082"/>
                  </a:lnTo>
                  <a:lnTo>
                    <a:pt x="59230" y="31735"/>
                  </a:lnTo>
                  <a:lnTo>
                    <a:pt x="57114" y="27506"/>
                  </a:lnTo>
                  <a:lnTo>
                    <a:pt x="52884" y="25388"/>
                  </a:lnTo>
                  <a:lnTo>
                    <a:pt x="50768" y="21159"/>
                  </a:lnTo>
                  <a:lnTo>
                    <a:pt x="73876" y="21159"/>
                  </a:lnTo>
                  <a:lnTo>
                    <a:pt x="75359" y="23802"/>
                  </a:lnTo>
                  <a:lnTo>
                    <a:pt x="77508" y="30546"/>
                  </a:lnTo>
                  <a:lnTo>
                    <a:pt x="78268" y="38082"/>
                  </a:lnTo>
                  <a:close/>
                </a:path>
                <a:path w="1180464" h="129539">
                  <a:moveTo>
                    <a:pt x="73875" y="86745"/>
                  </a:moveTo>
                  <a:lnTo>
                    <a:pt x="46537" y="86745"/>
                  </a:lnTo>
                  <a:lnTo>
                    <a:pt x="50768" y="84629"/>
                  </a:lnTo>
                  <a:lnTo>
                    <a:pt x="52884" y="82512"/>
                  </a:lnTo>
                  <a:lnTo>
                    <a:pt x="57114" y="80398"/>
                  </a:lnTo>
                  <a:lnTo>
                    <a:pt x="59230" y="76164"/>
                  </a:lnTo>
                  <a:lnTo>
                    <a:pt x="59230" y="69817"/>
                  </a:lnTo>
                  <a:lnTo>
                    <a:pt x="78268" y="69817"/>
                  </a:lnTo>
                  <a:lnTo>
                    <a:pt x="77508" y="77355"/>
                  </a:lnTo>
                  <a:lnTo>
                    <a:pt x="75359" y="84099"/>
                  </a:lnTo>
                  <a:lnTo>
                    <a:pt x="73875" y="86745"/>
                  </a:lnTo>
                  <a:close/>
                </a:path>
                <a:path w="1180464" h="129539">
                  <a:moveTo>
                    <a:pt x="124806" y="103671"/>
                  </a:moveTo>
                  <a:lnTo>
                    <a:pt x="93604" y="81720"/>
                  </a:lnTo>
                  <a:lnTo>
                    <a:pt x="90960" y="65588"/>
                  </a:lnTo>
                  <a:lnTo>
                    <a:pt x="90960" y="59241"/>
                  </a:lnTo>
                  <a:lnTo>
                    <a:pt x="97306" y="40200"/>
                  </a:lnTo>
                  <a:lnTo>
                    <a:pt x="101537" y="35968"/>
                  </a:lnTo>
                  <a:lnTo>
                    <a:pt x="107883" y="33853"/>
                  </a:lnTo>
                  <a:lnTo>
                    <a:pt x="112114" y="29621"/>
                  </a:lnTo>
                  <a:lnTo>
                    <a:pt x="135383" y="29621"/>
                  </a:lnTo>
                  <a:lnTo>
                    <a:pt x="141729" y="31735"/>
                  </a:lnTo>
                  <a:lnTo>
                    <a:pt x="148075" y="38082"/>
                  </a:lnTo>
                  <a:lnTo>
                    <a:pt x="152405" y="42908"/>
                  </a:lnTo>
                  <a:lnTo>
                    <a:pt x="153377" y="44429"/>
                  </a:lnTo>
                  <a:lnTo>
                    <a:pt x="120575" y="44429"/>
                  </a:lnTo>
                  <a:lnTo>
                    <a:pt x="116344" y="46547"/>
                  </a:lnTo>
                  <a:lnTo>
                    <a:pt x="114229" y="50776"/>
                  </a:lnTo>
                  <a:lnTo>
                    <a:pt x="112114" y="52894"/>
                  </a:lnTo>
                  <a:lnTo>
                    <a:pt x="109998" y="59241"/>
                  </a:lnTo>
                  <a:lnTo>
                    <a:pt x="109998" y="74051"/>
                  </a:lnTo>
                  <a:lnTo>
                    <a:pt x="116344" y="86745"/>
                  </a:lnTo>
                  <a:lnTo>
                    <a:pt x="154712" y="86745"/>
                  </a:lnTo>
                  <a:lnTo>
                    <a:pt x="154190" y="87935"/>
                  </a:lnTo>
                  <a:lnTo>
                    <a:pt x="150190" y="93092"/>
                  </a:lnTo>
                  <a:lnTo>
                    <a:pt x="145034" y="97423"/>
                  </a:lnTo>
                  <a:lnTo>
                    <a:pt x="139085" y="100761"/>
                  </a:lnTo>
                  <a:lnTo>
                    <a:pt x="132342" y="102910"/>
                  </a:lnTo>
                  <a:lnTo>
                    <a:pt x="124806" y="103671"/>
                  </a:lnTo>
                  <a:close/>
                </a:path>
                <a:path w="1180464" h="129539">
                  <a:moveTo>
                    <a:pt x="154712" y="86745"/>
                  </a:moveTo>
                  <a:lnTo>
                    <a:pt x="133267" y="86745"/>
                  </a:lnTo>
                  <a:lnTo>
                    <a:pt x="139613" y="74051"/>
                  </a:lnTo>
                  <a:lnTo>
                    <a:pt x="139613" y="59241"/>
                  </a:lnTo>
                  <a:lnTo>
                    <a:pt x="137498" y="52894"/>
                  </a:lnTo>
                  <a:lnTo>
                    <a:pt x="135383" y="50776"/>
                  </a:lnTo>
                  <a:lnTo>
                    <a:pt x="133267" y="46547"/>
                  </a:lnTo>
                  <a:lnTo>
                    <a:pt x="129037" y="44429"/>
                  </a:lnTo>
                  <a:lnTo>
                    <a:pt x="153377" y="44429"/>
                  </a:lnTo>
                  <a:lnTo>
                    <a:pt x="155743" y="48132"/>
                  </a:lnTo>
                  <a:lnTo>
                    <a:pt x="157892" y="54149"/>
                  </a:lnTo>
                  <a:lnTo>
                    <a:pt x="158652" y="61357"/>
                  </a:lnTo>
                  <a:lnTo>
                    <a:pt x="158652" y="67704"/>
                  </a:lnTo>
                  <a:lnTo>
                    <a:pt x="158222" y="75241"/>
                  </a:lnTo>
                  <a:lnTo>
                    <a:pt x="156801" y="81985"/>
                  </a:lnTo>
                  <a:lnTo>
                    <a:pt x="154712" y="86745"/>
                  </a:lnTo>
                  <a:close/>
                </a:path>
                <a:path w="1180464" h="129539">
                  <a:moveTo>
                    <a:pt x="192498" y="101553"/>
                  </a:moveTo>
                  <a:lnTo>
                    <a:pt x="173459" y="101553"/>
                  </a:lnTo>
                  <a:lnTo>
                    <a:pt x="173459" y="29621"/>
                  </a:lnTo>
                  <a:lnTo>
                    <a:pt x="192498" y="29621"/>
                  </a:lnTo>
                  <a:lnTo>
                    <a:pt x="192498" y="38082"/>
                  </a:lnTo>
                  <a:lnTo>
                    <a:pt x="231631" y="38082"/>
                  </a:lnTo>
                  <a:lnTo>
                    <a:pt x="232689" y="40200"/>
                  </a:lnTo>
                  <a:lnTo>
                    <a:pt x="234099" y="44429"/>
                  </a:lnTo>
                  <a:lnTo>
                    <a:pt x="198844" y="44429"/>
                  </a:lnTo>
                  <a:lnTo>
                    <a:pt x="192498" y="50776"/>
                  </a:lnTo>
                  <a:lnTo>
                    <a:pt x="192498" y="101553"/>
                  </a:lnTo>
                  <a:close/>
                </a:path>
                <a:path w="1180464" h="129539">
                  <a:moveTo>
                    <a:pt x="231631" y="38082"/>
                  </a:moveTo>
                  <a:lnTo>
                    <a:pt x="192498" y="38082"/>
                  </a:lnTo>
                  <a:lnTo>
                    <a:pt x="196728" y="31735"/>
                  </a:lnTo>
                  <a:lnTo>
                    <a:pt x="205190" y="29621"/>
                  </a:lnTo>
                  <a:lnTo>
                    <a:pt x="219997" y="29621"/>
                  </a:lnTo>
                  <a:lnTo>
                    <a:pt x="226343" y="31735"/>
                  </a:lnTo>
                  <a:lnTo>
                    <a:pt x="230574" y="35968"/>
                  </a:lnTo>
                  <a:lnTo>
                    <a:pt x="231631" y="38082"/>
                  </a:lnTo>
                  <a:close/>
                </a:path>
                <a:path w="1180464" h="129539">
                  <a:moveTo>
                    <a:pt x="234805" y="101553"/>
                  </a:moveTo>
                  <a:lnTo>
                    <a:pt x="215767" y="101553"/>
                  </a:lnTo>
                  <a:lnTo>
                    <a:pt x="215767" y="48663"/>
                  </a:lnTo>
                  <a:lnTo>
                    <a:pt x="211536" y="44429"/>
                  </a:lnTo>
                  <a:lnTo>
                    <a:pt x="234099" y="44429"/>
                  </a:lnTo>
                  <a:lnTo>
                    <a:pt x="234805" y="46547"/>
                  </a:lnTo>
                  <a:lnTo>
                    <a:pt x="234805" y="101553"/>
                  </a:lnTo>
                  <a:close/>
                </a:path>
                <a:path w="1180464" h="129539">
                  <a:moveTo>
                    <a:pt x="277112" y="29621"/>
                  </a:moveTo>
                  <a:lnTo>
                    <a:pt x="258074" y="29621"/>
                  </a:lnTo>
                  <a:lnTo>
                    <a:pt x="258074" y="12694"/>
                  </a:lnTo>
                  <a:lnTo>
                    <a:pt x="277112" y="12694"/>
                  </a:lnTo>
                  <a:lnTo>
                    <a:pt x="277112" y="29621"/>
                  </a:lnTo>
                  <a:close/>
                </a:path>
                <a:path w="1180464" h="129539">
                  <a:moveTo>
                    <a:pt x="289804" y="44429"/>
                  </a:moveTo>
                  <a:lnTo>
                    <a:pt x="247497" y="44429"/>
                  </a:lnTo>
                  <a:lnTo>
                    <a:pt x="247497" y="29621"/>
                  </a:lnTo>
                  <a:lnTo>
                    <a:pt x="289804" y="29621"/>
                  </a:lnTo>
                  <a:lnTo>
                    <a:pt x="289804" y="44429"/>
                  </a:lnTo>
                  <a:close/>
                </a:path>
                <a:path w="1180464" h="129539">
                  <a:moveTo>
                    <a:pt x="281343" y="103671"/>
                  </a:moveTo>
                  <a:lnTo>
                    <a:pt x="277112" y="103671"/>
                  </a:lnTo>
                  <a:lnTo>
                    <a:pt x="268783" y="102447"/>
                  </a:lnTo>
                  <a:lnTo>
                    <a:pt x="262833" y="98646"/>
                  </a:lnTo>
                  <a:lnTo>
                    <a:pt x="259264" y="92066"/>
                  </a:lnTo>
                  <a:lnTo>
                    <a:pt x="258074" y="82512"/>
                  </a:lnTo>
                  <a:lnTo>
                    <a:pt x="258074" y="44429"/>
                  </a:lnTo>
                  <a:lnTo>
                    <a:pt x="277112" y="44429"/>
                  </a:lnTo>
                  <a:lnTo>
                    <a:pt x="277112" y="84629"/>
                  </a:lnTo>
                  <a:lnTo>
                    <a:pt x="279227" y="86745"/>
                  </a:lnTo>
                  <a:lnTo>
                    <a:pt x="289804" y="86745"/>
                  </a:lnTo>
                  <a:lnTo>
                    <a:pt x="289804" y="101553"/>
                  </a:lnTo>
                  <a:lnTo>
                    <a:pt x="285573" y="101553"/>
                  </a:lnTo>
                  <a:lnTo>
                    <a:pt x="281343" y="103671"/>
                  </a:lnTo>
                  <a:close/>
                </a:path>
                <a:path w="1180464" h="129539">
                  <a:moveTo>
                    <a:pt x="342688" y="103671"/>
                  </a:moveTo>
                  <a:lnTo>
                    <a:pt x="336342" y="103671"/>
                  </a:lnTo>
                  <a:lnTo>
                    <a:pt x="328806" y="102910"/>
                  </a:lnTo>
                  <a:lnTo>
                    <a:pt x="301141" y="75241"/>
                  </a:lnTo>
                  <a:lnTo>
                    <a:pt x="300381" y="67704"/>
                  </a:lnTo>
                  <a:lnTo>
                    <a:pt x="300381" y="59241"/>
                  </a:lnTo>
                  <a:lnTo>
                    <a:pt x="306727" y="40200"/>
                  </a:lnTo>
                  <a:lnTo>
                    <a:pt x="310958" y="35968"/>
                  </a:lnTo>
                  <a:lnTo>
                    <a:pt x="317304" y="33853"/>
                  </a:lnTo>
                  <a:lnTo>
                    <a:pt x="321535" y="29621"/>
                  </a:lnTo>
                  <a:lnTo>
                    <a:pt x="342688" y="29621"/>
                  </a:lnTo>
                  <a:lnTo>
                    <a:pt x="351150" y="31735"/>
                  </a:lnTo>
                  <a:lnTo>
                    <a:pt x="357496" y="38082"/>
                  </a:lnTo>
                  <a:lnTo>
                    <a:pt x="360603" y="43239"/>
                  </a:lnTo>
                  <a:lnTo>
                    <a:pt x="361145" y="44429"/>
                  </a:lnTo>
                  <a:lnTo>
                    <a:pt x="329996" y="44429"/>
                  </a:lnTo>
                  <a:lnTo>
                    <a:pt x="327881" y="46547"/>
                  </a:lnTo>
                  <a:lnTo>
                    <a:pt x="323650" y="48663"/>
                  </a:lnTo>
                  <a:lnTo>
                    <a:pt x="321535" y="50776"/>
                  </a:lnTo>
                  <a:lnTo>
                    <a:pt x="321535" y="55010"/>
                  </a:lnTo>
                  <a:lnTo>
                    <a:pt x="319419" y="59241"/>
                  </a:lnTo>
                  <a:lnTo>
                    <a:pt x="365549" y="59241"/>
                  </a:lnTo>
                  <a:lnTo>
                    <a:pt x="365957" y="63470"/>
                  </a:lnTo>
                  <a:lnTo>
                    <a:pt x="365957" y="71935"/>
                  </a:lnTo>
                  <a:lnTo>
                    <a:pt x="319419" y="71935"/>
                  </a:lnTo>
                  <a:lnTo>
                    <a:pt x="321535" y="76164"/>
                  </a:lnTo>
                  <a:lnTo>
                    <a:pt x="321535" y="80398"/>
                  </a:lnTo>
                  <a:lnTo>
                    <a:pt x="325765" y="82512"/>
                  </a:lnTo>
                  <a:lnTo>
                    <a:pt x="327881" y="86745"/>
                  </a:lnTo>
                  <a:lnTo>
                    <a:pt x="360457" y="86745"/>
                  </a:lnTo>
                  <a:lnTo>
                    <a:pt x="363842" y="90976"/>
                  </a:lnTo>
                  <a:lnTo>
                    <a:pt x="361727" y="95206"/>
                  </a:lnTo>
                  <a:lnTo>
                    <a:pt x="353265" y="99439"/>
                  </a:lnTo>
                  <a:lnTo>
                    <a:pt x="346919" y="101553"/>
                  </a:lnTo>
                  <a:lnTo>
                    <a:pt x="342688" y="103671"/>
                  </a:lnTo>
                  <a:close/>
                </a:path>
                <a:path w="1180464" h="129539">
                  <a:moveTo>
                    <a:pt x="365549" y="59241"/>
                  </a:moveTo>
                  <a:lnTo>
                    <a:pt x="346919" y="59241"/>
                  </a:lnTo>
                  <a:lnTo>
                    <a:pt x="346919" y="52894"/>
                  </a:lnTo>
                  <a:lnTo>
                    <a:pt x="338458" y="44429"/>
                  </a:lnTo>
                  <a:lnTo>
                    <a:pt x="361145" y="44429"/>
                  </a:lnTo>
                  <a:lnTo>
                    <a:pt x="363313" y="49190"/>
                  </a:lnTo>
                  <a:lnTo>
                    <a:pt x="365230" y="55934"/>
                  </a:lnTo>
                  <a:lnTo>
                    <a:pt x="365549" y="59241"/>
                  </a:lnTo>
                  <a:close/>
                </a:path>
                <a:path w="1180464" h="129539">
                  <a:moveTo>
                    <a:pt x="360457" y="86745"/>
                  </a:moveTo>
                  <a:lnTo>
                    <a:pt x="344804" y="86745"/>
                  </a:lnTo>
                  <a:lnTo>
                    <a:pt x="351150" y="84629"/>
                  </a:lnTo>
                  <a:lnTo>
                    <a:pt x="355380" y="80398"/>
                  </a:lnTo>
                  <a:lnTo>
                    <a:pt x="360457" y="86745"/>
                  </a:lnTo>
                  <a:close/>
                </a:path>
                <a:path w="1180464" h="129539">
                  <a:moveTo>
                    <a:pt x="397688" y="101553"/>
                  </a:moveTo>
                  <a:lnTo>
                    <a:pt x="378649" y="101553"/>
                  </a:lnTo>
                  <a:lnTo>
                    <a:pt x="378649" y="29621"/>
                  </a:lnTo>
                  <a:lnTo>
                    <a:pt x="397688" y="29621"/>
                  </a:lnTo>
                  <a:lnTo>
                    <a:pt x="397688" y="38082"/>
                  </a:lnTo>
                  <a:lnTo>
                    <a:pt x="437878" y="38082"/>
                  </a:lnTo>
                  <a:lnTo>
                    <a:pt x="439995" y="40200"/>
                  </a:lnTo>
                  <a:lnTo>
                    <a:pt x="441405" y="44429"/>
                  </a:lnTo>
                  <a:lnTo>
                    <a:pt x="406149" y="44429"/>
                  </a:lnTo>
                  <a:lnTo>
                    <a:pt x="401918" y="46547"/>
                  </a:lnTo>
                  <a:lnTo>
                    <a:pt x="397688" y="50776"/>
                  </a:lnTo>
                  <a:lnTo>
                    <a:pt x="397688" y="101553"/>
                  </a:lnTo>
                  <a:close/>
                </a:path>
                <a:path w="1180464" h="129539">
                  <a:moveTo>
                    <a:pt x="437878" y="38082"/>
                  </a:moveTo>
                  <a:lnTo>
                    <a:pt x="397688" y="38082"/>
                  </a:lnTo>
                  <a:lnTo>
                    <a:pt x="404034" y="31735"/>
                  </a:lnTo>
                  <a:lnTo>
                    <a:pt x="410380" y="29621"/>
                  </a:lnTo>
                  <a:lnTo>
                    <a:pt x="425187" y="29621"/>
                  </a:lnTo>
                  <a:lnTo>
                    <a:pt x="431534" y="31735"/>
                  </a:lnTo>
                  <a:lnTo>
                    <a:pt x="437878" y="38082"/>
                  </a:lnTo>
                  <a:close/>
                </a:path>
                <a:path w="1180464" h="129539">
                  <a:moveTo>
                    <a:pt x="442110" y="101553"/>
                  </a:moveTo>
                  <a:lnTo>
                    <a:pt x="423072" y="101553"/>
                  </a:lnTo>
                  <a:lnTo>
                    <a:pt x="423072" y="52894"/>
                  </a:lnTo>
                  <a:lnTo>
                    <a:pt x="420957" y="48663"/>
                  </a:lnTo>
                  <a:lnTo>
                    <a:pt x="416726" y="44429"/>
                  </a:lnTo>
                  <a:lnTo>
                    <a:pt x="441405" y="44429"/>
                  </a:lnTo>
                  <a:lnTo>
                    <a:pt x="442110" y="46547"/>
                  </a:lnTo>
                  <a:lnTo>
                    <a:pt x="442110" y="101553"/>
                  </a:lnTo>
                  <a:close/>
                </a:path>
                <a:path w="1180464" h="129539">
                  <a:moveTo>
                    <a:pt x="482302" y="29621"/>
                  </a:moveTo>
                  <a:lnTo>
                    <a:pt x="463264" y="29621"/>
                  </a:lnTo>
                  <a:lnTo>
                    <a:pt x="463264" y="12694"/>
                  </a:lnTo>
                  <a:lnTo>
                    <a:pt x="482302" y="12694"/>
                  </a:lnTo>
                  <a:lnTo>
                    <a:pt x="482302" y="29621"/>
                  </a:lnTo>
                  <a:close/>
                </a:path>
                <a:path w="1180464" h="129539">
                  <a:moveTo>
                    <a:pt x="494994" y="44429"/>
                  </a:moveTo>
                  <a:lnTo>
                    <a:pt x="452687" y="44429"/>
                  </a:lnTo>
                  <a:lnTo>
                    <a:pt x="452687" y="29621"/>
                  </a:lnTo>
                  <a:lnTo>
                    <a:pt x="494994" y="29621"/>
                  </a:lnTo>
                  <a:lnTo>
                    <a:pt x="494994" y="44429"/>
                  </a:lnTo>
                  <a:close/>
                </a:path>
                <a:path w="1180464" h="129539">
                  <a:moveTo>
                    <a:pt x="486533" y="103671"/>
                  </a:moveTo>
                  <a:lnTo>
                    <a:pt x="484418" y="103671"/>
                  </a:lnTo>
                  <a:lnTo>
                    <a:pt x="474865" y="102447"/>
                  </a:lnTo>
                  <a:lnTo>
                    <a:pt x="468288" y="98646"/>
                  </a:lnTo>
                  <a:lnTo>
                    <a:pt x="464487" y="92066"/>
                  </a:lnTo>
                  <a:lnTo>
                    <a:pt x="463264" y="82512"/>
                  </a:lnTo>
                  <a:lnTo>
                    <a:pt x="463264" y="44429"/>
                  </a:lnTo>
                  <a:lnTo>
                    <a:pt x="482302" y="44429"/>
                  </a:lnTo>
                  <a:lnTo>
                    <a:pt x="482302" y="84629"/>
                  </a:lnTo>
                  <a:lnTo>
                    <a:pt x="484418" y="84629"/>
                  </a:lnTo>
                  <a:lnTo>
                    <a:pt x="484418" y="86745"/>
                  </a:lnTo>
                  <a:lnTo>
                    <a:pt x="494994" y="86745"/>
                  </a:lnTo>
                  <a:lnTo>
                    <a:pt x="494994" y="101553"/>
                  </a:lnTo>
                  <a:lnTo>
                    <a:pt x="490764" y="101553"/>
                  </a:lnTo>
                  <a:lnTo>
                    <a:pt x="486533" y="103671"/>
                  </a:lnTo>
                  <a:close/>
                </a:path>
                <a:path w="1180464" h="129539">
                  <a:moveTo>
                    <a:pt x="566917" y="101553"/>
                  </a:moveTo>
                  <a:lnTo>
                    <a:pt x="547878" y="101553"/>
                  </a:lnTo>
                  <a:lnTo>
                    <a:pt x="547878" y="6347"/>
                  </a:lnTo>
                  <a:lnTo>
                    <a:pt x="573263" y="6347"/>
                  </a:lnTo>
                  <a:lnTo>
                    <a:pt x="581725" y="29621"/>
                  </a:lnTo>
                  <a:lnTo>
                    <a:pt x="564801" y="29621"/>
                  </a:lnTo>
                  <a:lnTo>
                    <a:pt x="566917" y="76164"/>
                  </a:lnTo>
                  <a:lnTo>
                    <a:pt x="566917" y="101553"/>
                  </a:lnTo>
                  <a:close/>
                </a:path>
                <a:path w="1180464" h="129539">
                  <a:moveTo>
                    <a:pt x="613953" y="76164"/>
                  </a:moveTo>
                  <a:lnTo>
                    <a:pt x="598647" y="76164"/>
                  </a:lnTo>
                  <a:lnTo>
                    <a:pt x="621916" y="6347"/>
                  </a:lnTo>
                  <a:lnTo>
                    <a:pt x="649416" y="6347"/>
                  </a:lnTo>
                  <a:lnTo>
                    <a:pt x="649416" y="29621"/>
                  </a:lnTo>
                  <a:lnTo>
                    <a:pt x="630378" y="29621"/>
                  </a:lnTo>
                  <a:lnTo>
                    <a:pt x="613953" y="76164"/>
                  </a:lnTo>
                  <a:close/>
                </a:path>
                <a:path w="1180464" h="129539">
                  <a:moveTo>
                    <a:pt x="604993" y="101553"/>
                  </a:moveTo>
                  <a:lnTo>
                    <a:pt x="590186" y="101553"/>
                  </a:lnTo>
                  <a:lnTo>
                    <a:pt x="564801" y="29621"/>
                  </a:lnTo>
                  <a:lnTo>
                    <a:pt x="581725" y="29621"/>
                  </a:lnTo>
                  <a:lnTo>
                    <a:pt x="598647" y="76164"/>
                  </a:lnTo>
                  <a:lnTo>
                    <a:pt x="613953" y="76164"/>
                  </a:lnTo>
                  <a:lnTo>
                    <a:pt x="604993" y="101553"/>
                  </a:lnTo>
                  <a:close/>
                </a:path>
                <a:path w="1180464" h="129539">
                  <a:moveTo>
                    <a:pt x="649416" y="101553"/>
                  </a:moveTo>
                  <a:lnTo>
                    <a:pt x="628262" y="101553"/>
                  </a:lnTo>
                  <a:lnTo>
                    <a:pt x="628262" y="76164"/>
                  </a:lnTo>
                  <a:lnTo>
                    <a:pt x="630378" y="29621"/>
                  </a:lnTo>
                  <a:lnTo>
                    <a:pt x="649416" y="29621"/>
                  </a:lnTo>
                  <a:lnTo>
                    <a:pt x="649416" y="101553"/>
                  </a:lnTo>
                  <a:close/>
                </a:path>
                <a:path w="1180464" h="129539">
                  <a:moveTo>
                    <a:pt x="685377" y="50776"/>
                  </a:moveTo>
                  <a:lnTo>
                    <a:pt x="666339" y="50776"/>
                  </a:lnTo>
                  <a:lnTo>
                    <a:pt x="666339" y="46547"/>
                  </a:lnTo>
                  <a:lnTo>
                    <a:pt x="668454" y="44429"/>
                  </a:lnTo>
                  <a:lnTo>
                    <a:pt x="672685" y="35968"/>
                  </a:lnTo>
                  <a:lnTo>
                    <a:pt x="685377" y="29621"/>
                  </a:lnTo>
                  <a:lnTo>
                    <a:pt x="706531" y="29621"/>
                  </a:lnTo>
                  <a:lnTo>
                    <a:pt x="712877" y="31735"/>
                  </a:lnTo>
                  <a:lnTo>
                    <a:pt x="719223" y="35968"/>
                  </a:lnTo>
                  <a:lnTo>
                    <a:pt x="723454" y="40200"/>
                  </a:lnTo>
                  <a:lnTo>
                    <a:pt x="724159" y="42315"/>
                  </a:lnTo>
                  <a:lnTo>
                    <a:pt x="693839" y="42315"/>
                  </a:lnTo>
                  <a:lnTo>
                    <a:pt x="689608" y="44429"/>
                  </a:lnTo>
                  <a:lnTo>
                    <a:pt x="685377" y="48663"/>
                  </a:lnTo>
                  <a:lnTo>
                    <a:pt x="685377" y="50776"/>
                  </a:lnTo>
                  <a:close/>
                </a:path>
                <a:path w="1180464" h="129539">
                  <a:moveTo>
                    <a:pt x="698069" y="103671"/>
                  </a:moveTo>
                  <a:lnTo>
                    <a:pt x="683262" y="103671"/>
                  </a:lnTo>
                  <a:lnTo>
                    <a:pt x="676916" y="101553"/>
                  </a:lnTo>
                  <a:lnTo>
                    <a:pt x="668454" y="93092"/>
                  </a:lnTo>
                  <a:lnTo>
                    <a:pt x="666339" y="88859"/>
                  </a:lnTo>
                  <a:lnTo>
                    <a:pt x="666339" y="74051"/>
                  </a:lnTo>
                  <a:lnTo>
                    <a:pt x="668454" y="67704"/>
                  </a:lnTo>
                  <a:lnTo>
                    <a:pt x="674800" y="63470"/>
                  </a:lnTo>
                  <a:lnTo>
                    <a:pt x="679031" y="59241"/>
                  </a:lnTo>
                  <a:lnTo>
                    <a:pt x="687492" y="57123"/>
                  </a:lnTo>
                  <a:lnTo>
                    <a:pt x="706531" y="57123"/>
                  </a:lnTo>
                  <a:lnTo>
                    <a:pt x="706531" y="48663"/>
                  </a:lnTo>
                  <a:lnTo>
                    <a:pt x="700185" y="42315"/>
                  </a:lnTo>
                  <a:lnTo>
                    <a:pt x="724159" y="42315"/>
                  </a:lnTo>
                  <a:lnTo>
                    <a:pt x="725569" y="46547"/>
                  </a:lnTo>
                  <a:lnTo>
                    <a:pt x="725569" y="69817"/>
                  </a:lnTo>
                  <a:lnTo>
                    <a:pt x="689608" y="69817"/>
                  </a:lnTo>
                  <a:lnTo>
                    <a:pt x="685377" y="71935"/>
                  </a:lnTo>
                  <a:lnTo>
                    <a:pt x="685377" y="84629"/>
                  </a:lnTo>
                  <a:lnTo>
                    <a:pt x="687492" y="86745"/>
                  </a:lnTo>
                  <a:lnTo>
                    <a:pt x="689608" y="86745"/>
                  </a:lnTo>
                  <a:lnTo>
                    <a:pt x="691723" y="88859"/>
                  </a:lnTo>
                  <a:lnTo>
                    <a:pt x="725569" y="88859"/>
                  </a:lnTo>
                  <a:lnTo>
                    <a:pt x="725569" y="93092"/>
                  </a:lnTo>
                  <a:lnTo>
                    <a:pt x="726626" y="95206"/>
                  </a:lnTo>
                  <a:lnTo>
                    <a:pt x="708646" y="95206"/>
                  </a:lnTo>
                  <a:lnTo>
                    <a:pt x="702300" y="101553"/>
                  </a:lnTo>
                  <a:lnTo>
                    <a:pt x="698069" y="103671"/>
                  </a:lnTo>
                  <a:close/>
                </a:path>
                <a:path w="1180464" h="129539">
                  <a:moveTo>
                    <a:pt x="725569" y="88859"/>
                  </a:moveTo>
                  <a:lnTo>
                    <a:pt x="700185" y="88859"/>
                  </a:lnTo>
                  <a:lnTo>
                    <a:pt x="704415" y="84629"/>
                  </a:lnTo>
                  <a:lnTo>
                    <a:pt x="706531" y="84629"/>
                  </a:lnTo>
                  <a:lnTo>
                    <a:pt x="706531" y="69817"/>
                  </a:lnTo>
                  <a:lnTo>
                    <a:pt x="725569" y="69817"/>
                  </a:lnTo>
                  <a:lnTo>
                    <a:pt x="725569" y="88859"/>
                  </a:lnTo>
                  <a:close/>
                </a:path>
                <a:path w="1180464" h="129539">
                  <a:moveTo>
                    <a:pt x="729800" y="101553"/>
                  </a:moveTo>
                  <a:lnTo>
                    <a:pt x="708646" y="101553"/>
                  </a:lnTo>
                  <a:lnTo>
                    <a:pt x="708646" y="95206"/>
                  </a:lnTo>
                  <a:lnTo>
                    <a:pt x="726626" y="95206"/>
                  </a:lnTo>
                  <a:lnTo>
                    <a:pt x="729800" y="101553"/>
                  </a:lnTo>
                  <a:close/>
                </a:path>
                <a:path w="1180464" h="129539">
                  <a:moveTo>
                    <a:pt x="763646" y="101553"/>
                  </a:moveTo>
                  <a:lnTo>
                    <a:pt x="744607" y="101553"/>
                  </a:lnTo>
                  <a:lnTo>
                    <a:pt x="744607" y="29621"/>
                  </a:lnTo>
                  <a:lnTo>
                    <a:pt x="761530" y="29621"/>
                  </a:lnTo>
                  <a:lnTo>
                    <a:pt x="763646" y="38082"/>
                  </a:lnTo>
                  <a:lnTo>
                    <a:pt x="784799" y="38082"/>
                  </a:lnTo>
                  <a:lnTo>
                    <a:pt x="784799" y="48663"/>
                  </a:lnTo>
                  <a:lnTo>
                    <a:pt x="769992" y="48663"/>
                  </a:lnTo>
                  <a:lnTo>
                    <a:pt x="765761" y="50776"/>
                  </a:lnTo>
                  <a:lnTo>
                    <a:pt x="763646" y="55010"/>
                  </a:lnTo>
                  <a:lnTo>
                    <a:pt x="763646" y="101553"/>
                  </a:lnTo>
                  <a:close/>
                </a:path>
                <a:path w="1180464" h="129539">
                  <a:moveTo>
                    <a:pt x="784799" y="38082"/>
                  </a:moveTo>
                  <a:lnTo>
                    <a:pt x="763646" y="38082"/>
                  </a:lnTo>
                  <a:lnTo>
                    <a:pt x="765761" y="31735"/>
                  </a:lnTo>
                  <a:lnTo>
                    <a:pt x="772107" y="29621"/>
                  </a:lnTo>
                  <a:lnTo>
                    <a:pt x="784799" y="29621"/>
                  </a:lnTo>
                  <a:lnTo>
                    <a:pt x="784799" y="38082"/>
                  </a:lnTo>
                  <a:close/>
                </a:path>
                <a:path w="1180464" h="129539">
                  <a:moveTo>
                    <a:pt x="816530" y="101553"/>
                  </a:moveTo>
                  <a:lnTo>
                    <a:pt x="797491" y="101553"/>
                  </a:lnTo>
                  <a:lnTo>
                    <a:pt x="797491" y="0"/>
                  </a:lnTo>
                  <a:lnTo>
                    <a:pt x="816530" y="0"/>
                  </a:lnTo>
                  <a:lnTo>
                    <a:pt x="816530" y="57123"/>
                  </a:lnTo>
                  <a:lnTo>
                    <a:pt x="837383" y="57123"/>
                  </a:lnTo>
                  <a:lnTo>
                    <a:pt x="835568" y="59241"/>
                  </a:lnTo>
                  <a:lnTo>
                    <a:pt x="845193" y="74051"/>
                  </a:lnTo>
                  <a:lnTo>
                    <a:pt x="822876" y="74051"/>
                  </a:lnTo>
                  <a:lnTo>
                    <a:pt x="816530" y="80398"/>
                  </a:lnTo>
                  <a:lnTo>
                    <a:pt x="816530" y="101553"/>
                  </a:lnTo>
                  <a:close/>
                </a:path>
                <a:path w="1180464" h="129539">
                  <a:moveTo>
                    <a:pt x="837383" y="57123"/>
                  </a:moveTo>
                  <a:lnTo>
                    <a:pt x="816530" y="57123"/>
                  </a:lnTo>
                  <a:lnTo>
                    <a:pt x="820760" y="50776"/>
                  </a:lnTo>
                  <a:lnTo>
                    <a:pt x="837683" y="29621"/>
                  </a:lnTo>
                  <a:lnTo>
                    <a:pt x="860952" y="29621"/>
                  </a:lnTo>
                  <a:lnTo>
                    <a:pt x="837383" y="57123"/>
                  </a:lnTo>
                  <a:close/>
                </a:path>
                <a:path w="1180464" h="129539">
                  <a:moveTo>
                    <a:pt x="863068" y="101553"/>
                  </a:moveTo>
                  <a:lnTo>
                    <a:pt x="841914" y="101553"/>
                  </a:lnTo>
                  <a:lnTo>
                    <a:pt x="822876" y="74051"/>
                  </a:lnTo>
                  <a:lnTo>
                    <a:pt x="845193" y="74051"/>
                  </a:lnTo>
                  <a:lnTo>
                    <a:pt x="863068" y="101553"/>
                  </a:lnTo>
                  <a:close/>
                </a:path>
                <a:path w="1180464" h="129539">
                  <a:moveTo>
                    <a:pt x="911721" y="103671"/>
                  </a:moveTo>
                  <a:lnTo>
                    <a:pt x="905375" y="103671"/>
                  </a:lnTo>
                  <a:lnTo>
                    <a:pt x="897839" y="102910"/>
                  </a:lnTo>
                  <a:lnTo>
                    <a:pt x="870174" y="75241"/>
                  </a:lnTo>
                  <a:lnTo>
                    <a:pt x="869414" y="67704"/>
                  </a:lnTo>
                  <a:lnTo>
                    <a:pt x="869414" y="59241"/>
                  </a:lnTo>
                  <a:lnTo>
                    <a:pt x="875760" y="40200"/>
                  </a:lnTo>
                  <a:lnTo>
                    <a:pt x="879990" y="35968"/>
                  </a:lnTo>
                  <a:lnTo>
                    <a:pt x="886337" y="33853"/>
                  </a:lnTo>
                  <a:lnTo>
                    <a:pt x="890567" y="29621"/>
                  </a:lnTo>
                  <a:lnTo>
                    <a:pt x="911721" y="29621"/>
                  </a:lnTo>
                  <a:lnTo>
                    <a:pt x="920182" y="31735"/>
                  </a:lnTo>
                  <a:lnTo>
                    <a:pt x="926528" y="38082"/>
                  </a:lnTo>
                  <a:lnTo>
                    <a:pt x="929635" y="43239"/>
                  </a:lnTo>
                  <a:lnTo>
                    <a:pt x="930177" y="44429"/>
                  </a:lnTo>
                  <a:lnTo>
                    <a:pt x="899029" y="44429"/>
                  </a:lnTo>
                  <a:lnTo>
                    <a:pt x="896913" y="46547"/>
                  </a:lnTo>
                  <a:lnTo>
                    <a:pt x="892683" y="48663"/>
                  </a:lnTo>
                  <a:lnTo>
                    <a:pt x="890567" y="50776"/>
                  </a:lnTo>
                  <a:lnTo>
                    <a:pt x="890567" y="55010"/>
                  </a:lnTo>
                  <a:lnTo>
                    <a:pt x="888452" y="59241"/>
                  </a:lnTo>
                  <a:lnTo>
                    <a:pt x="934582" y="59241"/>
                  </a:lnTo>
                  <a:lnTo>
                    <a:pt x="934990" y="63470"/>
                  </a:lnTo>
                  <a:lnTo>
                    <a:pt x="934990" y="71935"/>
                  </a:lnTo>
                  <a:lnTo>
                    <a:pt x="888452" y="71935"/>
                  </a:lnTo>
                  <a:lnTo>
                    <a:pt x="888452" y="76164"/>
                  </a:lnTo>
                  <a:lnTo>
                    <a:pt x="890567" y="80398"/>
                  </a:lnTo>
                  <a:lnTo>
                    <a:pt x="894798" y="82512"/>
                  </a:lnTo>
                  <a:lnTo>
                    <a:pt x="896913" y="86745"/>
                  </a:lnTo>
                  <a:lnTo>
                    <a:pt x="929490" y="86745"/>
                  </a:lnTo>
                  <a:lnTo>
                    <a:pt x="932875" y="90976"/>
                  </a:lnTo>
                  <a:lnTo>
                    <a:pt x="930759" y="95206"/>
                  </a:lnTo>
                  <a:lnTo>
                    <a:pt x="926528" y="97323"/>
                  </a:lnTo>
                  <a:lnTo>
                    <a:pt x="920182" y="99439"/>
                  </a:lnTo>
                  <a:lnTo>
                    <a:pt x="911721" y="103671"/>
                  </a:lnTo>
                  <a:close/>
                </a:path>
                <a:path w="1180464" h="129539">
                  <a:moveTo>
                    <a:pt x="934582" y="59241"/>
                  </a:moveTo>
                  <a:lnTo>
                    <a:pt x="915952" y="59241"/>
                  </a:lnTo>
                  <a:lnTo>
                    <a:pt x="915952" y="52894"/>
                  </a:lnTo>
                  <a:lnTo>
                    <a:pt x="907490" y="44429"/>
                  </a:lnTo>
                  <a:lnTo>
                    <a:pt x="930177" y="44429"/>
                  </a:lnTo>
                  <a:lnTo>
                    <a:pt x="932346" y="49190"/>
                  </a:lnTo>
                  <a:lnTo>
                    <a:pt x="934263" y="55934"/>
                  </a:lnTo>
                  <a:lnTo>
                    <a:pt x="934582" y="59241"/>
                  </a:lnTo>
                  <a:close/>
                </a:path>
                <a:path w="1180464" h="129539">
                  <a:moveTo>
                    <a:pt x="929490" y="86745"/>
                  </a:moveTo>
                  <a:lnTo>
                    <a:pt x="913836" y="86745"/>
                  </a:lnTo>
                  <a:lnTo>
                    <a:pt x="920182" y="84629"/>
                  </a:lnTo>
                  <a:lnTo>
                    <a:pt x="924413" y="80398"/>
                  </a:lnTo>
                  <a:lnTo>
                    <a:pt x="929490" y="86745"/>
                  </a:lnTo>
                  <a:close/>
                </a:path>
                <a:path w="1180464" h="129539">
                  <a:moveTo>
                    <a:pt x="970951" y="29621"/>
                  </a:moveTo>
                  <a:lnTo>
                    <a:pt x="951913" y="29621"/>
                  </a:lnTo>
                  <a:lnTo>
                    <a:pt x="951913" y="12694"/>
                  </a:lnTo>
                  <a:lnTo>
                    <a:pt x="970951" y="12694"/>
                  </a:lnTo>
                  <a:lnTo>
                    <a:pt x="970951" y="29621"/>
                  </a:lnTo>
                  <a:close/>
                </a:path>
                <a:path w="1180464" h="129539">
                  <a:moveTo>
                    <a:pt x="983643" y="44429"/>
                  </a:moveTo>
                  <a:lnTo>
                    <a:pt x="941336" y="44429"/>
                  </a:lnTo>
                  <a:lnTo>
                    <a:pt x="941336" y="29621"/>
                  </a:lnTo>
                  <a:lnTo>
                    <a:pt x="983643" y="29621"/>
                  </a:lnTo>
                  <a:lnTo>
                    <a:pt x="983643" y="44429"/>
                  </a:lnTo>
                  <a:close/>
                </a:path>
                <a:path w="1180464" h="129539">
                  <a:moveTo>
                    <a:pt x="977297" y="103671"/>
                  </a:moveTo>
                  <a:lnTo>
                    <a:pt x="973066" y="103671"/>
                  </a:lnTo>
                  <a:lnTo>
                    <a:pt x="964407" y="102447"/>
                  </a:lnTo>
                  <a:lnTo>
                    <a:pt x="957730" y="98646"/>
                  </a:lnTo>
                  <a:lnTo>
                    <a:pt x="953433" y="92066"/>
                  </a:lnTo>
                  <a:lnTo>
                    <a:pt x="951913" y="82512"/>
                  </a:lnTo>
                  <a:lnTo>
                    <a:pt x="951913" y="44429"/>
                  </a:lnTo>
                  <a:lnTo>
                    <a:pt x="970951" y="44429"/>
                  </a:lnTo>
                  <a:lnTo>
                    <a:pt x="970951" y="82512"/>
                  </a:lnTo>
                  <a:lnTo>
                    <a:pt x="975182" y="86745"/>
                  </a:lnTo>
                  <a:lnTo>
                    <a:pt x="983643" y="86745"/>
                  </a:lnTo>
                  <a:lnTo>
                    <a:pt x="983643" y="101553"/>
                  </a:lnTo>
                  <a:lnTo>
                    <a:pt x="981528" y="101553"/>
                  </a:lnTo>
                  <a:lnTo>
                    <a:pt x="977297" y="103671"/>
                  </a:lnTo>
                  <a:close/>
                </a:path>
                <a:path w="1180464" h="129539">
                  <a:moveTo>
                    <a:pt x="1017489" y="101553"/>
                  </a:moveTo>
                  <a:lnTo>
                    <a:pt x="998451" y="101553"/>
                  </a:lnTo>
                  <a:lnTo>
                    <a:pt x="998451" y="29621"/>
                  </a:lnTo>
                  <a:lnTo>
                    <a:pt x="1017489" y="29621"/>
                  </a:lnTo>
                  <a:lnTo>
                    <a:pt x="1017489" y="101553"/>
                  </a:lnTo>
                  <a:close/>
                </a:path>
                <a:path w="1180464" h="129539">
                  <a:moveTo>
                    <a:pt x="1015374" y="21159"/>
                  </a:moveTo>
                  <a:lnTo>
                    <a:pt x="1002682" y="21159"/>
                  </a:lnTo>
                  <a:lnTo>
                    <a:pt x="998451" y="16927"/>
                  </a:lnTo>
                  <a:lnTo>
                    <a:pt x="998451" y="6347"/>
                  </a:lnTo>
                  <a:lnTo>
                    <a:pt x="1002682" y="2117"/>
                  </a:lnTo>
                  <a:lnTo>
                    <a:pt x="1015374" y="2117"/>
                  </a:lnTo>
                  <a:lnTo>
                    <a:pt x="1017489" y="4233"/>
                  </a:lnTo>
                  <a:lnTo>
                    <a:pt x="1017489" y="6347"/>
                  </a:lnTo>
                  <a:lnTo>
                    <a:pt x="1019604" y="8464"/>
                  </a:lnTo>
                  <a:lnTo>
                    <a:pt x="1019604" y="14811"/>
                  </a:lnTo>
                  <a:lnTo>
                    <a:pt x="1017489" y="16927"/>
                  </a:lnTo>
                  <a:lnTo>
                    <a:pt x="1017489" y="19041"/>
                  </a:lnTo>
                  <a:lnTo>
                    <a:pt x="1015374" y="21159"/>
                  </a:lnTo>
                  <a:close/>
                </a:path>
                <a:path w="1180464" h="129539">
                  <a:moveTo>
                    <a:pt x="1055566" y="101553"/>
                  </a:moveTo>
                  <a:lnTo>
                    <a:pt x="1036527" y="101553"/>
                  </a:lnTo>
                  <a:lnTo>
                    <a:pt x="1036527" y="29621"/>
                  </a:lnTo>
                  <a:lnTo>
                    <a:pt x="1055566" y="29621"/>
                  </a:lnTo>
                  <a:lnTo>
                    <a:pt x="1055566" y="38082"/>
                  </a:lnTo>
                  <a:lnTo>
                    <a:pt x="1095756" y="38082"/>
                  </a:lnTo>
                  <a:lnTo>
                    <a:pt x="1097873" y="40200"/>
                  </a:lnTo>
                  <a:lnTo>
                    <a:pt x="1097873" y="44429"/>
                  </a:lnTo>
                  <a:lnTo>
                    <a:pt x="1064027" y="44429"/>
                  </a:lnTo>
                  <a:lnTo>
                    <a:pt x="1059796" y="46547"/>
                  </a:lnTo>
                  <a:lnTo>
                    <a:pt x="1055566" y="50776"/>
                  </a:lnTo>
                  <a:lnTo>
                    <a:pt x="1055566" y="101553"/>
                  </a:lnTo>
                  <a:close/>
                </a:path>
                <a:path w="1180464" h="129539">
                  <a:moveTo>
                    <a:pt x="1095756" y="38082"/>
                  </a:moveTo>
                  <a:lnTo>
                    <a:pt x="1055566" y="38082"/>
                  </a:lnTo>
                  <a:lnTo>
                    <a:pt x="1061912" y="31735"/>
                  </a:lnTo>
                  <a:lnTo>
                    <a:pt x="1068258" y="29621"/>
                  </a:lnTo>
                  <a:lnTo>
                    <a:pt x="1083065" y="29621"/>
                  </a:lnTo>
                  <a:lnTo>
                    <a:pt x="1089411" y="31735"/>
                  </a:lnTo>
                  <a:lnTo>
                    <a:pt x="1095756" y="38082"/>
                  </a:lnTo>
                  <a:close/>
                </a:path>
                <a:path w="1180464" h="129539">
                  <a:moveTo>
                    <a:pt x="1099988" y="101553"/>
                  </a:moveTo>
                  <a:lnTo>
                    <a:pt x="1080950" y="101553"/>
                  </a:lnTo>
                  <a:lnTo>
                    <a:pt x="1080950" y="52894"/>
                  </a:lnTo>
                  <a:lnTo>
                    <a:pt x="1078835" y="48663"/>
                  </a:lnTo>
                  <a:lnTo>
                    <a:pt x="1074604" y="44429"/>
                  </a:lnTo>
                  <a:lnTo>
                    <a:pt x="1097873" y="44429"/>
                  </a:lnTo>
                  <a:lnTo>
                    <a:pt x="1097873" y="46547"/>
                  </a:lnTo>
                  <a:lnTo>
                    <a:pt x="1099988" y="55010"/>
                  </a:lnTo>
                  <a:lnTo>
                    <a:pt x="1099988" y="101553"/>
                  </a:lnTo>
                  <a:close/>
                </a:path>
                <a:path w="1180464" h="129539">
                  <a:moveTo>
                    <a:pt x="1150757" y="103671"/>
                  </a:moveTo>
                  <a:lnTo>
                    <a:pt x="1133834" y="103671"/>
                  </a:lnTo>
                  <a:lnTo>
                    <a:pt x="1127488" y="99439"/>
                  </a:lnTo>
                  <a:lnTo>
                    <a:pt x="1123257" y="93092"/>
                  </a:lnTo>
                  <a:lnTo>
                    <a:pt x="1119258" y="87902"/>
                  </a:lnTo>
                  <a:lnTo>
                    <a:pt x="1116647" y="81720"/>
                  </a:lnTo>
                  <a:lnTo>
                    <a:pt x="1115225" y="74348"/>
                  </a:lnTo>
                  <a:lnTo>
                    <a:pt x="1114796" y="65588"/>
                  </a:lnTo>
                  <a:lnTo>
                    <a:pt x="1115192" y="58018"/>
                  </a:lnTo>
                  <a:lnTo>
                    <a:pt x="1133834" y="29621"/>
                  </a:lnTo>
                  <a:lnTo>
                    <a:pt x="1150757" y="29621"/>
                  </a:lnTo>
                  <a:lnTo>
                    <a:pt x="1157103" y="31735"/>
                  </a:lnTo>
                  <a:lnTo>
                    <a:pt x="1161334" y="35968"/>
                  </a:lnTo>
                  <a:lnTo>
                    <a:pt x="1180372" y="35968"/>
                  </a:lnTo>
                  <a:lnTo>
                    <a:pt x="1180372" y="44429"/>
                  </a:lnTo>
                  <a:lnTo>
                    <a:pt x="1144411" y="44429"/>
                  </a:lnTo>
                  <a:lnTo>
                    <a:pt x="1140180" y="46547"/>
                  </a:lnTo>
                  <a:lnTo>
                    <a:pt x="1138065" y="50776"/>
                  </a:lnTo>
                  <a:lnTo>
                    <a:pt x="1133834" y="52894"/>
                  </a:lnTo>
                  <a:lnTo>
                    <a:pt x="1133834" y="78282"/>
                  </a:lnTo>
                  <a:lnTo>
                    <a:pt x="1138065" y="82512"/>
                  </a:lnTo>
                  <a:lnTo>
                    <a:pt x="1140180" y="86745"/>
                  </a:lnTo>
                  <a:lnTo>
                    <a:pt x="1180372" y="86745"/>
                  </a:lnTo>
                  <a:lnTo>
                    <a:pt x="1180372" y="95206"/>
                  </a:lnTo>
                  <a:lnTo>
                    <a:pt x="1161334" y="95206"/>
                  </a:lnTo>
                  <a:lnTo>
                    <a:pt x="1157103" y="101553"/>
                  </a:lnTo>
                  <a:lnTo>
                    <a:pt x="1150757" y="103671"/>
                  </a:lnTo>
                  <a:close/>
                </a:path>
                <a:path w="1180464" h="129539">
                  <a:moveTo>
                    <a:pt x="1180372" y="35968"/>
                  </a:moveTo>
                  <a:lnTo>
                    <a:pt x="1161334" y="35968"/>
                  </a:lnTo>
                  <a:lnTo>
                    <a:pt x="1161334" y="29621"/>
                  </a:lnTo>
                  <a:lnTo>
                    <a:pt x="1180372" y="29621"/>
                  </a:lnTo>
                  <a:lnTo>
                    <a:pt x="1180372" y="35968"/>
                  </a:lnTo>
                  <a:close/>
                </a:path>
                <a:path w="1180464" h="129539">
                  <a:moveTo>
                    <a:pt x="1180372" y="86745"/>
                  </a:moveTo>
                  <a:lnTo>
                    <a:pt x="1152872" y="86745"/>
                  </a:lnTo>
                  <a:lnTo>
                    <a:pt x="1157103" y="84629"/>
                  </a:lnTo>
                  <a:lnTo>
                    <a:pt x="1161334" y="80398"/>
                  </a:lnTo>
                  <a:lnTo>
                    <a:pt x="1161334" y="50776"/>
                  </a:lnTo>
                  <a:lnTo>
                    <a:pt x="1157103" y="46547"/>
                  </a:lnTo>
                  <a:lnTo>
                    <a:pt x="1152872" y="44429"/>
                  </a:lnTo>
                  <a:lnTo>
                    <a:pt x="1180372" y="44429"/>
                  </a:lnTo>
                  <a:lnTo>
                    <a:pt x="1180372" y="86745"/>
                  </a:lnTo>
                  <a:close/>
                </a:path>
                <a:path w="1180464" h="129539">
                  <a:moveTo>
                    <a:pt x="1177200" y="114247"/>
                  </a:moveTo>
                  <a:lnTo>
                    <a:pt x="1152872" y="114247"/>
                  </a:lnTo>
                  <a:lnTo>
                    <a:pt x="1159218" y="107900"/>
                  </a:lnTo>
                  <a:lnTo>
                    <a:pt x="1161334" y="103671"/>
                  </a:lnTo>
                  <a:lnTo>
                    <a:pt x="1161334" y="95206"/>
                  </a:lnTo>
                  <a:lnTo>
                    <a:pt x="1180372" y="95206"/>
                  </a:lnTo>
                  <a:lnTo>
                    <a:pt x="1180372" y="105786"/>
                  </a:lnTo>
                  <a:lnTo>
                    <a:pt x="1178257" y="112133"/>
                  </a:lnTo>
                  <a:lnTo>
                    <a:pt x="1177200" y="114247"/>
                  </a:lnTo>
                  <a:close/>
                </a:path>
                <a:path w="1180464" h="129539">
                  <a:moveTo>
                    <a:pt x="1159218" y="129059"/>
                  </a:moveTo>
                  <a:lnTo>
                    <a:pt x="1135949" y="129059"/>
                  </a:lnTo>
                  <a:lnTo>
                    <a:pt x="1129603" y="126941"/>
                  </a:lnTo>
                  <a:lnTo>
                    <a:pt x="1121142" y="122712"/>
                  </a:lnTo>
                  <a:lnTo>
                    <a:pt x="1119026" y="118480"/>
                  </a:lnTo>
                  <a:lnTo>
                    <a:pt x="1127488" y="107900"/>
                  </a:lnTo>
                  <a:lnTo>
                    <a:pt x="1131719" y="112133"/>
                  </a:lnTo>
                  <a:lnTo>
                    <a:pt x="1138065" y="114247"/>
                  </a:lnTo>
                  <a:lnTo>
                    <a:pt x="1177200" y="114247"/>
                  </a:lnTo>
                  <a:lnTo>
                    <a:pt x="1176141" y="116365"/>
                  </a:lnTo>
                  <a:lnTo>
                    <a:pt x="1167680" y="124828"/>
                  </a:lnTo>
                  <a:lnTo>
                    <a:pt x="1159218" y="129059"/>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83" name="object 29"/>
            <p:cNvSpPr/>
            <p:nvPr/>
          </p:nvSpPr>
          <p:spPr>
            <a:xfrm>
              <a:off x="4956507" y="3379422"/>
              <a:ext cx="1658620" cy="364490"/>
            </a:xfrm>
            <a:custGeom>
              <a:avLst/>
              <a:gdLst/>
              <a:ahLst/>
              <a:cxnLst/>
              <a:rect l="l" t="t" r="r" b="b"/>
              <a:pathLst>
                <a:path w="1658620" h="364489">
                  <a:moveTo>
                    <a:pt x="42307" y="0"/>
                  </a:moveTo>
                  <a:lnTo>
                    <a:pt x="1616137" y="0"/>
                  </a:lnTo>
                  <a:lnTo>
                    <a:pt x="1632564" y="3338"/>
                  </a:lnTo>
                  <a:lnTo>
                    <a:pt x="1646016" y="12429"/>
                  </a:lnTo>
                  <a:lnTo>
                    <a:pt x="1655106" y="25883"/>
                  </a:lnTo>
                  <a:lnTo>
                    <a:pt x="1658444" y="42311"/>
                  </a:lnTo>
                  <a:lnTo>
                    <a:pt x="1658444" y="321583"/>
                  </a:lnTo>
                  <a:lnTo>
                    <a:pt x="1655106" y="338014"/>
                  </a:lnTo>
                  <a:lnTo>
                    <a:pt x="1646016" y="351469"/>
                  </a:lnTo>
                  <a:lnTo>
                    <a:pt x="1632564" y="360560"/>
                  </a:lnTo>
                  <a:lnTo>
                    <a:pt x="1616137" y="363899"/>
                  </a:lnTo>
                  <a:lnTo>
                    <a:pt x="42307" y="363899"/>
                  </a:lnTo>
                  <a:lnTo>
                    <a:pt x="25880" y="360560"/>
                  </a:lnTo>
                  <a:lnTo>
                    <a:pt x="12427" y="351469"/>
                  </a:lnTo>
                  <a:lnTo>
                    <a:pt x="3338" y="338014"/>
                  </a:lnTo>
                  <a:lnTo>
                    <a:pt x="0" y="321583"/>
                  </a:lnTo>
                  <a:lnTo>
                    <a:pt x="0" y="42311"/>
                  </a:lnTo>
                  <a:lnTo>
                    <a:pt x="3338" y="25883"/>
                  </a:lnTo>
                  <a:lnTo>
                    <a:pt x="12427" y="12429"/>
                  </a:lnTo>
                  <a:lnTo>
                    <a:pt x="25880" y="3338"/>
                  </a:lnTo>
                  <a:lnTo>
                    <a:pt x="42307" y="0"/>
                  </a:lnTo>
                  <a:close/>
                </a:path>
              </a:pathLst>
            </a:custGeom>
            <a:ln w="25388">
              <a:solidFill>
                <a:srgbClr val="FFFFFF"/>
              </a:solidFill>
            </a:ln>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84" name="object 30"/>
            <p:cNvSpPr/>
            <p:nvPr/>
          </p:nvSpPr>
          <p:spPr>
            <a:xfrm>
              <a:off x="5802650" y="2935129"/>
              <a:ext cx="0" cy="442595"/>
            </a:xfrm>
            <a:custGeom>
              <a:avLst/>
              <a:gdLst/>
              <a:ahLst/>
              <a:cxnLst/>
              <a:rect l="l" t="t" r="r" b="b"/>
              <a:pathLst>
                <a:path h="442595">
                  <a:moveTo>
                    <a:pt x="0" y="0"/>
                  </a:moveTo>
                  <a:lnTo>
                    <a:pt x="0" y="442177"/>
                  </a:lnTo>
                </a:path>
              </a:pathLst>
            </a:custGeom>
            <a:ln w="25384">
              <a:solidFill>
                <a:srgbClr val="FFFFFF"/>
              </a:solidFill>
            </a:ln>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85" name="object 31"/>
            <p:cNvSpPr/>
            <p:nvPr/>
          </p:nvSpPr>
          <p:spPr>
            <a:xfrm>
              <a:off x="5707457" y="4160122"/>
              <a:ext cx="177688" cy="105782"/>
            </a:xfrm>
            <a:prstGeom prst="rect">
              <a:avLst/>
            </a:prstGeom>
            <a:blipFill>
              <a:blip r:embed="rId4" cstate="print"/>
              <a:stretch>
                <a:fillRect/>
              </a:stretch>
            </a:blip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86" name="object 32"/>
            <p:cNvSpPr/>
            <p:nvPr/>
          </p:nvSpPr>
          <p:spPr>
            <a:xfrm>
              <a:off x="2650749" y="4703858"/>
              <a:ext cx="1895372" cy="465462"/>
            </a:xfrm>
            <a:prstGeom prst="rect">
              <a:avLst/>
            </a:prstGeom>
            <a:blipFill>
              <a:blip r:embed="rId5" cstate="print"/>
              <a:stretch>
                <a:fillRect/>
              </a:stretch>
            </a:blip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87" name="object 33"/>
            <p:cNvSpPr/>
            <p:nvPr/>
          </p:nvSpPr>
          <p:spPr>
            <a:xfrm>
              <a:off x="7649353" y="4780031"/>
              <a:ext cx="1296717" cy="298312"/>
            </a:xfrm>
            <a:prstGeom prst="rect">
              <a:avLst/>
            </a:prstGeom>
            <a:blipFill>
              <a:blip r:embed="rId6" cstate="print"/>
              <a:stretch>
                <a:fillRect/>
              </a:stretch>
            </a:blip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88" name="object 34"/>
            <p:cNvSpPr/>
            <p:nvPr/>
          </p:nvSpPr>
          <p:spPr>
            <a:xfrm>
              <a:off x="7097241" y="4699642"/>
              <a:ext cx="1955164" cy="440690"/>
            </a:xfrm>
            <a:custGeom>
              <a:avLst/>
              <a:gdLst/>
              <a:ahLst/>
              <a:cxnLst/>
              <a:rect l="l" t="t" r="r" b="b"/>
              <a:pathLst>
                <a:path w="1955165" h="440689">
                  <a:moveTo>
                    <a:pt x="16920" y="0"/>
                  </a:moveTo>
                  <a:lnTo>
                    <a:pt x="1937672" y="0"/>
                  </a:lnTo>
                  <a:lnTo>
                    <a:pt x="1948249" y="0"/>
                  </a:lnTo>
                  <a:lnTo>
                    <a:pt x="1954595" y="8462"/>
                  </a:lnTo>
                  <a:lnTo>
                    <a:pt x="1954595" y="16923"/>
                  </a:lnTo>
                  <a:lnTo>
                    <a:pt x="1954595" y="423136"/>
                  </a:lnTo>
                  <a:lnTo>
                    <a:pt x="1954595" y="433717"/>
                  </a:lnTo>
                  <a:lnTo>
                    <a:pt x="1948249" y="440064"/>
                  </a:lnTo>
                  <a:lnTo>
                    <a:pt x="1937672" y="440064"/>
                  </a:lnTo>
                  <a:lnTo>
                    <a:pt x="16920" y="440064"/>
                  </a:lnTo>
                  <a:lnTo>
                    <a:pt x="8461" y="440064"/>
                  </a:lnTo>
                  <a:lnTo>
                    <a:pt x="0" y="433717"/>
                  </a:lnTo>
                  <a:lnTo>
                    <a:pt x="0" y="423136"/>
                  </a:lnTo>
                  <a:lnTo>
                    <a:pt x="0" y="16923"/>
                  </a:lnTo>
                  <a:lnTo>
                    <a:pt x="0" y="8462"/>
                  </a:lnTo>
                  <a:lnTo>
                    <a:pt x="8461" y="0"/>
                  </a:lnTo>
                  <a:lnTo>
                    <a:pt x="16920" y="0"/>
                  </a:lnTo>
                  <a:close/>
                </a:path>
              </a:pathLst>
            </a:custGeom>
            <a:ln w="25388">
              <a:solidFill>
                <a:srgbClr val="FFFFFF"/>
              </a:solidFill>
            </a:ln>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89" name="object 35"/>
            <p:cNvSpPr/>
            <p:nvPr/>
          </p:nvSpPr>
          <p:spPr>
            <a:xfrm>
              <a:off x="7084548" y="4686951"/>
              <a:ext cx="474345" cy="465455"/>
            </a:xfrm>
            <a:custGeom>
              <a:avLst/>
              <a:gdLst/>
              <a:ahLst/>
              <a:cxnLst/>
              <a:rect l="l" t="t" r="r" b="b"/>
              <a:pathLst>
                <a:path w="474345" h="465454">
                  <a:moveTo>
                    <a:pt x="467493" y="465452"/>
                  </a:moveTo>
                  <a:lnTo>
                    <a:pt x="8461" y="465452"/>
                  </a:lnTo>
                  <a:lnTo>
                    <a:pt x="0" y="459105"/>
                  </a:lnTo>
                  <a:lnTo>
                    <a:pt x="0" y="8462"/>
                  </a:lnTo>
                  <a:lnTo>
                    <a:pt x="8461" y="0"/>
                  </a:lnTo>
                  <a:lnTo>
                    <a:pt x="467493" y="0"/>
                  </a:lnTo>
                  <a:lnTo>
                    <a:pt x="473839" y="8462"/>
                  </a:lnTo>
                  <a:lnTo>
                    <a:pt x="473839" y="459105"/>
                  </a:lnTo>
                  <a:lnTo>
                    <a:pt x="467493" y="465452"/>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90" name="object 36"/>
            <p:cNvSpPr/>
            <p:nvPr/>
          </p:nvSpPr>
          <p:spPr>
            <a:xfrm>
              <a:off x="7097238" y="4699648"/>
              <a:ext cx="448945" cy="440690"/>
            </a:xfrm>
            <a:custGeom>
              <a:avLst/>
              <a:gdLst/>
              <a:ahLst/>
              <a:cxnLst/>
              <a:rect l="l" t="t" r="r" b="b"/>
              <a:pathLst>
                <a:path w="448945" h="440689">
                  <a:moveTo>
                    <a:pt x="16920" y="0"/>
                  </a:moveTo>
                  <a:lnTo>
                    <a:pt x="431534" y="0"/>
                  </a:lnTo>
                  <a:lnTo>
                    <a:pt x="442108" y="0"/>
                  </a:lnTo>
                  <a:lnTo>
                    <a:pt x="448454" y="8462"/>
                  </a:lnTo>
                  <a:lnTo>
                    <a:pt x="448454" y="16923"/>
                  </a:lnTo>
                  <a:lnTo>
                    <a:pt x="448454" y="423136"/>
                  </a:lnTo>
                  <a:lnTo>
                    <a:pt x="448454" y="433717"/>
                  </a:lnTo>
                  <a:lnTo>
                    <a:pt x="442108" y="440064"/>
                  </a:lnTo>
                  <a:lnTo>
                    <a:pt x="431534" y="440064"/>
                  </a:lnTo>
                  <a:lnTo>
                    <a:pt x="16920" y="440064"/>
                  </a:lnTo>
                  <a:lnTo>
                    <a:pt x="8461" y="440064"/>
                  </a:lnTo>
                  <a:lnTo>
                    <a:pt x="0" y="433717"/>
                  </a:lnTo>
                  <a:lnTo>
                    <a:pt x="0" y="423136"/>
                  </a:lnTo>
                  <a:lnTo>
                    <a:pt x="0" y="16923"/>
                  </a:lnTo>
                  <a:lnTo>
                    <a:pt x="0" y="8462"/>
                  </a:lnTo>
                  <a:lnTo>
                    <a:pt x="8461" y="0"/>
                  </a:lnTo>
                  <a:lnTo>
                    <a:pt x="16920" y="0"/>
                  </a:lnTo>
                  <a:close/>
                </a:path>
              </a:pathLst>
            </a:custGeom>
            <a:ln w="25386">
              <a:solidFill>
                <a:srgbClr val="FFFFFF"/>
              </a:solidFill>
            </a:ln>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91" name="object 37"/>
            <p:cNvSpPr/>
            <p:nvPr/>
          </p:nvSpPr>
          <p:spPr>
            <a:xfrm>
              <a:off x="4546108" y="4928144"/>
              <a:ext cx="787400" cy="0"/>
            </a:xfrm>
            <a:custGeom>
              <a:avLst/>
              <a:gdLst/>
              <a:ahLst/>
              <a:cxnLst/>
              <a:rect l="l" t="t" r="r" b="b"/>
              <a:pathLst>
                <a:path w="787400">
                  <a:moveTo>
                    <a:pt x="0" y="0"/>
                  </a:moveTo>
                  <a:lnTo>
                    <a:pt x="786914" y="0"/>
                  </a:lnTo>
                </a:path>
              </a:pathLst>
            </a:custGeom>
            <a:ln w="25388">
              <a:solidFill>
                <a:srgbClr val="FFFFFF"/>
              </a:solidFill>
            </a:ln>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92" name="object 38"/>
            <p:cNvSpPr/>
            <p:nvPr/>
          </p:nvSpPr>
          <p:spPr>
            <a:xfrm>
              <a:off x="6297625" y="4928150"/>
              <a:ext cx="787400" cy="0"/>
            </a:xfrm>
            <a:custGeom>
              <a:avLst/>
              <a:gdLst/>
              <a:ahLst/>
              <a:cxnLst/>
              <a:rect l="l" t="t" r="r" b="b"/>
              <a:pathLst>
                <a:path w="787400">
                  <a:moveTo>
                    <a:pt x="0" y="0"/>
                  </a:moveTo>
                  <a:lnTo>
                    <a:pt x="786914" y="0"/>
                  </a:lnTo>
                </a:path>
              </a:pathLst>
            </a:custGeom>
            <a:ln w="25388">
              <a:solidFill>
                <a:srgbClr val="FFFFFF"/>
              </a:solidFill>
            </a:ln>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93" name="object 39"/>
            <p:cNvSpPr/>
            <p:nvPr/>
          </p:nvSpPr>
          <p:spPr>
            <a:xfrm>
              <a:off x="2762850" y="4824486"/>
              <a:ext cx="224229" cy="224264"/>
            </a:xfrm>
            <a:prstGeom prst="rect">
              <a:avLst/>
            </a:prstGeom>
            <a:blipFill>
              <a:blip r:embed="rId7" cstate="print"/>
              <a:stretch>
                <a:fillRect/>
              </a:stretch>
            </a:blip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94" name="object 40"/>
            <p:cNvSpPr/>
            <p:nvPr/>
          </p:nvSpPr>
          <p:spPr>
            <a:xfrm>
              <a:off x="5328784" y="4411928"/>
              <a:ext cx="965200" cy="965200"/>
            </a:xfrm>
            <a:custGeom>
              <a:avLst/>
              <a:gdLst/>
              <a:ahLst/>
              <a:cxnLst/>
              <a:rect l="l" t="t" r="r" b="b"/>
              <a:pathLst>
                <a:path w="965200" h="965200">
                  <a:moveTo>
                    <a:pt x="482302" y="964756"/>
                  </a:moveTo>
                  <a:lnTo>
                    <a:pt x="435827" y="962549"/>
                  </a:lnTo>
                  <a:lnTo>
                    <a:pt x="390608" y="956064"/>
                  </a:lnTo>
                  <a:lnTo>
                    <a:pt x="346845" y="945501"/>
                  </a:lnTo>
                  <a:lnTo>
                    <a:pt x="304741" y="931063"/>
                  </a:lnTo>
                  <a:lnTo>
                    <a:pt x="264497" y="912951"/>
                  </a:lnTo>
                  <a:lnTo>
                    <a:pt x="226314" y="891366"/>
                  </a:lnTo>
                  <a:lnTo>
                    <a:pt x="190395" y="866509"/>
                  </a:lnTo>
                  <a:lnTo>
                    <a:pt x="156940" y="838584"/>
                  </a:lnTo>
                  <a:lnTo>
                    <a:pt x="126151" y="807790"/>
                  </a:lnTo>
                  <a:lnTo>
                    <a:pt x="98230" y="774330"/>
                  </a:lnTo>
                  <a:lnTo>
                    <a:pt x="73378" y="738405"/>
                  </a:lnTo>
                  <a:lnTo>
                    <a:pt x="51796" y="700217"/>
                  </a:lnTo>
                  <a:lnTo>
                    <a:pt x="33687" y="659967"/>
                  </a:lnTo>
                  <a:lnTo>
                    <a:pt x="19251" y="617856"/>
                  </a:lnTo>
                  <a:lnTo>
                    <a:pt x="8690" y="574087"/>
                  </a:lnTo>
                  <a:lnTo>
                    <a:pt x="2206" y="528860"/>
                  </a:lnTo>
                  <a:lnTo>
                    <a:pt x="0" y="482378"/>
                  </a:lnTo>
                  <a:lnTo>
                    <a:pt x="2206" y="435895"/>
                  </a:lnTo>
                  <a:lnTo>
                    <a:pt x="8690" y="390668"/>
                  </a:lnTo>
                  <a:lnTo>
                    <a:pt x="19251" y="346899"/>
                  </a:lnTo>
                  <a:lnTo>
                    <a:pt x="33700" y="304759"/>
                  </a:lnTo>
                  <a:lnTo>
                    <a:pt x="51796" y="264538"/>
                  </a:lnTo>
                  <a:lnTo>
                    <a:pt x="73378" y="226350"/>
                  </a:lnTo>
                  <a:lnTo>
                    <a:pt x="98230" y="190425"/>
                  </a:lnTo>
                  <a:lnTo>
                    <a:pt x="126151" y="156965"/>
                  </a:lnTo>
                  <a:lnTo>
                    <a:pt x="156940" y="126171"/>
                  </a:lnTo>
                  <a:lnTo>
                    <a:pt x="190395" y="98246"/>
                  </a:lnTo>
                  <a:lnTo>
                    <a:pt x="226314" y="73389"/>
                  </a:lnTo>
                  <a:lnTo>
                    <a:pt x="264497" y="51804"/>
                  </a:lnTo>
                  <a:lnTo>
                    <a:pt x="304741" y="33692"/>
                  </a:lnTo>
                  <a:lnTo>
                    <a:pt x="346845" y="19254"/>
                  </a:lnTo>
                  <a:lnTo>
                    <a:pt x="390608" y="8691"/>
                  </a:lnTo>
                  <a:lnTo>
                    <a:pt x="435827" y="2206"/>
                  </a:lnTo>
                  <a:lnTo>
                    <a:pt x="482302" y="0"/>
                  </a:lnTo>
                  <a:lnTo>
                    <a:pt x="528777" y="2206"/>
                  </a:lnTo>
                  <a:lnTo>
                    <a:pt x="573997" y="8691"/>
                  </a:lnTo>
                  <a:lnTo>
                    <a:pt x="617760" y="19254"/>
                  </a:lnTo>
                  <a:lnTo>
                    <a:pt x="635647" y="25388"/>
                  </a:lnTo>
                  <a:lnTo>
                    <a:pt x="482302" y="25388"/>
                  </a:lnTo>
                  <a:lnTo>
                    <a:pt x="435687" y="27754"/>
                  </a:lnTo>
                  <a:lnTo>
                    <a:pt x="390396" y="34698"/>
                  </a:lnTo>
                  <a:lnTo>
                    <a:pt x="346659" y="45987"/>
                  </a:lnTo>
                  <a:lnTo>
                    <a:pt x="304711" y="61388"/>
                  </a:lnTo>
                  <a:lnTo>
                    <a:pt x="264783" y="80670"/>
                  </a:lnTo>
                  <a:lnTo>
                    <a:pt x="227108" y="103599"/>
                  </a:lnTo>
                  <a:lnTo>
                    <a:pt x="191918" y="129943"/>
                  </a:lnTo>
                  <a:lnTo>
                    <a:pt x="159445" y="159471"/>
                  </a:lnTo>
                  <a:lnTo>
                    <a:pt x="129922" y="191948"/>
                  </a:lnTo>
                  <a:lnTo>
                    <a:pt x="103582" y="227144"/>
                  </a:lnTo>
                  <a:lnTo>
                    <a:pt x="80656" y="264825"/>
                  </a:lnTo>
                  <a:lnTo>
                    <a:pt x="61367" y="304788"/>
                  </a:lnTo>
                  <a:lnTo>
                    <a:pt x="45979" y="346714"/>
                  </a:lnTo>
                  <a:lnTo>
                    <a:pt x="34692" y="390457"/>
                  </a:lnTo>
                  <a:lnTo>
                    <a:pt x="27750" y="435756"/>
                  </a:lnTo>
                  <a:lnTo>
                    <a:pt x="25384" y="482378"/>
                  </a:lnTo>
                  <a:lnTo>
                    <a:pt x="27750" y="529000"/>
                  </a:lnTo>
                  <a:lnTo>
                    <a:pt x="34692" y="574299"/>
                  </a:lnTo>
                  <a:lnTo>
                    <a:pt x="45979" y="618042"/>
                  </a:lnTo>
                  <a:lnTo>
                    <a:pt x="61378" y="659997"/>
                  </a:lnTo>
                  <a:lnTo>
                    <a:pt x="80656" y="699932"/>
                  </a:lnTo>
                  <a:lnTo>
                    <a:pt x="103582" y="737613"/>
                  </a:lnTo>
                  <a:lnTo>
                    <a:pt x="129922" y="772808"/>
                  </a:lnTo>
                  <a:lnTo>
                    <a:pt x="159445" y="805286"/>
                  </a:lnTo>
                  <a:lnTo>
                    <a:pt x="191918" y="834813"/>
                  </a:lnTo>
                  <a:lnTo>
                    <a:pt x="227108" y="861157"/>
                  </a:lnTo>
                  <a:lnTo>
                    <a:pt x="264783" y="884086"/>
                  </a:lnTo>
                  <a:lnTo>
                    <a:pt x="304711" y="903368"/>
                  </a:lnTo>
                  <a:lnTo>
                    <a:pt x="346659" y="918769"/>
                  </a:lnTo>
                  <a:lnTo>
                    <a:pt x="390396" y="930057"/>
                  </a:lnTo>
                  <a:lnTo>
                    <a:pt x="435687" y="937001"/>
                  </a:lnTo>
                  <a:lnTo>
                    <a:pt x="482302" y="939367"/>
                  </a:lnTo>
                  <a:lnTo>
                    <a:pt x="635647" y="939367"/>
                  </a:lnTo>
                  <a:lnTo>
                    <a:pt x="617760" y="945501"/>
                  </a:lnTo>
                  <a:lnTo>
                    <a:pt x="573997" y="956064"/>
                  </a:lnTo>
                  <a:lnTo>
                    <a:pt x="528777" y="962549"/>
                  </a:lnTo>
                  <a:lnTo>
                    <a:pt x="482302" y="964756"/>
                  </a:lnTo>
                  <a:close/>
                </a:path>
                <a:path w="965200" h="965200">
                  <a:moveTo>
                    <a:pt x="635647" y="939367"/>
                  </a:moveTo>
                  <a:lnTo>
                    <a:pt x="482302" y="939367"/>
                  </a:lnTo>
                  <a:lnTo>
                    <a:pt x="528917" y="937001"/>
                  </a:lnTo>
                  <a:lnTo>
                    <a:pt x="574209" y="930057"/>
                  </a:lnTo>
                  <a:lnTo>
                    <a:pt x="617945" y="918769"/>
                  </a:lnTo>
                  <a:lnTo>
                    <a:pt x="659894" y="903368"/>
                  </a:lnTo>
                  <a:lnTo>
                    <a:pt x="699822" y="884086"/>
                  </a:lnTo>
                  <a:lnTo>
                    <a:pt x="737497" y="861157"/>
                  </a:lnTo>
                  <a:lnTo>
                    <a:pt x="772687" y="834813"/>
                  </a:lnTo>
                  <a:lnTo>
                    <a:pt x="805160" y="805286"/>
                  </a:lnTo>
                  <a:lnTo>
                    <a:pt x="834682" y="772808"/>
                  </a:lnTo>
                  <a:lnTo>
                    <a:pt x="861022" y="737613"/>
                  </a:lnTo>
                  <a:lnTo>
                    <a:pt x="883948" y="699932"/>
                  </a:lnTo>
                  <a:lnTo>
                    <a:pt x="903238" y="659967"/>
                  </a:lnTo>
                  <a:lnTo>
                    <a:pt x="918625" y="618042"/>
                  </a:lnTo>
                  <a:lnTo>
                    <a:pt x="929912" y="574299"/>
                  </a:lnTo>
                  <a:lnTo>
                    <a:pt x="936855" y="529000"/>
                  </a:lnTo>
                  <a:lnTo>
                    <a:pt x="939221" y="482378"/>
                  </a:lnTo>
                  <a:lnTo>
                    <a:pt x="936855" y="435756"/>
                  </a:lnTo>
                  <a:lnTo>
                    <a:pt x="929912" y="390457"/>
                  </a:lnTo>
                  <a:lnTo>
                    <a:pt x="918625" y="346714"/>
                  </a:lnTo>
                  <a:lnTo>
                    <a:pt x="903226" y="304759"/>
                  </a:lnTo>
                  <a:lnTo>
                    <a:pt x="883948" y="264825"/>
                  </a:lnTo>
                  <a:lnTo>
                    <a:pt x="861022" y="227144"/>
                  </a:lnTo>
                  <a:lnTo>
                    <a:pt x="834682" y="191948"/>
                  </a:lnTo>
                  <a:lnTo>
                    <a:pt x="805160" y="159471"/>
                  </a:lnTo>
                  <a:lnTo>
                    <a:pt x="772687" y="129943"/>
                  </a:lnTo>
                  <a:lnTo>
                    <a:pt x="737497" y="103599"/>
                  </a:lnTo>
                  <a:lnTo>
                    <a:pt x="699822" y="80670"/>
                  </a:lnTo>
                  <a:lnTo>
                    <a:pt x="659894" y="61388"/>
                  </a:lnTo>
                  <a:lnTo>
                    <a:pt x="617945" y="45987"/>
                  </a:lnTo>
                  <a:lnTo>
                    <a:pt x="574209" y="34698"/>
                  </a:lnTo>
                  <a:lnTo>
                    <a:pt x="528917" y="27754"/>
                  </a:lnTo>
                  <a:lnTo>
                    <a:pt x="482302" y="25388"/>
                  </a:lnTo>
                  <a:lnTo>
                    <a:pt x="635647" y="25388"/>
                  </a:lnTo>
                  <a:lnTo>
                    <a:pt x="700108" y="51804"/>
                  </a:lnTo>
                  <a:lnTo>
                    <a:pt x="738290" y="73389"/>
                  </a:lnTo>
                  <a:lnTo>
                    <a:pt x="774209" y="98246"/>
                  </a:lnTo>
                  <a:lnTo>
                    <a:pt x="807664" y="126171"/>
                  </a:lnTo>
                  <a:lnTo>
                    <a:pt x="838453" y="156965"/>
                  </a:lnTo>
                  <a:lnTo>
                    <a:pt x="866374" y="190425"/>
                  </a:lnTo>
                  <a:lnTo>
                    <a:pt x="891226" y="226350"/>
                  </a:lnTo>
                  <a:lnTo>
                    <a:pt x="912808" y="264538"/>
                  </a:lnTo>
                  <a:lnTo>
                    <a:pt x="930918" y="304788"/>
                  </a:lnTo>
                  <a:lnTo>
                    <a:pt x="945354" y="346899"/>
                  </a:lnTo>
                  <a:lnTo>
                    <a:pt x="955914" y="390668"/>
                  </a:lnTo>
                  <a:lnTo>
                    <a:pt x="962399" y="435895"/>
                  </a:lnTo>
                  <a:lnTo>
                    <a:pt x="964605" y="482378"/>
                  </a:lnTo>
                  <a:lnTo>
                    <a:pt x="962399" y="528860"/>
                  </a:lnTo>
                  <a:lnTo>
                    <a:pt x="955914" y="574087"/>
                  </a:lnTo>
                  <a:lnTo>
                    <a:pt x="945354" y="617856"/>
                  </a:lnTo>
                  <a:lnTo>
                    <a:pt x="930904" y="659997"/>
                  </a:lnTo>
                  <a:lnTo>
                    <a:pt x="912808" y="700217"/>
                  </a:lnTo>
                  <a:lnTo>
                    <a:pt x="891226" y="738405"/>
                  </a:lnTo>
                  <a:lnTo>
                    <a:pt x="866374" y="774330"/>
                  </a:lnTo>
                  <a:lnTo>
                    <a:pt x="838453" y="807790"/>
                  </a:lnTo>
                  <a:lnTo>
                    <a:pt x="807664" y="838584"/>
                  </a:lnTo>
                  <a:lnTo>
                    <a:pt x="774209" y="866509"/>
                  </a:lnTo>
                  <a:lnTo>
                    <a:pt x="738290" y="891366"/>
                  </a:lnTo>
                  <a:lnTo>
                    <a:pt x="700108" y="912951"/>
                  </a:lnTo>
                  <a:lnTo>
                    <a:pt x="659864" y="931063"/>
                  </a:lnTo>
                  <a:lnTo>
                    <a:pt x="635647" y="939367"/>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95" name="object 41"/>
            <p:cNvSpPr/>
            <p:nvPr/>
          </p:nvSpPr>
          <p:spPr>
            <a:xfrm>
              <a:off x="5553011" y="4602348"/>
              <a:ext cx="508000" cy="508000"/>
            </a:xfrm>
            <a:custGeom>
              <a:avLst/>
              <a:gdLst/>
              <a:ahLst/>
              <a:cxnLst/>
              <a:rect l="l" t="t" r="r" b="b"/>
              <a:pathLst>
                <a:path w="508000" h="508000">
                  <a:moveTo>
                    <a:pt x="484418" y="507766"/>
                  </a:moveTo>
                  <a:lnTo>
                    <a:pt x="23268" y="507766"/>
                  </a:lnTo>
                  <a:lnTo>
                    <a:pt x="14807" y="503537"/>
                  </a:lnTo>
                  <a:lnTo>
                    <a:pt x="8461" y="499305"/>
                  </a:lnTo>
                  <a:lnTo>
                    <a:pt x="4230" y="492958"/>
                  </a:lnTo>
                  <a:lnTo>
                    <a:pt x="0" y="484495"/>
                  </a:lnTo>
                  <a:lnTo>
                    <a:pt x="0" y="427372"/>
                  </a:lnTo>
                  <a:lnTo>
                    <a:pt x="31730" y="397752"/>
                  </a:lnTo>
                  <a:lnTo>
                    <a:pt x="171344" y="330048"/>
                  </a:lnTo>
                  <a:lnTo>
                    <a:pt x="163477" y="323305"/>
                  </a:lnTo>
                  <a:lnTo>
                    <a:pt x="156008" y="315767"/>
                  </a:lnTo>
                  <a:lnTo>
                    <a:pt x="149331" y="307436"/>
                  </a:lnTo>
                  <a:lnTo>
                    <a:pt x="143844" y="298312"/>
                  </a:lnTo>
                  <a:lnTo>
                    <a:pt x="137895" y="288792"/>
                  </a:lnTo>
                  <a:lnTo>
                    <a:pt x="121666" y="250709"/>
                  </a:lnTo>
                  <a:lnTo>
                    <a:pt x="113006" y="213024"/>
                  </a:lnTo>
                  <a:lnTo>
                    <a:pt x="112114" y="112133"/>
                  </a:lnTo>
                  <a:lnTo>
                    <a:pt x="112907" y="101390"/>
                  </a:lnTo>
                  <a:lnTo>
                    <a:pt x="130656" y="62448"/>
                  </a:lnTo>
                  <a:lnTo>
                    <a:pt x="166485" y="28430"/>
                  </a:lnTo>
                  <a:lnTo>
                    <a:pt x="203074" y="10580"/>
                  </a:lnTo>
                  <a:lnTo>
                    <a:pt x="241151" y="760"/>
                  </a:lnTo>
                  <a:lnTo>
                    <a:pt x="253843" y="0"/>
                  </a:lnTo>
                  <a:lnTo>
                    <a:pt x="266866" y="760"/>
                  </a:lnTo>
                  <a:lnTo>
                    <a:pt x="306727" y="10580"/>
                  </a:lnTo>
                  <a:lnTo>
                    <a:pt x="341234" y="28430"/>
                  </a:lnTo>
                  <a:lnTo>
                    <a:pt x="345581" y="31735"/>
                  </a:lnTo>
                  <a:lnTo>
                    <a:pt x="253843" y="31735"/>
                  </a:lnTo>
                  <a:lnTo>
                    <a:pt x="243993" y="32165"/>
                  </a:lnTo>
                  <a:lnTo>
                    <a:pt x="233747" y="33587"/>
                  </a:lnTo>
                  <a:lnTo>
                    <a:pt x="223501" y="36199"/>
                  </a:lnTo>
                  <a:lnTo>
                    <a:pt x="213651" y="40200"/>
                  </a:lnTo>
                  <a:lnTo>
                    <a:pt x="204165" y="43769"/>
                  </a:lnTo>
                  <a:lnTo>
                    <a:pt x="170154" y="65588"/>
                  </a:lnTo>
                  <a:lnTo>
                    <a:pt x="145695" y="99174"/>
                  </a:lnTo>
                  <a:lnTo>
                    <a:pt x="143844" y="112133"/>
                  </a:lnTo>
                  <a:lnTo>
                    <a:pt x="143844" y="190412"/>
                  </a:lnTo>
                  <a:lnTo>
                    <a:pt x="149199" y="232662"/>
                  </a:lnTo>
                  <a:lnTo>
                    <a:pt x="170022" y="282181"/>
                  </a:lnTo>
                  <a:lnTo>
                    <a:pt x="194613" y="308893"/>
                  </a:lnTo>
                  <a:lnTo>
                    <a:pt x="198844" y="313124"/>
                  </a:lnTo>
                  <a:lnTo>
                    <a:pt x="200959" y="319471"/>
                  </a:lnTo>
                  <a:lnTo>
                    <a:pt x="203074" y="323701"/>
                  </a:lnTo>
                  <a:lnTo>
                    <a:pt x="203074" y="340628"/>
                  </a:lnTo>
                  <a:lnTo>
                    <a:pt x="200959" y="344860"/>
                  </a:lnTo>
                  <a:lnTo>
                    <a:pt x="196728" y="349089"/>
                  </a:lnTo>
                  <a:lnTo>
                    <a:pt x="194613" y="353322"/>
                  </a:lnTo>
                  <a:lnTo>
                    <a:pt x="190382" y="357554"/>
                  </a:lnTo>
                  <a:lnTo>
                    <a:pt x="184036" y="359669"/>
                  </a:lnTo>
                  <a:lnTo>
                    <a:pt x="44422" y="425254"/>
                  </a:lnTo>
                  <a:lnTo>
                    <a:pt x="44422" y="427372"/>
                  </a:lnTo>
                  <a:lnTo>
                    <a:pt x="40191" y="427372"/>
                  </a:lnTo>
                  <a:lnTo>
                    <a:pt x="33845" y="433719"/>
                  </a:lnTo>
                  <a:lnTo>
                    <a:pt x="31730" y="437948"/>
                  </a:lnTo>
                  <a:lnTo>
                    <a:pt x="31730" y="476030"/>
                  </a:lnTo>
                  <a:lnTo>
                    <a:pt x="507687" y="476030"/>
                  </a:lnTo>
                  <a:lnTo>
                    <a:pt x="507687" y="484495"/>
                  </a:lnTo>
                  <a:lnTo>
                    <a:pt x="503456" y="492958"/>
                  </a:lnTo>
                  <a:lnTo>
                    <a:pt x="499225" y="499305"/>
                  </a:lnTo>
                  <a:lnTo>
                    <a:pt x="492879" y="503537"/>
                  </a:lnTo>
                  <a:lnTo>
                    <a:pt x="484418" y="507766"/>
                  </a:lnTo>
                  <a:close/>
                </a:path>
                <a:path w="508000" h="508000">
                  <a:moveTo>
                    <a:pt x="507687" y="476030"/>
                  </a:moveTo>
                  <a:lnTo>
                    <a:pt x="475956" y="476030"/>
                  </a:lnTo>
                  <a:lnTo>
                    <a:pt x="475956" y="435834"/>
                  </a:lnTo>
                  <a:lnTo>
                    <a:pt x="473841" y="431601"/>
                  </a:lnTo>
                  <a:lnTo>
                    <a:pt x="465379" y="427372"/>
                  </a:lnTo>
                  <a:lnTo>
                    <a:pt x="463264" y="425254"/>
                  </a:lnTo>
                  <a:lnTo>
                    <a:pt x="323650" y="359669"/>
                  </a:lnTo>
                  <a:lnTo>
                    <a:pt x="315189" y="355436"/>
                  </a:lnTo>
                  <a:lnTo>
                    <a:pt x="313073" y="349089"/>
                  </a:lnTo>
                  <a:lnTo>
                    <a:pt x="308842" y="344860"/>
                  </a:lnTo>
                  <a:lnTo>
                    <a:pt x="306727" y="340628"/>
                  </a:lnTo>
                  <a:lnTo>
                    <a:pt x="306727" y="334281"/>
                  </a:lnTo>
                  <a:lnTo>
                    <a:pt x="304612" y="330048"/>
                  </a:lnTo>
                  <a:lnTo>
                    <a:pt x="306727" y="323701"/>
                  </a:lnTo>
                  <a:lnTo>
                    <a:pt x="308842" y="319471"/>
                  </a:lnTo>
                  <a:lnTo>
                    <a:pt x="310958" y="313124"/>
                  </a:lnTo>
                  <a:lnTo>
                    <a:pt x="313073" y="308893"/>
                  </a:lnTo>
                  <a:lnTo>
                    <a:pt x="317304" y="306777"/>
                  </a:lnTo>
                  <a:lnTo>
                    <a:pt x="330095" y="295173"/>
                  </a:lnTo>
                  <a:lnTo>
                    <a:pt x="355380" y="249653"/>
                  </a:lnTo>
                  <a:lnTo>
                    <a:pt x="365197" y="202644"/>
                  </a:lnTo>
                  <a:lnTo>
                    <a:pt x="365957" y="190412"/>
                  </a:lnTo>
                  <a:lnTo>
                    <a:pt x="365957" y="112133"/>
                  </a:lnTo>
                  <a:lnTo>
                    <a:pt x="344275" y="71934"/>
                  </a:lnTo>
                  <a:lnTo>
                    <a:pt x="312809" y="48132"/>
                  </a:lnTo>
                  <a:lnTo>
                    <a:pt x="294035" y="40200"/>
                  </a:lnTo>
                  <a:lnTo>
                    <a:pt x="284185" y="36199"/>
                  </a:lnTo>
                  <a:lnTo>
                    <a:pt x="273939" y="33587"/>
                  </a:lnTo>
                  <a:lnTo>
                    <a:pt x="263693" y="32165"/>
                  </a:lnTo>
                  <a:lnTo>
                    <a:pt x="253843" y="31735"/>
                  </a:lnTo>
                  <a:lnTo>
                    <a:pt x="345581" y="31735"/>
                  </a:lnTo>
                  <a:lnTo>
                    <a:pt x="378220" y="62448"/>
                  </a:lnTo>
                  <a:lnTo>
                    <a:pt x="396894" y="101390"/>
                  </a:lnTo>
                  <a:lnTo>
                    <a:pt x="397688" y="112133"/>
                  </a:lnTo>
                  <a:lnTo>
                    <a:pt x="397688" y="190412"/>
                  </a:lnTo>
                  <a:lnTo>
                    <a:pt x="391837" y="233786"/>
                  </a:lnTo>
                  <a:lnTo>
                    <a:pt x="365957" y="300430"/>
                  </a:lnTo>
                  <a:lnTo>
                    <a:pt x="338458" y="330048"/>
                  </a:lnTo>
                  <a:lnTo>
                    <a:pt x="475956" y="397752"/>
                  </a:lnTo>
                  <a:lnTo>
                    <a:pt x="489838" y="405652"/>
                  </a:lnTo>
                  <a:lnTo>
                    <a:pt x="499754" y="413354"/>
                  </a:lnTo>
                  <a:lnTo>
                    <a:pt x="505703" y="420660"/>
                  </a:lnTo>
                  <a:lnTo>
                    <a:pt x="507687" y="427372"/>
                  </a:lnTo>
                  <a:lnTo>
                    <a:pt x="507687" y="476030"/>
                  </a:lnTo>
                  <a:close/>
                </a:path>
              </a:pathLst>
            </a:custGeom>
            <a:solidFill>
              <a:srgbClr val="FFFFFF"/>
            </a:solid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96" name="object 42"/>
            <p:cNvSpPr/>
            <p:nvPr/>
          </p:nvSpPr>
          <p:spPr>
            <a:xfrm>
              <a:off x="7205107" y="4799107"/>
              <a:ext cx="224229" cy="224264"/>
            </a:xfrm>
            <a:prstGeom prst="rect">
              <a:avLst/>
            </a:prstGeom>
            <a:blipFill>
              <a:blip r:embed="rId8" cstate="print"/>
              <a:stretch>
                <a:fillRect/>
              </a:stretch>
            </a:blipFill>
          </p:spPr>
          <p:txBody>
            <a:bodyPr wrap="square" lIns="0" tIns="0" rIns="0" bIns="0" rtlCol="0"/>
            <a:lstStyle/>
            <a:p>
              <a:endParaRPr>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99" name="Content Placeholder 2">
              <a:extLst>
                <a:ext uri="{FF2B5EF4-FFF2-40B4-BE49-F238E27FC236}">
                  <a16:creationId xmlns:a16="http://schemas.microsoft.com/office/drawing/2014/main" id="{BAABBD29-AF52-4006-A362-32F6298E6DCC}"/>
                </a:ext>
              </a:extLst>
            </p:cNvPr>
            <p:cNvSpPr txBox="1">
              <a:spLocks/>
            </p:cNvSpPr>
            <p:nvPr/>
          </p:nvSpPr>
          <p:spPr>
            <a:xfrm>
              <a:off x="7934818" y="2445776"/>
              <a:ext cx="1385226" cy="347340"/>
            </a:xfrm>
            <a:prstGeom prst="rect">
              <a:avLst/>
            </a:prstGeom>
            <a:solidFill>
              <a:srgbClr val="009BCE"/>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1400" dirty="0">
                  <a:solidFill>
                    <a:schemeClr val="bg1"/>
                  </a:solidFill>
                  <a:latin typeface="Segoe UI Light" panose="020B0502040204020203" pitchFamily="34" charset="0"/>
                  <a:ea typeface="SamsungOne 800C" panose="020B0906030303020204" pitchFamily="34" charset="0"/>
                  <a:cs typeface="Segoe UI Light" panose="020B0502040204020203" pitchFamily="34" charset="0"/>
                </a:rPr>
                <a:t>Businesses</a:t>
              </a:r>
              <a:endParaRPr lang="vi-VN" sz="1400" dirty="0">
                <a:solidFill>
                  <a:schemeClr val="bg1"/>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00" name="Content Placeholder 2">
              <a:extLst>
                <a:ext uri="{FF2B5EF4-FFF2-40B4-BE49-F238E27FC236}">
                  <a16:creationId xmlns:a16="http://schemas.microsoft.com/office/drawing/2014/main" id="{AEC068E9-4275-4318-BC65-A4E60A58945E}"/>
                </a:ext>
              </a:extLst>
            </p:cNvPr>
            <p:cNvSpPr txBox="1">
              <a:spLocks/>
            </p:cNvSpPr>
            <p:nvPr/>
          </p:nvSpPr>
          <p:spPr>
            <a:xfrm>
              <a:off x="5080439" y="2570362"/>
              <a:ext cx="1385226" cy="347340"/>
            </a:xfrm>
            <a:prstGeom prst="rect">
              <a:avLst/>
            </a:prstGeom>
            <a:solidFill>
              <a:srgbClr val="009BCE"/>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vi-VN" sz="1400">
                  <a:solidFill>
                    <a:schemeClr val="bg1"/>
                  </a:solidFill>
                  <a:latin typeface="Segoe UI Light" panose="020B0502040204020203" pitchFamily="34" charset="0"/>
                  <a:ea typeface="SamsungOne 800C" panose="020B0906030303020204" pitchFamily="34" charset="0"/>
                  <a:cs typeface="Segoe UI Light" panose="020B0502040204020203" pitchFamily="34" charset="0"/>
                </a:rPr>
                <a:t>REVU</a:t>
              </a:r>
              <a:endParaRPr lang="vi-VN" sz="1400" dirty="0">
                <a:solidFill>
                  <a:schemeClr val="bg1"/>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01" name="Content Placeholder 2">
              <a:extLst>
                <a:ext uri="{FF2B5EF4-FFF2-40B4-BE49-F238E27FC236}">
                  <a16:creationId xmlns:a16="http://schemas.microsoft.com/office/drawing/2014/main" id="{D52CE533-09C0-48EF-B106-7C8B12C208A3}"/>
                </a:ext>
              </a:extLst>
            </p:cNvPr>
            <p:cNvSpPr txBox="1">
              <a:spLocks/>
            </p:cNvSpPr>
            <p:nvPr/>
          </p:nvSpPr>
          <p:spPr>
            <a:xfrm>
              <a:off x="2372009" y="2469637"/>
              <a:ext cx="1385226" cy="347340"/>
            </a:xfrm>
            <a:prstGeom prst="rect">
              <a:avLst/>
            </a:prstGeom>
            <a:solidFill>
              <a:srgbClr val="009BCE"/>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vi-VN" sz="1400">
                  <a:solidFill>
                    <a:schemeClr val="bg1"/>
                  </a:solidFill>
                  <a:latin typeface="Segoe UI Light" panose="020B0502040204020203" pitchFamily="34" charset="0"/>
                  <a:ea typeface="SamsungOne 800C" panose="020B0906030303020204" pitchFamily="34" charset="0"/>
                  <a:cs typeface="Segoe UI Light" panose="020B0502040204020203" pitchFamily="34" charset="0"/>
                </a:rPr>
                <a:t>Reviewer</a:t>
              </a:r>
              <a:endParaRPr lang="vi-VN" sz="1400" dirty="0">
                <a:solidFill>
                  <a:schemeClr val="bg1"/>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02" name="Content Placeholder 2">
              <a:extLst>
                <a:ext uri="{FF2B5EF4-FFF2-40B4-BE49-F238E27FC236}">
                  <a16:creationId xmlns:a16="http://schemas.microsoft.com/office/drawing/2014/main" id="{EEF5D708-8731-4197-84CE-97B0989E884C}"/>
                </a:ext>
              </a:extLst>
            </p:cNvPr>
            <p:cNvSpPr txBox="1">
              <a:spLocks/>
            </p:cNvSpPr>
            <p:nvPr/>
          </p:nvSpPr>
          <p:spPr>
            <a:xfrm>
              <a:off x="3134075" y="4782957"/>
              <a:ext cx="1305698" cy="347340"/>
            </a:xfrm>
            <a:prstGeom prst="rect">
              <a:avLst/>
            </a:prstGeom>
            <a:solidFill>
              <a:srgbClr val="009BCE"/>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400" dirty="0">
                  <a:solidFill>
                    <a:schemeClr val="bg1"/>
                  </a:solidFill>
                  <a:latin typeface="Segoe UI Light" panose="020B0502040204020203" pitchFamily="34" charset="0"/>
                  <a:ea typeface="SamsungOne 800C" panose="020B0906030303020204" pitchFamily="34" charset="0"/>
                  <a:cs typeface="Segoe UI Light" panose="020B0502040204020203" pitchFamily="34" charset="0"/>
                </a:rPr>
                <a:t>Products searching</a:t>
              </a:r>
              <a:endParaRPr lang="vi-VN" sz="1400" dirty="0">
                <a:solidFill>
                  <a:schemeClr val="bg1"/>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03" name="Content Placeholder 2">
              <a:extLst>
                <a:ext uri="{FF2B5EF4-FFF2-40B4-BE49-F238E27FC236}">
                  <a16:creationId xmlns:a16="http://schemas.microsoft.com/office/drawing/2014/main" id="{8385A1A8-DB96-49D9-AABD-9A1696D49D7E}"/>
                </a:ext>
              </a:extLst>
            </p:cNvPr>
            <p:cNvSpPr txBox="1">
              <a:spLocks/>
            </p:cNvSpPr>
            <p:nvPr/>
          </p:nvSpPr>
          <p:spPr>
            <a:xfrm>
              <a:off x="7604093" y="4731003"/>
              <a:ext cx="1428831" cy="347340"/>
            </a:xfrm>
            <a:prstGeom prst="rect">
              <a:avLst/>
            </a:prstGeom>
            <a:solidFill>
              <a:srgbClr val="009BC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endParaRPr lang="vi-VN" sz="700" dirty="0">
                <a:solidFill>
                  <a:schemeClr val="bg1"/>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04" name="Content Placeholder 2">
              <a:extLst>
                <a:ext uri="{FF2B5EF4-FFF2-40B4-BE49-F238E27FC236}">
                  <a16:creationId xmlns:a16="http://schemas.microsoft.com/office/drawing/2014/main" id="{37B15312-538C-45C9-8DC9-98CA3B55D085}"/>
                </a:ext>
              </a:extLst>
            </p:cNvPr>
            <p:cNvSpPr txBox="1">
              <a:spLocks/>
            </p:cNvSpPr>
            <p:nvPr/>
          </p:nvSpPr>
          <p:spPr>
            <a:xfrm>
              <a:off x="7621690" y="4750437"/>
              <a:ext cx="1448252" cy="29831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1100" dirty="0">
                  <a:solidFill>
                    <a:schemeClr val="bg1"/>
                  </a:solidFill>
                  <a:latin typeface="Segoe UI Light" panose="020B0502040204020203" pitchFamily="34" charset="0"/>
                  <a:ea typeface="SamsungOne 800C" panose="020B0906030303020204" pitchFamily="34" charset="0"/>
                  <a:cs typeface="Segoe UI Light" panose="020B0502040204020203" pitchFamily="34" charset="0"/>
                </a:rPr>
                <a:t>Purchase decision</a:t>
              </a:r>
              <a:endParaRPr lang="vi-VN" sz="1100" dirty="0">
                <a:solidFill>
                  <a:schemeClr val="bg1"/>
                </a:solidFill>
                <a:latin typeface="Segoe UI Light" panose="020B0502040204020203" pitchFamily="34" charset="0"/>
                <a:ea typeface="SamsungOne 800C" panose="020B0906030303020204" pitchFamily="34" charset="0"/>
                <a:cs typeface="Segoe UI Light" panose="020B0502040204020203" pitchFamily="34" charset="0"/>
              </a:endParaRPr>
            </a:p>
          </p:txBody>
        </p:sp>
      </p:grpSp>
      <p:sp>
        <p:nvSpPr>
          <p:cNvPr id="201" name="Rectangle 200">
            <a:extLst>
              <a:ext uri="{FF2B5EF4-FFF2-40B4-BE49-F238E27FC236}">
                <a16:creationId xmlns:a16="http://schemas.microsoft.com/office/drawing/2014/main" id="{569E0A96-E9F7-42CE-9D4D-C03186959B03}"/>
              </a:ext>
            </a:extLst>
          </p:cNvPr>
          <p:cNvSpPr/>
          <p:nvPr/>
        </p:nvSpPr>
        <p:spPr>
          <a:xfrm>
            <a:off x="382453" y="1118364"/>
            <a:ext cx="11504747" cy="307777"/>
          </a:xfrm>
          <a:prstGeom prst="rect">
            <a:avLst/>
          </a:prstGeom>
        </p:spPr>
        <p:txBody>
          <a:bodyPr wrap="square">
            <a:spAutoFit/>
          </a:bodyPr>
          <a:lstStyle/>
          <a:p>
            <a:pPr algn="ctr"/>
            <a:r>
              <a:rPr lang="en-US" sz="1400" b="1" dirty="0">
                <a:solidFill>
                  <a:schemeClr val="bg1"/>
                </a:solidFill>
                <a:latin typeface="Segoe UI Light" panose="020B0502040204020203" pitchFamily="34" charset="0"/>
                <a:ea typeface="SamsungOne 800C" panose="020B0906030303020204" pitchFamily="34" charset="0"/>
                <a:cs typeface="Segoe UI Light" panose="020B0502040204020203" pitchFamily="34" charset="0"/>
                <a:sym typeface="Comfortaa"/>
              </a:rPr>
              <a:t>Revu is a Content Marketing Platform that acts as a bridge between the advertising agency (Advertiser) and thousands of Reviewers (Micro Influencer)</a:t>
            </a:r>
            <a:endParaRPr lang="vi-VN" sz="1400" b="1" dirty="0">
              <a:solidFill>
                <a:schemeClr val="bg1"/>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204" name="object 47"/>
          <p:cNvSpPr txBox="1"/>
          <p:nvPr/>
        </p:nvSpPr>
        <p:spPr>
          <a:xfrm>
            <a:off x="2098867" y="5731680"/>
            <a:ext cx="8385464" cy="764440"/>
          </a:xfrm>
          <a:prstGeom prst="rect">
            <a:avLst/>
          </a:prstGeom>
        </p:spPr>
        <p:txBody>
          <a:bodyPr vert="horz" wrap="square" lIns="0" tIns="12700" rIns="0" bIns="0" rtlCol="0">
            <a:spAutoFit/>
          </a:bodyPr>
          <a:lstStyle/>
          <a:p>
            <a:pPr marL="12700" marR="5080" algn="ctr">
              <a:lnSpc>
                <a:spcPct val="120000"/>
              </a:lnSpc>
              <a:spcBef>
                <a:spcPts val="100"/>
              </a:spcBef>
            </a:pPr>
            <a:r>
              <a:rPr lang="en-US" sz="1400" dirty="0">
                <a:solidFill>
                  <a:srgbClr val="FFFFFF"/>
                </a:solidFill>
                <a:latin typeface="Segoe UI Light" panose="020B0502040204020203" pitchFamily="34" charset="0"/>
                <a:ea typeface="SamsungOne 800C" panose="020B0906030303020204" pitchFamily="34" charset="0"/>
                <a:cs typeface="Segoe UI Light" panose="020B0502040204020203" pitchFamily="34" charset="0"/>
              </a:rPr>
              <a:t>With this way of consumption, the most effective marketing method is to use content created based on the consumers’ opinions. REVU will support customers to build Content Marketing campaigns from A to Z, from creating the essential content for advertising to analyzing data results. </a:t>
            </a:r>
            <a:endParaRPr sz="1400" dirty="0">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97" name="Rectangle 96"/>
          <p:cNvSpPr/>
          <p:nvPr/>
        </p:nvSpPr>
        <p:spPr>
          <a:xfrm>
            <a:off x="4734184" y="335073"/>
            <a:ext cx="2720361" cy="523220"/>
          </a:xfrm>
          <a:prstGeom prst="rect">
            <a:avLst/>
          </a:prstGeom>
        </p:spPr>
        <p:txBody>
          <a:bodyPr wrap="none">
            <a:spAutoFit/>
          </a:bodyPr>
          <a:lstStyle/>
          <a:p>
            <a:pPr algn="ctr"/>
            <a:r>
              <a:rPr lang="en-US" sz="2800" b="1" dirty="0">
                <a:solidFill>
                  <a:schemeClr val="bg1"/>
                </a:solidFill>
                <a:latin typeface="UTM Avo" panose="02040603050506020204" pitchFamily="18" charset="0"/>
                <a:ea typeface="Segoe UI" pitchFamily="34" charset="0"/>
              </a:rPr>
              <a:t>REVU PLATFORM</a:t>
            </a:r>
          </a:p>
        </p:txBody>
      </p:sp>
      <p:sp>
        <p:nvSpPr>
          <p:cNvPr id="106" name="Rectangle 105"/>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UTM Avo" panose="02040603050506020204" pitchFamily="18" charset="0"/>
              </a:rPr>
              <a:t>16</a:t>
            </a:r>
          </a:p>
        </p:txBody>
      </p:sp>
    </p:spTree>
    <p:extLst>
      <p:ext uri="{BB962C8B-B14F-4D97-AF65-F5344CB8AC3E}">
        <p14:creationId xmlns:p14="http://schemas.microsoft.com/office/powerpoint/2010/main" val="243616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8E70F9-4FAC-40E6-AFAB-67D133AE8219}"/>
              </a:ext>
            </a:extLst>
          </p:cNvPr>
          <p:cNvSpPr/>
          <p:nvPr/>
        </p:nvSpPr>
        <p:spPr>
          <a:xfrm>
            <a:off x="332508" y="2748391"/>
            <a:ext cx="720437" cy="3948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3" name="Rectangle 2">
            <a:extLst>
              <a:ext uri="{FF2B5EF4-FFF2-40B4-BE49-F238E27FC236}">
                <a16:creationId xmlns:a16="http://schemas.microsoft.com/office/drawing/2014/main" id="{F6A47605-6173-4E82-B1AE-BB242E75D69F}"/>
              </a:ext>
            </a:extLst>
          </p:cNvPr>
          <p:cNvSpPr/>
          <p:nvPr/>
        </p:nvSpPr>
        <p:spPr>
          <a:xfrm>
            <a:off x="8264236" y="1375062"/>
            <a:ext cx="2008909" cy="9559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F672D4FA-D2C9-4861-B80E-DFB23AB55186}"/>
              </a:ext>
            </a:extLst>
          </p:cNvPr>
          <p:cNvSpPr/>
          <p:nvPr/>
        </p:nvSpPr>
        <p:spPr>
          <a:xfrm>
            <a:off x="0" y="0"/>
            <a:ext cx="12192000" cy="9836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5" name="Google Shape;382;p43">
            <a:extLst>
              <a:ext uri="{FF2B5EF4-FFF2-40B4-BE49-F238E27FC236}">
                <a16:creationId xmlns:a16="http://schemas.microsoft.com/office/drawing/2014/main" id="{B057A761-4806-44D7-ACB2-B40F2B02485F}"/>
              </a:ext>
            </a:extLst>
          </p:cNvPr>
          <p:cNvSpPr txBox="1">
            <a:spLocks/>
          </p:cNvSpPr>
          <p:nvPr/>
        </p:nvSpPr>
        <p:spPr>
          <a:xfrm>
            <a:off x="1368054" y="240225"/>
            <a:ext cx="10001994" cy="425523"/>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US" sz="2800" b="1" dirty="0">
                <a:solidFill>
                  <a:srgbClr val="0C7DA5"/>
                </a:solidFill>
                <a:latin typeface="UTM Avo" panose="02040603050506020204" pitchFamily="18" charset="0"/>
                <a:ea typeface="SamsungOne 800C" panose="020B0906030303020204" pitchFamily="34" charset="0"/>
                <a:cs typeface="Segoe UI Light" panose="020B0502040204020203" pitchFamily="34" charset="0"/>
                <a:sym typeface="Comfortaa"/>
              </a:rPr>
              <a:t>REVU CAMPAIGN EXECUTION PROCESS</a:t>
            </a:r>
          </a:p>
        </p:txBody>
      </p:sp>
      <p:sp>
        <p:nvSpPr>
          <p:cNvPr id="6" name="object 24">
            <a:extLst>
              <a:ext uri="{FF2B5EF4-FFF2-40B4-BE49-F238E27FC236}">
                <a16:creationId xmlns:a16="http://schemas.microsoft.com/office/drawing/2014/main" id="{BA08AA4C-2B8C-49C0-8EC7-AF484AA6F396}"/>
              </a:ext>
            </a:extLst>
          </p:cNvPr>
          <p:cNvSpPr txBox="1"/>
          <p:nvPr/>
        </p:nvSpPr>
        <p:spPr>
          <a:xfrm>
            <a:off x="782426" y="849186"/>
            <a:ext cx="10284496" cy="296491"/>
          </a:xfrm>
          <a:prstGeom prst="rect">
            <a:avLst/>
          </a:prstGeom>
        </p:spPr>
        <p:txBody>
          <a:bodyPr vert="horz" wrap="square" lIns="0" tIns="13335" rIns="0" bIns="0" rtlCol="0">
            <a:spAutoFit/>
          </a:bodyPr>
          <a:lstStyle/>
          <a:p>
            <a:pPr marL="12700" marR="5080" algn="ctr">
              <a:lnSpc>
                <a:spcPct val="150000"/>
              </a:lnSpc>
              <a:spcBef>
                <a:spcPts val="105"/>
              </a:spcBef>
            </a:pPr>
            <a:r>
              <a:rPr lang="en-US" sz="1400" dirty="0">
                <a:solidFill>
                  <a:schemeClr val="bg2">
                    <a:lumMod val="25000"/>
                  </a:schemeClr>
                </a:solidFill>
                <a:latin typeface="Segoe UI Light" panose="020B0502040204020203" pitchFamily="34" charset="0"/>
                <a:ea typeface="SamsungOne 800C" panose="020B0906030303020204" pitchFamily="34" charset="0"/>
                <a:cs typeface="Segoe UI Light" panose="020B0502040204020203" pitchFamily="34" charset="0"/>
              </a:rPr>
              <a:t>For effective campaign execution, REVU and businesses will coordinate to implement of the campaign according to the following process</a:t>
            </a:r>
            <a:endParaRPr dirty="0">
              <a:solidFill>
                <a:schemeClr val="bg2">
                  <a:lumMod val="25000"/>
                </a:schemeClr>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7" name="TextBox 6"/>
          <p:cNvSpPr txBox="1"/>
          <p:nvPr/>
        </p:nvSpPr>
        <p:spPr>
          <a:xfrm>
            <a:off x="5768626" y="5147838"/>
            <a:ext cx="1663167" cy="297465"/>
          </a:xfrm>
          <a:prstGeom prst="rect">
            <a:avLst/>
          </a:prstGeom>
          <a:noFill/>
        </p:spPr>
        <p:txBody>
          <a:bodyPr wrap="square" rtlCol="0">
            <a:spAutoFit/>
          </a:bodyPr>
          <a:lstStyle/>
          <a:p>
            <a:pPr algn="ctr"/>
            <a:r>
              <a:rPr lang="en-US" sz="1333" dirty="0">
                <a:solidFill>
                  <a:srgbClr val="16A085"/>
                </a:solidFill>
                <a:latin typeface="Segoe UI Light" panose="020B0502040204020203" pitchFamily="34" charset="0"/>
                <a:cs typeface="Segoe UI Light" panose="020B0502040204020203" pitchFamily="34" charset="0"/>
              </a:rPr>
              <a:t>Review posting</a:t>
            </a:r>
          </a:p>
        </p:txBody>
      </p:sp>
      <p:grpSp>
        <p:nvGrpSpPr>
          <p:cNvPr id="8" name="Group 7"/>
          <p:cNvGrpSpPr/>
          <p:nvPr/>
        </p:nvGrpSpPr>
        <p:grpSpPr>
          <a:xfrm>
            <a:off x="1253765" y="1926743"/>
            <a:ext cx="1810119" cy="677274"/>
            <a:chOff x="940323" y="1659371"/>
            <a:chExt cx="1357589" cy="507955"/>
          </a:xfrm>
        </p:grpSpPr>
        <p:sp>
          <p:nvSpPr>
            <p:cNvPr id="9" name="TextBox 8"/>
            <p:cNvSpPr txBox="1"/>
            <p:nvPr/>
          </p:nvSpPr>
          <p:spPr>
            <a:xfrm>
              <a:off x="940323" y="1944236"/>
              <a:ext cx="1357589" cy="223090"/>
            </a:xfrm>
            <a:prstGeom prst="rect">
              <a:avLst/>
            </a:prstGeom>
            <a:noFill/>
          </p:spPr>
          <p:txBody>
            <a:bodyPr wrap="square" rtlCol="0">
              <a:spAutoFit/>
            </a:bodyPr>
            <a:lstStyle/>
            <a:p>
              <a:pPr algn="ctr"/>
              <a:r>
                <a:rPr lang="en-US" sz="1333" dirty="0">
                  <a:solidFill>
                    <a:srgbClr val="16A085"/>
                  </a:solidFill>
                  <a:latin typeface="Segoe UI Light" panose="020B0502040204020203" pitchFamily="34" charset="0"/>
                  <a:cs typeface="Segoe UI Light" panose="020B0502040204020203" pitchFamily="34" charset="0"/>
                </a:rPr>
                <a:t>Campaign consultancy</a:t>
              </a:r>
            </a:p>
          </p:txBody>
        </p:sp>
        <p:sp>
          <p:nvSpPr>
            <p:cNvPr id="10" name="Freeform 24"/>
            <p:cNvSpPr>
              <a:spLocks noEditPoints="1"/>
            </p:cNvSpPr>
            <p:nvPr/>
          </p:nvSpPr>
          <p:spPr bwMode="auto">
            <a:xfrm>
              <a:off x="1463293" y="1659371"/>
              <a:ext cx="350838" cy="209550"/>
            </a:xfrm>
            <a:custGeom>
              <a:avLst/>
              <a:gdLst>
                <a:gd name="T0" fmla="*/ 24 w 356"/>
                <a:gd name="T1" fmla="*/ 213 h 213"/>
                <a:gd name="T2" fmla="*/ 24 w 356"/>
                <a:gd name="T3" fmla="*/ 0 h 213"/>
                <a:gd name="T4" fmla="*/ 356 w 356"/>
                <a:gd name="T5" fmla="*/ 190 h 213"/>
                <a:gd name="T6" fmla="*/ 24 w 356"/>
                <a:gd name="T7" fmla="*/ 190 h 213"/>
                <a:gd name="T8" fmla="*/ 71 w 356"/>
                <a:gd name="T9" fmla="*/ 68 h 213"/>
                <a:gd name="T10" fmla="*/ 48 w 356"/>
                <a:gd name="T11" fmla="*/ 68 h 213"/>
                <a:gd name="T12" fmla="*/ 68 w 356"/>
                <a:gd name="T13" fmla="*/ 47 h 213"/>
                <a:gd name="T14" fmla="*/ 95 w 356"/>
                <a:gd name="T15" fmla="*/ 115 h 213"/>
                <a:gd name="T16" fmla="*/ 48 w 356"/>
                <a:gd name="T17" fmla="*/ 115 h 213"/>
                <a:gd name="T18" fmla="*/ 92 w 356"/>
                <a:gd name="T19" fmla="*/ 95 h 213"/>
                <a:gd name="T20" fmla="*/ 71 w 356"/>
                <a:gd name="T21" fmla="*/ 163 h 213"/>
                <a:gd name="T22" fmla="*/ 48 w 356"/>
                <a:gd name="T23" fmla="*/ 163 h 213"/>
                <a:gd name="T24" fmla="*/ 68 w 356"/>
                <a:gd name="T25" fmla="*/ 142 h 213"/>
                <a:gd name="T26" fmla="*/ 119 w 356"/>
                <a:gd name="T27" fmla="*/ 68 h 213"/>
                <a:gd name="T28" fmla="*/ 95 w 356"/>
                <a:gd name="T29" fmla="*/ 68 h 213"/>
                <a:gd name="T30" fmla="*/ 116 w 356"/>
                <a:gd name="T31" fmla="*/ 47 h 213"/>
                <a:gd name="T32" fmla="*/ 261 w 356"/>
                <a:gd name="T33" fmla="*/ 163 h 213"/>
                <a:gd name="T34" fmla="*/ 95 w 356"/>
                <a:gd name="T35" fmla="*/ 163 h 213"/>
                <a:gd name="T36" fmla="*/ 258 w 356"/>
                <a:gd name="T37" fmla="*/ 142 h 213"/>
                <a:gd name="T38" fmla="*/ 143 w 356"/>
                <a:gd name="T39" fmla="*/ 115 h 213"/>
                <a:gd name="T40" fmla="*/ 119 w 356"/>
                <a:gd name="T41" fmla="*/ 115 h 213"/>
                <a:gd name="T42" fmla="*/ 140 w 356"/>
                <a:gd name="T43" fmla="*/ 95 h 213"/>
                <a:gd name="T44" fmla="*/ 166 w 356"/>
                <a:gd name="T45" fmla="*/ 68 h 213"/>
                <a:gd name="T46" fmla="*/ 143 w 356"/>
                <a:gd name="T47" fmla="*/ 68 h 213"/>
                <a:gd name="T48" fmla="*/ 163 w 356"/>
                <a:gd name="T49" fmla="*/ 47 h 213"/>
                <a:gd name="T50" fmla="*/ 190 w 356"/>
                <a:gd name="T51" fmla="*/ 115 h 213"/>
                <a:gd name="T52" fmla="*/ 166 w 356"/>
                <a:gd name="T53" fmla="*/ 115 h 213"/>
                <a:gd name="T54" fmla="*/ 187 w 356"/>
                <a:gd name="T55" fmla="*/ 95 h 213"/>
                <a:gd name="T56" fmla="*/ 214 w 356"/>
                <a:gd name="T57" fmla="*/ 68 h 213"/>
                <a:gd name="T58" fmla="*/ 190 w 356"/>
                <a:gd name="T59" fmla="*/ 68 h 213"/>
                <a:gd name="T60" fmla="*/ 211 w 356"/>
                <a:gd name="T61" fmla="*/ 47 h 213"/>
                <a:gd name="T62" fmla="*/ 238 w 356"/>
                <a:gd name="T63" fmla="*/ 115 h 213"/>
                <a:gd name="T64" fmla="*/ 214 w 356"/>
                <a:gd name="T65" fmla="*/ 115 h 213"/>
                <a:gd name="T66" fmla="*/ 235 w 356"/>
                <a:gd name="T67" fmla="*/ 95 h 213"/>
                <a:gd name="T68" fmla="*/ 261 w 356"/>
                <a:gd name="T69" fmla="*/ 68 h 213"/>
                <a:gd name="T70" fmla="*/ 238 w 356"/>
                <a:gd name="T71" fmla="*/ 68 h 213"/>
                <a:gd name="T72" fmla="*/ 258 w 356"/>
                <a:gd name="T73" fmla="*/ 47 h 213"/>
                <a:gd name="T74" fmla="*/ 309 w 356"/>
                <a:gd name="T75" fmla="*/ 115 h 213"/>
                <a:gd name="T76" fmla="*/ 261 w 356"/>
                <a:gd name="T77" fmla="*/ 115 h 213"/>
                <a:gd name="T78" fmla="*/ 285 w 356"/>
                <a:gd name="T79" fmla="*/ 95 h 213"/>
                <a:gd name="T80" fmla="*/ 306 w 356"/>
                <a:gd name="T81" fmla="*/ 47 h 213"/>
                <a:gd name="T82" fmla="*/ 309 w 356"/>
                <a:gd name="T83" fmla="*/ 163 h 213"/>
                <a:gd name="T84" fmla="*/ 285 w 356"/>
                <a:gd name="T85" fmla="*/ 163 h 213"/>
                <a:gd name="T86" fmla="*/ 306 w 356"/>
                <a:gd name="T87"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213">
                  <a:moveTo>
                    <a:pt x="356" y="190"/>
                  </a:moveTo>
                  <a:cubicBezTo>
                    <a:pt x="356" y="203"/>
                    <a:pt x="346" y="213"/>
                    <a:pt x="332" y="213"/>
                  </a:cubicBezTo>
                  <a:cubicBezTo>
                    <a:pt x="24" y="213"/>
                    <a:pt x="24" y="213"/>
                    <a:pt x="24" y="213"/>
                  </a:cubicBezTo>
                  <a:cubicBezTo>
                    <a:pt x="11" y="213"/>
                    <a:pt x="0" y="203"/>
                    <a:pt x="0" y="190"/>
                  </a:cubicBezTo>
                  <a:cubicBezTo>
                    <a:pt x="0" y="23"/>
                    <a:pt x="0" y="23"/>
                    <a:pt x="0" y="23"/>
                  </a:cubicBezTo>
                  <a:cubicBezTo>
                    <a:pt x="0" y="10"/>
                    <a:pt x="11" y="0"/>
                    <a:pt x="24" y="0"/>
                  </a:cubicBezTo>
                  <a:cubicBezTo>
                    <a:pt x="332" y="0"/>
                    <a:pt x="332" y="0"/>
                    <a:pt x="332" y="0"/>
                  </a:cubicBezTo>
                  <a:cubicBezTo>
                    <a:pt x="346" y="0"/>
                    <a:pt x="356" y="10"/>
                    <a:pt x="356" y="23"/>
                  </a:cubicBezTo>
                  <a:lnTo>
                    <a:pt x="356" y="190"/>
                  </a:lnTo>
                  <a:close/>
                  <a:moveTo>
                    <a:pt x="332" y="23"/>
                  </a:moveTo>
                  <a:cubicBezTo>
                    <a:pt x="24" y="23"/>
                    <a:pt x="24" y="23"/>
                    <a:pt x="24" y="23"/>
                  </a:cubicBezTo>
                  <a:cubicBezTo>
                    <a:pt x="24" y="190"/>
                    <a:pt x="24" y="190"/>
                    <a:pt x="24" y="190"/>
                  </a:cubicBezTo>
                  <a:cubicBezTo>
                    <a:pt x="332" y="190"/>
                    <a:pt x="332" y="190"/>
                    <a:pt x="332" y="190"/>
                  </a:cubicBezTo>
                  <a:lnTo>
                    <a:pt x="332" y="23"/>
                  </a:lnTo>
                  <a:close/>
                  <a:moveTo>
                    <a:pt x="71" y="68"/>
                  </a:moveTo>
                  <a:cubicBezTo>
                    <a:pt x="71" y="69"/>
                    <a:pt x="70" y="71"/>
                    <a:pt x="68" y="71"/>
                  </a:cubicBezTo>
                  <a:cubicBezTo>
                    <a:pt x="51" y="71"/>
                    <a:pt x="51" y="71"/>
                    <a:pt x="51" y="71"/>
                  </a:cubicBezTo>
                  <a:cubicBezTo>
                    <a:pt x="49" y="71"/>
                    <a:pt x="48" y="69"/>
                    <a:pt x="48" y="68"/>
                  </a:cubicBezTo>
                  <a:cubicBezTo>
                    <a:pt x="48" y="50"/>
                    <a:pt x="48" y="50"/>
                    <a:pt x="48" y="50"/>
                  </a:cubicBezTo>
                  <a:cubicBezTo>
                    <a:pt x="48" y="48"/>
                    <a:pt x="49" y="47"/>
                    <a:pt x="51" y="47"/>
                  </a:cubicBezTo>
                  <a:cubicBezTo>
                    <a:pt x="68" y="47"/>
                    <a:pt x="68" y="47"/>
                    <a:pt x="68" y="47"/>
                  </a:cubicBezTo>
                  <a:cubicBezTo>
                    <a:pt x="70" y="47"/>
                    <a:pt x="71" y="48"/>
                    <a:pt x="71" y="50"/>
                  </a:cubicBezTo>
                  <a:lnTo>
                    <a:pt x="71" y="68"/>
                  </a:lnTo>
                  <a:close/>
                  <a:moveTo>
                    <a:pt x="95" y="115"/>
                  </a:moveTo>
                  <a:cubicBezTo>
                    <a:pt x="95" y="117"/>
                    <a:pt x="94" y="118"/>
                    <a:pt x="92" y="118"/>
                  </a:cubicBezTo>
                  <a:cubicBezTo>
                    <a:pt x="51" y="118"/>
                    <a:pt x="51" y="118"/>
                    <a:pt x="51" y="118"/>
                  </a:cubicBezTo>
                  <a:cubicBezTo>
                    <a:pt x="49" y="118"/>
                    <a:pt x="48" y="117"/>
                    <a:pt x="48" y="115"/>
                  </a:cubicBezTo>
                  <a:cubicBezTo>
                    <a:pt x="48" y="97"/>
                    <a:pt x="48" y="97"/>
                    <a:pt x="48" y="97"/>
                  </a:cubicBezTo>
                  <a:cubicBezTo>
                    <a:pt x="48" y="96"/>
                    <a:pt x="49" y="95"/>
                    <a:pt x="51" y="95"/>
                  </a:cubicBezTo>
                  <a:cubicBezTo>
                    <a:pt x="92" y="95"/>
                    <a:pt x="92" y="95"/>
                    <a:pt x="92" y="95"/>
                  </a:cubicBezTo>
                  <a:cubicBezTo>
                    <a:pt x="94" y="95"/>
                    <a:pt x="95" y="96"/>
                    <a:pt x="95" y="97"/>
                  </a:cubicBezTo>
                  <a:lnTo>
                    <a:pt x="95" y="115"/>
                  </a:lnTo>
                  <a:close/>
                  <a:moveTo>
                    <a:pt x="71" y="163"/>
                  </a:moveTo>
                  <a:cubicBezTo>
                    <a:pt x="71" y="164"/>
                    <a:pt x="70" y="166"/>
                    <a:pt x="68" y="166"/>
                  </a:cubicBezTo>
                  <a:cubicBezTo>
                    <a:pt x="51" y="166"/>
                    <a:pt x="51" y="166"/>
                    <a:pt x="51" y="166"/>
                  </a:cubicBezTo>
                  <a:cubicBezTo>
                    <a:pt x="49" y="166"/>
                    <a:pt x="48" y="164"/>
                    <a:pt x="48" y="163"/>
                  </a:cubicBezTo>
                  <a:cubicBezTo>
                    <a:pt x="48" y="145"/>
                    <a:pt x="48" y="145"/>
                    <a:pt x="48" y="145"/>
                  </a:cubicBezTo>
                  <a:cubicBezTo>
                    <a:pt x="48" y="143"/>
                    <a:pt x="49" y="142"/>
                    <a:pt x="51" y="142"/>
                  </a:cubicBezTo>
                  <a:cubicBezTo>
                    <a:pt x="68" y="142"/>
                    <a:pt x="68" y="142"/>
                    <a:pt x="68" y="142"/>
                  </a:cubicBezTo>
                  <a:cubicBezTo>
                    <a:pt x="70" y="142"/>
                    <a:pt x="71" y="143"/>
                    <a:pt x="71" y="145"/>
                  </a:cubicBezTo>
                  <a:lnTo>
                    <a:pt x="71" y="163"/>
                  </a:lnTo>
                  <a:close/>
                  <a:moveTo>
                    <a:pt x="119" y="68"/>
                  </a:moveTo>
                  <a:cubicBezTo>
                    <a:pt x="119" y="69"/>
                    <a:pt x="117" y="71"/>
                    <a:pt x="116" y="71"/>
                  </a:cubicBezTo>
                  <a:cubicBezTo>
                    <a:pt x="98" y="71"/>
                    <a:pt x="98" y="71"/>
                    <a:pt x="98" y="71"/>
                  </a:cubicBezTo>
                  <a:cubicBezTo>
                    <a:pt x="96" y="71"/>
                    <a:pt x="95" y="69"/>
                    <a:pt x="95" y="68"/>
                  </a:cubicBezTo>
                  <a:cubicBezTo>
                    <a:pt x="95" y="50"/>
                    <a:pt x="95" y="50"/>
                    <a:pt x="95" y="50"/>
                  </a:cubicBezTo>
                  <a:cubicBezTo>
                    <a:pt x="95" y="48"/>
                    <a:pt x="96" y="47"/>
                    <a:pt x="98" y="47"/>
                  </a:cubicBezTo>
                  <a:cubicBezTo>
                    <a:pt x="116" y="47"/>
                    <a:pt x="116" y="47"/>
                    <a:pt x="116" y="47"/>
                  </a:cubicBezTo>
                  <a:cubicBezTo>
                    <a:pt x="117" y="47"/>
                    <a:pt x="119" y="48"/>
                    <a:pt x="119" y="50"/>
                  </a:cubicBezTo>
                  <a:lnTo>
                    <a:pt x="119" y="68"/>
                  </a:lnTo>
                  <a:close/>
                  <a:moveTo>
                    <a:pt x="261" y="163"/>
                  </a:moveTo>
                  <a:cubicBezTo>
                    <a:pt x="261" y="164"/>
                    <a:pt x="260" y="166"/>
                    <a:pt x="258" y="166"/>
                  </a:cubicBezTo>
                  <a:cubicBezTo>
                    <a:pt x="98" y="166"/>
                    <a:pt x="98" y="166"/>
                    <a:pt x="98" y="166"/>
                  </a:cubicBezTo>
                  <a:cubicBezTo>
                    <a:pt x="96" y="166"/>
                    <a:pt x="95" y="164"/>
                    <a:pt x="95" y="163"/>
                  </a:cubicBezTo>
                  <a:cubicBezTo>
                    <a:pt x="95" y="145"/>
                    <a:pt x="95" y="145"/>
                    <a:pt x="95" y="145"/>
                  </a:cubicBezTo>
                  <a:cubicBezTo>
                    <a:pt x="95" y="143"/>
                    <a:pt x="96" y="142"/>
                    <a:pt x="98" y="142"/>
                  </a:cubicBezTo>
                  <a:cubicBezTo>
                    <a:pt x="258" y="142"/>
                    <a:pt x="258" y="142"/>
                    <a:pt x="258" y="142"/>
                  </a:cubicBezTo>
                  <a:cubicBezTo>
                    <a:pt x="260" y="142"/>
                    <a:pt x="261" y="143"/>
                    <a:pt x="261" y="145"/>
                  </a:cubicBezTo>
                  <a:lnTo>
                    <a:pt x="261" y="163"/>
                  </a:lnTo>
                  <a:close/>
                  <a:moveTo>
                    <a:pt x="143" y="115"/>
                  </a:moveTo>
                  <a:cubicBezTo>
                    <a:pt x="143" y="117"/>
                    <a:pt x="141" y="118"/>
                    <a:pt x="140" y="118"/>
                  </a:cubicBezTo>
                  <a:cubicBezTo>
                    <a:pt x="122" y="118"/>
                    <a:pt x="122" y="118"/>
                    <a:pt x="122" y="118"/>
                  </a:cubicBezTo>
                  <a:cubicBezTo>
                    <a:pt x="120" y="118"/>
                    <a:pt x="119" y="117"/>
                    <a:pt x="119" y="115"/>
                  </a:cubicBezTo>
                  <a:cubicBezTo>
                    <a:pt x="119" y="97"/>
                    <a:pt x="119" y="97"/>
                    <a:pt x="119" y="97"/>
                  </a:cubicBezTo>
                  <a:cubicBezTo>
                    <a:pt x="119" y="96"/>
                    <a:pt x="120" y="95"/>
                    <a:pt x="122" y="95"/>
                  </a:cubicBezTo>
                  <a:cubicBezTo>
                    <a:pt x="140" y="95"/>
                    <a:pt x="140" y="95"/>
                    <a:pt x="140" y="95"/>
                  </a:cubicBezTo>
                  <a:cubicBezTo>
                    <a:pt x="141" y="95"/>
                    <a:pt x="143" y="96"/>
                    <a:pt x="143" y="97"/>
                  </a:cubicBezTo>
                  <a:lnTo>
                    <a:pt x="143" y="115"/>
                  </a:lnTo>
                  <a:close/>
                  <a:moveTo>
                    <a:pt x="166" y="68"/>
                  </a:moveTo>
                  <a:cubicBezTo>
                    <a:pt x="166" y="69"/>
                    <a:pt x="165" y="71"/>
                    <a:pt x="163" y="71"/>
                  </a:cubicBezTo>
                  <a:cubicBezTo>
                    <a:pt x="145" y="71"/>
                    <a:pt x="145" y="71"/>
                    <a:pt x="145" y="71"/>
                  </a:cubicBezTo>
                  <a:cubicBezTo>
                    <a:pt x="144" y="71"/>
                    <a:pt x="143" y="69"/>
                    <a:pt x="143" y="68"/>
                  </a:cubicBezTo>
                  <a:cubicBezTo>
                    <a:pt x="143" y="50"/>
                    <a:pt x="143" y="50"/>
                    <a:pt x="143" y="50"/>
                  </a:cubicBezTo>
                  <a:cubicBezTo>
                    <a:pt x="143" y="48"/>
                    <a:pt x="144" y="47"/>
                    <a:pt x="145" y="47"/>
                  </a:cubicBezTo>
                  <a:cubicBezTo>
                    <a:pt x="163" y="47"/>
                    <a:pt x="163" y="47"/>
                    <a:pt x="163" y="47"/>
                  </a:cubicBezTo>
                  <a:cubicBezTo>
                    <a:pt x="165" y="47"/>
                    <a:pt x="166" y="48"/>
                    <a:pt x="166" y="50"/>
                  </a:cubicBezTo>
                  <a:lnTo>
                    <a:pt x="166" y="68"/>
                  </a:lnTo>
                  <a:close/>
                  <a:moveTo>
                    <a:pt x="190" y="115"/>
                  </a:moveTo>
                  <a:cubicBezTo>
                    <a:pt x="190" y="117"/>
                    <a:pt x="189" y="118"/>
                    <a:pt x="187" y="118"/>
                  </a:cubicBezTo>
                  <a:cubicBezTo>
                    <a:pt x="169" y="118"/>
                    <a:pt x="169" y="118"/>
                    <a:pt x="169" y="118"/>
                  </a:cubicBezTo>
                  <a:cubicBezTo>
                    <a:pt x="168" y="118"/>
                    <a:pt x="166" y="117"/>
                    <a:pt x="166" y="115"/>
                  </a:cubicBezTo>
                  <a:cubicBezTo>
                    <a:pt x="166" y="97"/>
                    <a:pt x="166" y="97"/>
                    <a:pt x="166" y="97"/>
                  </a:cubicBezTo>
                  <a:cubicBezTo>
                    <a:pt x="166" y="96"/>
                    <a:pt x="168" y="95"/>
                    <a:pt x="169" y="95"/>
                  </a:cubicBezTo>
                  <a:cubicBezTo>
                    <a:pt x="187" y="95"/>
                    <a:pt x="187" y="95"/>
                    <a:pt x="187" y="95"/>
                  </a:cubicBezTo>
                  <a:cubicBezTo>
                    <a:pt x="189" y="95"/>
                    <a:pt x="190" y="96"/>
                    <a:pt x="190" y="97"/>
                  </a:cubicBezTo>
                  <a:lnTo>
                    <a:pt x="190" y="115"/>
                  </a:lnTo>
                  <a:close/>
                  <a:moveTo>
                    <a:pt x="214" y="68"/>
                  </a:moveTo>
                  <a:cubicBezTo>
                    <a:pt x="214" y="69"/>
                    <a:pt x="212" y="71"/>
                    <a:pt x="211" y="71"/>
                  </a:cubicBezTo>
                  <a:cubicBezTo>
                    <a:pt x="193" y="71"/>
                    <a:pt x="193" y="71"/>
                    <a:pt x="193" y="71"/>
                  </a:cubicBezTo>
                  <a:cubicBezTo>
                    <a:pt x="191" y="71"/>
                    <a:pt x="190" y="69"/>
                    <a:pt x="190" y="68"/>
                  </a:cubicBezTo>
                  <a:cubicBezTo>
                    <a:pt x="190" y="50"/>
                    <a:pt x="190" y="50"/>
                    <a:pt x="190" y="50"/>
                  </a:cubicBezTo>
                  <a:cubicBezTo>
                    <a:pt x="190" y="48"/>
                    <a:pt x="191" y="47"/>
                    <a:pt x="193" y="47"/>
                  </a:cubicBezTo>
                  <a:cubicBezTo>
                    <a:pt x="211" y="47"/>
                    <a:pt x="211" y="47"/>
                    <a:pt x="211" y="47"/>
                  </a:cubicBezTo>
                  <a:cubicBezTo>
                    <a:pt x="212" y="47"/>
                    <a:pt x="214" y="48"/>
                    <a:pt x="214" y="50"/>
                  </a:cubicBezTo>
                  <a:lnTo>
                    <a:pt x="214" y="68"/>
                  </a:lnTo>
                  <a:close/>
                  <a:moveTo>
                    <a:pt x="238" y="115"/>
                  </a:moveTo>
                  <a:cubicBezTo>
                    <a:pt x="238" y="117"/>
                    <a:pt x="236" y="118"/>
                    <a:pt x="235" y="118"/>
                  </a:cubicBezTo>
                  <a:cubicBezTo>
                    <a:pt x="217" y="118"/>
                    <a:pt x="217" y="118"/>
                    <a:pt x="217" y="118"/>
                  </a:cubicBezTo>
                  <a:cubicBezTo>
                    <a:pt x="215" y="118"/>
                    <a:pt x="214" y="117"/>
                    <a:pt x="214" y="115"/>
                  </a:cubicBezTo>
                  <a:cubicBezTo>
                    <a:pt x="214" y="97"/>
                    <a:pt x="214" y="97"/>
                    <a:pt x="214" y="97"/>
                  </a:cubicBezTo>
                  <a:cubicBezTo>
                    <a:pt x="214" y="96"/>
                    <a:pt x="215" y="95"/>
                    <a:pt x="217" y="95"/>
                  </a:cubicBezTo>
                  <a:cubicBezTo>
                    <a:pt x="235" y="95"/>
                    <a:pt x="235" y="95"/>
                    <a:pt x="235" y="95"/>
                  </a:cubicBezTo>
                  <a:cubicBezTo>
                    <a:pt x="236" y="95"/>
                    <a:pt x="238" y="96"/>
                    <a:pt x="238" y="97"/>
                  </a:cubicBezTo>
                  <a:lnTo>
                    <a:pt x="238" y="115"/>
                  </a:lnTo>
                  <a:close/>
                  <a:moveTo>
                    <a:pt x="261" y="68"/>
                  </a:moveTo>
                  <a:cubicBezTo>
                    <a:pt x="261" y="69"/>
                    <a:pt x="260" y="71"/>
                    <a:pt x="258" y="71"/>
                  </a:cubicBezTo>
                  <a:cubicBezTo>
                    <a:pt x="240" y="71"/>
                    <a:pt x="240" y="71"/>
                    <a:pt x="240" y="71"/>
                  </a:cubicBezTo>
                  <a:cubicBezTo>
                    <a:pt x="239" y="71"/>
                    <a:pt x="238" y="69"/>
                    <a:pt x="238" y="68"/>
                  </a:cubicBezTo>
                  <a:cubicBezTo>
                    <a:pt x="238" y="50"/>
                    <a:pt x="238" y="50"/>
                    <a:pt x="238" y="50"/>
                  </a:cubicBezTo>
                  <a:cubicBezTo>
                    <a:pt x="238" y="48"/>
                    <a:pt x="239" y="47"/>
                    <a:pt x="240" y="47"/>
                  </a:cubicBezTo>
                  <a:cubicBezTo>
                    <a:pt x="258" y="47"/>
                    <a:pt x="258" y="47"/>
                    <a:pt x="258" y="47"/>
                  </a:cubicBezTo>
                  <a:cubicBezTo>
                    <a:pt x="260" y="47"/>
                    <a:pt x="261" y="48"/>
                    <a:pt x="261" y="50"/>
                  </a:cubicBezTo>
                  <a:lnTo>
                    <a:pt x="261" y="68"/>
                  </a:lnTo>
                  <a:close/>
                  <a:moveTo>
                    <a:pt x="309" y="115"/>
                  </a:moveTo>
                  <a:cubicBezTo>
                    <a:pt x="309" y="117"/>
                    <a:pt x="307" y="118"/>
                    <a:pt x="306" y="118"/>
                  </a:cubicBezTo>
                  <a:cubicBezTo>
                    <a:pt x="264" y="118"/>
                    <a:pt x="264" y="118"/>
                    <a:pt x="264" y="118"/>
                  </a:cubicBezTo>
                  <a:cubicBezTo>
                    <a:pt x="263" y="118"/>
                    <a:pt x="261" y="117"/>
                    <a:pt x="261" y="115"/>
                  </a:cubicBezTo>
                  <a:cubicBezTo>
                    <a:pt x="261" y="97"/>
                    <a:pt x="261" y="97"/>
                    <a:pt x="261" y="97"/>
                  </a:cubicBezTo>
                  <a:cubicBezTo>
                    <a:pt x="261" y="96"/>
                    <a:pt x="263" y="95"/>
                    <a:pt x="264" y="95"/>
                  </a:cubicBezTo>
                  <a:cubicBezTo>
                    <a:pt x="285" y="95"/>
                    <a:pt x="285" y="95"/>
                    <a:pt x="285" y="95"/>
                  </a:cubicBezTo>
                  <a:cubicBezTo>
                    <a:pt x="285" y="50"/>
                    <a:pt x="285" y="50"/>
                    <a:pt x="285" y="50"/>
                  </a:cubicBezTo>
                  <a:cubicBezTo>
                    <a:pt x="285" y="48"/>
                    <a:pt x="286" y="47"/>
                    <a:pt x="288" y="47"/>
                  </a:cubicBezTo>
                  <a:cubicBezTo>
                    <a:pt x="306" y="47"/>
                    <a:pt x="306" y="47"/>
                    <a:pt x="306" y="47"/>
                  </a:cubicBezTo>
                  <a:cubicBezTo>
                    <a:pt x="307" y="47"/>
                    <a:pt x="309" y="48"/>
                    <a:pt x="309" y="50"/>
                  </a:cubicBezTo>
                  <a:lnTo>
                    <a:pt x="309" y="115"/>
                  </a:lnTo>
                  <a:close/>
                  <a:moveTo>
                    <a:pt x="309" y="163"/>
                  </a:moveTo>
                  <a:cubicBezTo>
                    <a:pt x="309" y="164"/>
                    <a:pt x="307" y="166"/>
                    <a:pt x="306" y="166"/>
                  </a:cubicBezTo>
                  <a:cubicBezTo>
                    <a:pt x="288" y="166"/>
                    <a:pt x="288" y="166"/>
                    <a:pt x="288" y="166"/>
                  </a:cubicBezTo>
                  <a:cubicBezTo>
                    <a:pt x="286" y="166"/>
                    <a:pt x="285" y="164"/>
                    <a:pt x="285" y="163"/>
                  </a:cubicBezTo>
                  <a:cubicBezTo>
                    <a:pt x="285" y="145"/>
                    <a:pt x="285" y="145"/>
                    <a:pt x="285" y="145"/>
                  </a:cubicBezTo>
                  <a:cubicBezTo>
                    <a:pt x="285" y="143"/>
                    <a:pt x="286" y="142"/>
                    <a:pt x="288" y="142"/>
                  </a:cubicBezTo>
                  <a:cubicBezTo>
                    <a:pt x="306" y="142"/>
                    <a:pt x="306" y="142"/>
                    <a:pt x="306" y="142"/>
                  </a:cubicBezTo>
                  <a:cubicBezTo>
                    <a:pt x="307" y="142"/>
                    <a:pt x="309" y="143"/>
                    <a:pt x="309" y="145"/>
                  </a:cubicBezTo>
                  <a:lnTo>
                    <a:pt x="309" y="163"/>
                  </a:lnTo>
                  <a:close/>
                </a:path>
              </a:pathLst>
            </a:custGeom>
            <a:solidFill>
              <a:srgbClr val="46B5B1"/>
            </a:solidFill>
            <a:ln>
              <a:noFill/>
            </a:ln>
          </p:spPr>
          <p:txBody>
            <a:bodyPr vert="horz" wrap="square" lIns="121920" tIns="60960" rIns="121920" bIns="60960" numCol="1" anchor="t" anchorCtr="0" compatLnSpc="1">
              <a:prstTxWarp prst="textNoShape">
                <a:avLst/>
              </a:prstTxWarp>
            </a:bodyPr>
            <a:lstStyle/>
            <a:p>
              <a:endParaRPr lang="en-US" sz="2400">
                <a:solidFill>
                  <a:prstClr val="black"/>
                </a:solidFill>
                <a:latin typeface="Segoe UI Light" panose="020B0502040204020203" pitchFamily="34" charset="0"/>
                <a:cs typeface="Segoe UI Light" panose="020B0502040204020203" pitchFamily="34" charset="0"/>
              </a:endParaRPr>
            </a:p>
          </p:txBody>
        </p:sp>
      </p:grpSp>
      <p:sp>
        <p:nvSpPr>
          <p:cNvPr id="11" name="Freeform 25"/>
          <p:cNvSpPr>
            <a:spLocks noEditPoints="1"/>
          </p:cNvSpPr>
          <p:nvPr/>
        </p:nvSpPr>
        <p:spPr bwMode="auto">
          <a:xfrm>
            <a:off x="7968012" y="1715075"/>
            <a:ext cx="438151" cy="342900"/>
          </a:xfrm>
          <a:custGeom>
            <a:avLst/>
            <a:gdLst>
              <a:gd name="T0" fmla="*/ 329 w 333"/>
              <a:gd name="T1" fmla="*/ 106 h 261"/>
              <a:gd name="T2" fmla="*/ 229 w 333"/>
              <a:gd name="T3" fmla="*/ 226 h 261"/>
              <a:gd name="T4" fmla="*/ 147 w 333"/>
              <a:gd name="T5" fmla="*/ 247 h 261"/>
              <a:gd name="T6" fmla="*/ 94 w 333"/>
              <a:gd name="T7" fmla="*/ 238 h 261"/>
              <a:gd name="T8" fmla="*/ 60 w 333"/>
              <a:gd name="T9" fmla="*/ 223 h 261"/>
              <a:gd name="T10" fmla="*/ 24 w 333"/>
              <a:gd name="T11" fmla="*/ 261 h 261"/>
              <a:gd name="T12" fmla="*/ 3 w 333"/>
              <a:gd name="T13" fmla="*/ 247 h 261"/>
              <a:gd name="T14" fmla="*/ 0 w 333"/>
              <a:gd name="T15" fmla="*/ 239 h 261"/>
              <a:gd name="T16" fmla="*/ 37 w 333"/>
              <a:gd name="T17" fmla="*/ 193 h 261"/>
              <a:gd name="T18" fmla="*/ 32 w 333"/>
              <a:gd name="T19" fmla="*/ 178 h 261"/>
              <a:gd name="T20" fmla="*/ 30 w 333"/>
              <a:gd name="T21" fmla="*/ 159 h 261"/>
              <a:gd name="T22" fmla="*/ 129 w 333"/>
              <a:gd name="T23" fmla="*/ 40 h 261"/>
              <a:gd name="T24" fmla="*/ 274 w 333"/>
              <a:gd name="T25" fmla="*/ 18 h 261"/>
              <a:gd name="T26" fmla="*/ 305 w 333"/>
              <a:gd name="T27" fmla="*/ 0 h 261"/>
              <a:gd name="T28" fmla="*/ 333 w 333"/>
              <a:gd name="T29" fmla="*/ 70 h 261"/>
              <a:gd name="T30" fmla="*/ 329 w 333"/>
              <a:gd name="T31" fmla="*/ 106 h 261"/>
              <a:gd name="T32" fmla="*/ 226 w 333"/>
              <a:gd name="T33" fmla="*/ 95 h 261"/>
              <a:gd name="T34" fmla="*/ 75 w 333"/>
              <a:gd name="T35" fmla="*/ 170 h 261"/>
              <a:gd name="T36" fmla="*/ 72 w 333"/>
              <a:gd name="T37" fmla="*/ 178 h 261"/>
              <a:gd name="T38" fmla="*/ 83 w 333"/>
              <a:gd name="T39" fmla="*/ 190 h 261"/>
              <a:gd name="T40" fmla="*/ 92 w 333"/>
              <a:gd name="T41" fmla="*/ 186 h 261"/>
              <a:gd name="T42" fmla="*/ 118 w 333"/>
              <a:gd name="T43" fmla="*/ 161 h 261"/>
              <a:gd name="T44" fmla="*/ 226 w 333"/>
              <a:gd name="T45" fmla="*/ 119 h 261"/>
              <a:gd name="T46" fmla="*/ 238 w 333"/>
              <a:gd name="T47" fmla="*/ 107 h 261"/>
              <a:gd name="T48" fmla="*/ 226 w 333"/>
              <a:gd name="T49" fmla="*/ 9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261">
                <a:moveTo>
                  <a:pt x="329" y="106"/>
                </a:moveTo>
                <a:cubicBezTo>
                  <a:pt x="317" y="163"/>
                  <a:pt x="280" y="201"/>
                  <a:pt x="229" y="226"/>
                </a:cubicBezTo>
                <a:cubicBezTo>
                  <a:pt x="204" y="239"/>
                  <a:pt x="175" y="247"/>
                  <a:pt x="147" y="247"/>
                </a:cubicBezTo>
                <a:cubicBezTo>
                  <a:pt x="129" y="247"/>
                  <a:pt x="111" y="244"/>
                  <a:pt x="94" y="238"/>
                </a:cubicBezTo>
                <a:cubicBezTo>
                  <a:pt x="85" y="235"/>
                  <a:pt x="68" y="223"/>
                  <a:pt x="60" y="223"/>
                </a:cubicBezTo>
                <a:cubicBezTo>
                  <a:pt x="51" y="223"/>
                  <a:pt x="40" y="261"/>
                  <a:pt x="24" y="261"/>
                </a:cubicBezTo>
                <a:cubicBezTo>
                  <a:pt x="12" y="261"/>
                  <a:pt x="8" y="255"/>
                  <a:pt x="3" y="247"/>
                </a:cubicBezTo>
                <a:cubicBezTo>
                  <a:pt x="2" y="244"/>
                  <a:pt x="0" y="242"/>
                  <a:pt x="0" y="239"/>
                </a:cubicBezTo>
                <a:cubicBezTo>
                  <a:pt x="0" y="219"/>
                  <a:pt x="37" y="204"/>
                  <a:pt x="37" y="193"/>
                </a:cubicBezTo>
                <a:cubicBezTo>
                  <a:pt x="37" y="192"/>
                  <a:pt x="32" y="182"/>
                  <a:pt x="32" y="178"/>
                </a:cubicBezTo>
                <a:cubicBezTo>
                  <a:pt x="30" y="172"/>
                  <a:pt x="30" y="165"/>
                  <a:pt x="30" y="159"/>
                </a:cubicBezTo>
                <a:cubicBezTo>
                  <a:pt x="30" y="100"/>
                  <a:pt x="77" y="58"/>
                  <a:pt x="129" y="40"/>
                </a:cubicBezTo>
                <a:cubicBezTo>
                  <a:pt x="168" y="28"/>
                  <a:pt x="248" y="42"/>
                  <a:pt x="274" y="18"/>
                </a:cubicBezTo>
                <a:cubicBezTo>
                  <a:pt x="284" y="9"/>
                  <a:pt x="289" y="0"/>
                  <a:pt x="305" y="0"/>
                </a:cubicBezTo>
                <a:cubicBezTo>
                  <a:pt x="326" y="0"/>
                  <a:pt x="333" y="54"/>
                  <a:pt x="333" y="70"/>
                </a:cubicBezTo>
                <a:cubicBezTo>
                  <a:pt x="333" y="82"/>
                  <a:pt x="332" y="94"/>
                  <a:pt x="329" y="106"/>
                </a:cubicBezTo>
                <a:close/>
                <a:moveTo>
                  <a:pt x="226" y="95"/>
                </a:moveTo>
                <a:cubicBezTo>
                  <a:pt x="160" y="95"/>
                  <a:pt x="118" y="122"/>
                  <a:pt x="75" y="170"/>
                </a:cubicBezTo>
                <a:cubicBezTo>
                  <a:pt x="73" y="172"/>
                  <a:pt x="72" y="175"/>
                  <a:pt x="72" y="178"/>
                </a:cubicBezTo>
                <a:cubicBezTo>
                  <a:pt x="72" y="184"/>
                  <a:pt x="77" y="190"/>
                  <a:pt x="83" y="190"/>
                </a:cubicBezTo>
                <a:cubicBezTo>
                  <a:pt x="87" y="190"/>
                  <a:pt x="89" y="188"/>
                  <a:pt x="92" y="186"/>
                </a:cubicBezTo>
                <a:cubicBezTo>
                  <a:pt x="101" y="178"/>
                  <a:pt x="109" y="169"/>
                  <a:pt x="118" y="161"/>
                </a:cubicBezTo>
                <a:cubicBezTo>
                  <a:pt x="152" y="131"/>
                  <a:pt x="180" y="119"/>
                  <a:pt x="226" y="119"/>
                </a:cubicBezTo>
                <a:cubicBezTo>
                  <a:pt x="232" y="119"/>
                  <a:pt x="238" y="113"/>
                  <a:pt x="238" y="107"/>
                </a:cubicBezTo>
                <a:cubicBezTo>
                  <a:pt x="238" y="100"/>
                  <a:pt x="232" y="95"/>
                  <a:pt x="226" y="95"/>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a:solidFill>
                <a:prstClr val="black"/>
              </a:solidFill>
              <a:latin typeface="Segoe UI Light" panose="020B0502040204020203" pitchFamily="34" charset="0"/>
              <a:cs typeface="Segoe UI Light" panose="020B0502040204020203" pitchFamily="34" charset="0"/>
            </a:endParaRPr>
          </a:p>
        </p:txBody>
      </p:sp>
      <p:grpSp>
        <p:nvGrpSpPr>
          <p:cNvPr id="12" name="Group 11"/>
          <p:cNvGrpSpPr/>
          <p:nvPr/>
        </p:nvGrpSpPr>
        <p:grpSpPr>
          <a:xfrm>
            <a:off x="7718782" y="4629624"/>
            <a:ext cx="1663168" cy="801562"/>
            <a:chOff x="5789083" y="3686543"/>
            <a:chExt cx="1247375" cy="601173"/>
          </a:xfrm>
        </p:grpSpPr>
        <p:sp>
          <p:nvSpPr>
            <p:cNvPr id="13" name="TextBox 12"/>
            <p:cNvSpPr txBox="1"/>
            <p:nvPr/>
          </p:nvSpPr>
          <p:spPr>
            <a:xfrm>
              <a:off x="5789083" y="4064616"/>
              <a:ext cx="1247375" cy="223100"/>
            </a:xfrm>
            <a:prstGeom prst="rect">
              <a:avLst/>
            </a:prstGeom>
            <a:noFill/>
          </p:spPr>
          <p:txBody>
            <a:bodyPr wrap="square" rtlCol="0">
              <a:spAutoFit/>
            </a:bodyPr>
            <a:lstStyle/>
            <a:p>
              <a:pPr algn="ctr"/>
              <a:r>
                <a:rPr lang="en-US" sz="1333" dirty="0">
                  <a:solidFill>
                    <a:srgbClr val="4B2C50"/>
                  </a:solidFill>
                  <a:latin typeface="Segoe UI Light" panose="020B0502040204020203" pitchFamily="34" charset="0"/>
                  <a:cs typeface="Segoe UI Light" panose="020B0502040204020203" pitchFamily="34" charset="0"/>
                </a:rPr>
                <a:t>Content creating</a:t>
              </a:r>
            </a:p>
          </p:txBody>
        </p:sp>
        <p:sp>
          <p:nvSpPr>
            <p:cNvPr id="14" name="Freeform 26"/>
            <p:cNvSpPr>
              <a:spLocks noEditPoints="1"/>
            </p:cNvSpPr>
            <p:nvPr/>
          </p:nvSpPr>
          <p:spPr bwMode="auto">
            <a:xfrm>
              <a:off x="6198003" y="3686543"/>
              <a:ext cx="300038" cy="298450"/>
            </a:xfrm>
            <a:custGeom>
              <a:avLst/>
              <a:gdLst>
                <a:gd name="T0" fmla="*/ 287 w 303"/>
                <a:gd name="T1" fmla="*/ 260 h 303"/>
                <a:gd name="T2" fmla="*/ 260 w 303"/>
                <a:gd name="T3" fmla="*/ 287 h 303"/>
                <a:gd name="T4" fmla="*/ 222 w 303"/>
                <a:gd name="T5" fmla="*/ 303 h 303"/>
                <a:gd name="T6" fmla="*/ 184 w 303"/>
                <a:gd name="T7" fmla="*/ 287 h 303"/>
                <a:gd name="T8" fmla="*/ 146 w 303"/>
                <a:gd name="T9" fmla="*/ 249 h 303"/>
                <a:gd name="T10" fmla="*/ 131 w 303"/>
                <a:gd name="T11" fmla="*/ 211 h 303"/>
                <a:gd name="T12" fmla="*/ 147 w 303"/>
                <a:gd name="T13" fmla="*/ 172 h 303"/>
                <a:gd name="T14" fmla="*/ 131 w 303"/>
                <a:gd name="T15" fmla="*/ 156 h 303"/>
                <a:gd name="T16" fmla="*/ 92 w 303"/>
                <a:gd name="T17" fmla="*/ 172 h 303"/>
                <a:gd name="T18" fmla="*/ 54 w 303"/>
                <a:gd name="T19" fmla="*/ 157 h 303"/>
                <a:gd name="T20" fmla="*/ 16 w 303"/>
                <a:gd name="T21" fmla="*/ 118 h 303"/>
                <a:gd name="T22" fmla="*/ 0 w 303"/>
                <a:gd name="T23" fmla="*/ 80 h 303"/>
                <a:gd name="T24" fmla="*/ 16 w 303"/>
                <a:gd name="T25" fmla="*/ 43 h 303"/>
                <a:gd name="T26" fmla="*/ 43 w 303"/>
                <a:gd name="T27" fmla="*/ 15 h 303"/>
                <a:gd name="T28" fmla="*/ 81 w 303"/>
                <a:gd name="T29" fmla="*/ 0 h 303"/>
                <a:gd name="T30" fmla="*/ 119 w 303"/>
                <a:gd name="T31" fmla="*/ 16 h 303"/>
                <a:gd name="T32" fmla="*/ 157 w 303"/>
                <a:gd name="T33" fmla="*/ 54 h 303"/>
                <a:gd name="T34" fmla="*/ 172 w 303"/>
                <a:gd name="T35" fmla="*/ 92 h 303"/>
                <a:gd name="T36" fmla="*/ 156 w 303"/>
                <a:gd name="T37" fmla="*/ 131 h 303"/>
                <a:gd name="T38" fmla="*/ 172 w 303"/>
                <a:gd name="T39" fmla="*/ 147 h 303"/>
                <a:gd name="T40" fmla="*/ 211 w 303"/>
                <a:gd name="T41" fmla="*/ 131 h 303"/>
                <a:gd name="T42" fmla="*/ 249 w 303"/>
                <a:gd name="T43" fmla="*/ 146 h 303"/>
                <a:gd name="T44" fmla="*/ 287 w 303"/>
                <a:gd name="T45" fmla="*/ 185 h 303"/>
                <a:gd name="T46" fmla="*/ 303 w 303"/>
                <a:gd name="T47" fmla="*/ 223 h 303"/>
                <a:gd name="T48" fmla="*/ 287 w 303"/>
                <a:gd name="T49" fmla="*/ 260 h 303"/>
                <a:gd name="T50" fmla="*/ 132 w 303"/>
                <a:gd name="T51" fmla="*/ 79 h 303"/>
                <a:gd name="T52" fmla="*/ 93 w 303"/>
                <a:gd name="T53" fmla="*/ 41 h 303"/>
                <a:gd name="T54" fmla="*/ 81 w 303"/>
                <a:gd name="T55" fmla="*/ 36 h 303"/>
                <a:gd name="T56" fmla="*/ 68 w 303"/>
                <a:gd name="T57" fmla="*/ 41 h 303"/>
                <a:gd name="T58" fmla="*/ 41 w 303"/>
                <a:gd name="T59" fmla="*/ 68 h 303"/>
                <a:gd name="T60" fmla="*/ 36 w 303"/>
                <a:gd name="T61" fmla="*/ 80 h 303"/>
                <a:gd name="T62" fmla="*/ 41 w 303"/>
                <a:gd name="T63" fmla="*/ 93 h 303"/>
                <a:gd name="T64" fmla="*/ 79 w 303"/>
                <a:gd name="T65" fmla="*/ 131 h 303"/>
                <a:gd name="T66" fmla="*/ 92 w 303"/>
                <a:gd name="T67" fmla="*/ 136 h 303"/>
                <a:gd name="T68" fmla="*/ 105 w 303"/>
                <a:gd name="T69" fmla="*/ 131 h 303"/>
                <a:gd name="T70" fmla="*/ 92 w 303"/>
                <a:gd name="T71" fmla="*/ 110 h 303"/>
                <a:gd name="T72" fmla="*/ 110 w 303"/>
                <a:gd name="T73" fmla="*/ 92 h 303"/>
                <a:gd name="T74" fmla="*/ 131 w 303"/>
                <a:gd name="T75" fmla="*/ 105 h 303"/>
                <a:gd name="T76" fmla="*/ 137 w 303"/>
                <a:gd name="T77" fmla="*/ 92 h 303"/>
                <a:gd name="T78" fmla="*/ 132 w 303"/>
                <a:gd name="T79" fmla="*/ 79 h 303"/>
                <a:gd name="T80" fmla="*/ 262 w 303"/>
                <a:gd name="T81" fmla="*/ 210 h 303"/>
                <a:gd name="T82" fmla="*/ 223 w 303"/>
                <a:gd name="T83" fmla="*/ 171 h 303"/>
                <a:gd name="T84" fmla="*/ 211 w 303"/>
                <a:gd name="T85" fmla="*/ 166 h 303"/>
                <a:gd name="T86" fmla="*/ 197 w 303"/>
                <a:gd name="T87" fmla="*/ 172 h 303"/>
                <a:gd name="T88" fmla="*/ 211 w 303"/>
                <a:gd name="T89" fmla="*/ 193 h 303"/>
                <a:gd name="T90" fmla="*/ 193 w 303"/>
                <a:gd name="T91" fmla="*/ 211 h 303"/>
                <a:gd name="T92" fmla="*/ 172 w 303"/>
                <a:gd name="T93" fmla="*/ 197 h 303"/>
                <a:gd name="T94" fmla="*/ 166 w 303"/>
                <a:gd name="T95" fmla="*/ 211 h 303"/>
                <a:gd name="T96" fmla="*/ 171 w 303"/>
                <a:gd name="T97" fmla="*/ 224 h 303"/>
                <a:gd name="T98" fmla="*/ 210 w 303"/>
                <a:gd name="T99" fmla="*/ 262 h 303"/>
                <a:gd name="T100" fmla="*/ 222 w 303"/>
                <a:gd name="T101" fmla="*/ 267 h 303"/>
                <a:gd name="T102" fmla="*/ 235 w 303"/>
                <a:gd name="T103" fmla="*/ 262 h 303"/>
                <a:gd name="T104" fmla="*/ 262 w 303"/>
                <a:gd name="T105" fmla="*/ 235 h 303"/>
                <a:gd name="T106" fmla="*/ 267 w 303"/>
                <a:gd name="T107" fmla="*/ 223 h 303"/>
                <a:gd name="T108" fmla="*/ 262 w 303"/>
                <a:gd name="T109" fmla="*/ 21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3" h="303">
                  <a:moveTo>
                    <a:pt x="287" y="260"/>
                  </a:moveTo>
                  <a:cubicBezTo>
                    <a:pt x="260" y="287"/>
                    <a:pt x="260" y="287"/>
                    <a:pt x="260" y="287"/>
                  </a:cubicBezTo>
                  <a:cubicBezTo>
                    <a:pt x="250" y="297"/>
                    <a:pt x="236" y="303"/>
                    <a:pt x="222" y="303"/>
                  </a:cubicBezTo>
                  <a:cubicBezTo>
                    <a:pt x="208" y="303"/>
                    <a:pt x="194" y="297"/>
                    <a:pt x="184" y="287"/>
                  </a:cubicBezTo>
                  <a:cubicBezTo>
                    <a:pt x="146" y="249"/>
                    <a:pt x="146" y="249"/>
                    <a:pt x="146" y="249"/>
                  </a:cubicBezTo>
                  <a:cubicBezTo>
                    <a:pt x="136" y="239"/>
                    <a:pt x="131" y="225"/>
                    <a:pt x="131" y="211"/>
                  </a:cubicBezTo>
                  <a:cubicBezTo>
                    <a:pt x="131" y="196"/>
                    <a:pt x="137" y="182"/>
                    <a:pt x="147" y="172"/>
                  </a:cubicBezTo>
                  <a:cubicBezTo>
                    <a:pt x="131" y="156"/>
                    <a:pt x="131" y="156"/>
                    <a:pt x="131" y="156"/>
                  </a:cubicBezTo>
                  <a:cubicBezTo>
                    <a:pt x="120" y="166"/>
                    <a:pt x="107" y="172"/>
                    <a:pt x="92" y="172"/>
                  </a:cubicBezTo>
                  <a:cubicBezTo>
                    <a:pt x="78" y="172"/>
                    <a:pt x="64" y="167"/>
                    <a:pt x="54" y="157"/>
                  </a:cubicBezTo>
                  <a:cubicBezTo>
                    <a:pt x="16" y="118"/>
                    <a:pt x="16" y="118"/>
                    <a:pt x="16" y="118"/>
                  </a:cubicBezTo>
                  <a:cubicBezTo>
                    <a:pt x="5" y="108"/>
                    <a:pt x="0" y="94"/>
                    <a:pt x="0" y="80"/>
                  </a:cubicBezTo>
                  <a:cubicBezTo>
                    <a:pt x="0" y="66"/>
                    <a:pt x="6" y="52"/>
                    <a:pt x="16" y="43"/>
                  </a:cubicBezTo>
                  <a:cubicBezTo>
                    <a:pt x="43" y="15"/>
                    <a:pt x="43" y="15"/>
                    <a:pt x="43" y="15"/>
                  </a:cubicBezTo>
                  <a:cubicBezTo>
                    <a:pt x="53" y="5"/>
                    <a:pt x="67" y="0"/>
                    <a:pt x="81" y="0"/>
                  </a:cubicBezTo>
                  <a:cubicBezTo>
                    <a:pt x="95" y="0"/>
                    <a:pt x="109" y="6"/>
                    <a:pt x="119" y="16"/>
                  </a:cubicBezTo>
                  <a:cubicBezTo>
                    <a:pt x="157" y="54"/>
                    <a:pt x="157" y="54"/>
                    <a:pt x="157" y="54"/>
                  </a:cubicBezTo>
                  <a:cubicBezTo>
                    <a:pt x="167" y="64"/>
                    <a:pt x="172" y="78"/>
                    <a:pt x="172" y="92"/>
                  </a:cubicBezTo>
                  <a:cubicBezTo>
                    <a:pt x="172" y="107"/>
                    <a:pt x="166" y="120"/>
                    <a:pt x="156" y="131"/>
                  </a:cubicBezTo>
                  <a:cubicBezTo>
                    <a:pt x="172" y="147"/>
                    <a:pt x="172" y="147"/>
                    <a:pt x="172" y="147"/>
                  </a:cubicBezTo>
                  <a:cubicBezTo>
                    <a:pt x="182" y="137"/>
                    <a:pt x="196" y="131"/>
                    <a:pt x="211" y="131"/>
                  </a:cubicBezTo>
                  <a:cubicBezTo>
                    <a:pt x="225" y="131"/>
                    <a:pt x="239" y="136"/>
                    <a:pt x="249" y="146"/>
                  </a:cubicBezTo>
                  <a:cubicBezTo>
                    <a:pt x="287" y="185"/>
                    <a:pt x="287" y="185"/>
                    <a:pt x="287" y="185"/>
                  </a:cubicBezTo>
                  <a:cubicBezTo>
                    <a:pt x="297" y="195"/>
                    <a:pt x="303" y="208"/>
                    <a:pt x="303" y="223"/>
                  </a:cubicBezTo>
                  <a:cubicBezTo>
                    <a:pt x="303" y="237"/>
                    <a:pt x="297" y="250"/>
                    <a:pt x="287" y="260"/>
                  </a:cubicBezTo>
                  <a:close/>
                  <a:moveTo>
                    <a:pt x="132" y="79"/>
                  </a:moveTo>
                  <a:cubicBezTo>
                    <a:pt x="93" y="41"/>
                    <a:pt x="93" y="41"/>
                    <a:pt x="93" y="41"/>
                  </a:cubicBezTo>
                  <a:cubicBezTo>
                    <a:pt x="90" y="37"/>
                    <a:pt x="85" y="36"/>
                    <a:pt x="81" y="36"/>
                  </a:cubicBezTo>
                  <a:cubicBezTo>
                    <a:pt x="76" y="36"/>
                    <a:pt x="71" y="37"/>
                    <a:pt x="68" y="41"/>
                  </a:cubicBezTo>
                  <a:cubicBezTo>
                    <a:pt x="41" y="68"/>
                    <a:pt x="41" y="68"/>
                    <a:pt x="41" y="68"/>
                  </a:cubicBezTo>
                  <a:cubicBezTo>
                    <a:pt x="38" y="71"/>
                    <a:pt x="36" y="76"/>
                    <a:pt x="36" y="80"/>
                  </a:cubicBezTo>
                  <a:cubicBezTo>
                    <a:pt x="36" y="85"/>
                    <a:pt x="38" y="89"/>
                    <a:pt x="41" y="93"/>
                  </a:cubicBezTo>
                  <a:cubicBezTo>
                    <a:pt x="79" y="131"/>
                    <a:pt x="79" y="131"/>
                    <a:pt x="79" y="131"/>
                  </a:cubicBezTo>
                  <a:cubicBezTo>
                    <a:pt x="83" y="135"/>
                    <a:pt x="87" y="136"/>
                    <a:pt x="92" y="136"/>
                  </a:cubicBezTo>
                  <a:cubicBezTo>
                    <a:pt x="97" y="136"/>
                    <a:pt x="102" y="135"/>
                    <a:pt x="105" y="131"/>
                  </a:cubicBezTo>
                  <a:cubicBezTo>
                    <a:pt x="99" y="124"/>
                    <a:pt x="92" y="119"/>
                    <a:pt x="92" y="110"/>
                  </a:cubicBezTo>
                  <a:cubicBezTo>
                    <a:pt x="92" y="100"/>
                    <a:pt x="100" y="92"/>
                    <a:pt x="110" y="92"/>
                  </a:cubicBezTo>
                  <a:cubicBezTo>
                    <a:pt x="119" y="92"/>
                    <a:pt x="125" y="99"/>
                    <a:pt x="131" y="105"/>
                  </a:cubicBezTo>
                  <a:cubicBezTo>
                    <a:pt x="135" y="102"/>
                    <a:pt x="137" y="97"/>
                    <a:pt x="137" y="92"/>
                  </a:cubicBezTo>
                  <a:cubicBezTo>
                    <a:pt x="137" y="87"/>
                    <a:pt x="135" y="83"/>
                    <a:pt x="132" y="79"/>
                  </a:cubicBezTo>
                  <a:close/>
                  <a:moveTo>
                    <a:pt x="262" y="210"/>
                  </a:moveTo>
                  <a:cubicBezTo>
                    <a:pt x="223" y="171"/>
                    <a:pt x="223" y="171"/>
                    <a:pt x="223" y="171"/>
                  </a:cubicBezTo>
                  <a:cubicBezTo>
                    <a:pt x="220" y="168"/>
                    <a:pt x="215" y="166"/>
                    <a:pt x="211" y="166"/>
                  </a:cubicBezTo>
                  <a:cubicBezTo>
                    <a:pt x="205" y="166"/>
                    <a:pt x="201" y="168"/>
                    <a:pt x="197" y="172"/>
                  </a:cubicBezTo>
                  <a:cubicBezTo>
                    <a:pt x="204" y="178"/>
                    <a:pt x="211" y="184"/>
                    <a:pt x="211" y="193"/>
                  </a:cubicBezTo>
                  <a:cubicBezTo>
                    <a:pt x="211" y="203"/>
                    <a:pt x="203" y="211"/>
                    <a:pt x="193" y="211"/>
                  </a:cubicBezTo>
                  <a:cubicBezTo>
                    <a:pt x="184" y="211"/>
                    <a:pt x="178" y="204"/>
                    <a:pt x="172" y="197"/>
                  </a:cubicBezTo>
                  <a:cubicBezTo>
                    <a:pt x="168" y="201"/>
                    <a:pt x="166" y="205"/>
                    <a:pt x="166" y="211"/>
                  </a:cubicBezTo>
                  <a:cubicBezTo>
                    <a:pt x="166" y="216"/>
                    <a:pt x="168" y="220"/>
                    <a:pt x="171" y="224"/>
                  </a:cubicBezTo>
                  <a:cubicBezTo>
                    <a:pt x="210" y="262"/>
                    <a:pt x="210" y="262"/>
                    <a:pt x="210" y="262"/>
                  </a:cubicBezTo>
                  <a:cubicBezTo>
                    <a:pt x="213" y="265"/>
                    <a:pt x="217" y="267"/>
                    <a:pt x="222" y="267"/>
                  </a:cubicBezTo>
                  <a:cubicBezTo>
                    <a:pt x="227" y="267"/>
                    <a:pt x="231" y="265"/>
                    <a:pt x="235" y="262"/>
                  </a:cubicBezTo>
                  <a:cubicBezTo>
                    <a:pt x="262" y="235"/>
                    <a:pt x="262" y="235"/>
                    <a:pt x="262" y="235"/>
                  </a:cubicBezTo>
                  <a:cubicBezTo>
                    <a:pt x="265" y="232"/>
                    <a:pt x="267" y="227"/>
                    <a:pt x="267" y="223"/>
                  </a:cubicBezTo>
                  <a:cubicBezTo>
                    <a:pt x="267" y="218"/>
                    <a:pt x="265" y="213"/>
                    <a:pt x="262" y="210"/>
                  </a:cubicBezTo>
                  <a:close/>
                </a:path>
              </a:pathLst>
            </a:custGeom>
            <a:solidFill>
              <a:srgbClr val="660066"/>
            </a:solidFill>
            <a:ln>
              <a:noFill/>
            </a:ln>
          </p:spPr>
          <p:txBody>
            <a:bodyPr vert="horz" wrap="square" lIns="121920" tIns="60960" rIns="121920" bIns="60960" numCol="1" anchor="t" anchorCtr="0" compatLnSpc="1">
              <a:prstTxWarp prst="textNoShape">
                <a:avLst/>
              </a:prstTxWarp>
            </a:bodyPr>
            <a:lstStyle/>
            <a:p>
              <a:endParaRPr lang="en-US" sz="2400">
                <a:solidFill>
                  <a:prstClr val="black"/>
                </a:solidFill>
                <a:latin typeface="Segoe UI Light" panose="020B0502040204020203" pitchFamily="34" charset="0"/>
                <a:cs typeface="Segoe UI Light" panose="020B0502040204020203" pitchFamily="34" charset="0"/>
              </a:endParaRPr>
            </a:p>
          </p:txBody>
        </p:sp>
      </p:grpSp>
      <p:grpSp>
        <p:nvGrpSpPr>
          <p:cNvPr id="15" name="Group 14"/>
          <p:cNvGrpSpPr/>
          <p:nvPr/>
        </p:nvGrpSpPr>
        <p:grpSpPr>
          <a:xfrm>
            <a:off x="1721561" y="4648461"/>
            <a:ext cx="5233475" cy="796852"/>
            <a:chOff x="3651255" y="3732412"/>
            <a:chExt cx="3925105" cy="597639"/>
          </a:xfrm>
          <a:solidFill>
            <a:srgbClr val="46B5B1"/>
          </a:solidFill>
        </p:grpSpPr>
        <p:sp>
          <p:nvSpPr>
            <p:cNvPr id="16" name="TextBox 15"/>
            <p:cNvSpPr txBox="1"/>
            <p:nvPr/>
          </p:nvSpPr>
          <p:spPr>
            <a:xfrm>
              <a:off x="3651255" y="4106951"/>
              <a:ext cx="3873500" cy="223100"/>
            </a:xfrm>
            <a:prstGeom prst="rect">
              <a:avLst/>
            </a:prstGeom>
            <a:noFill/>
          </p:spPr>
          <p:txBody>
            <a:bodyPr wrap="square" rtlCol="0">
              <a:spAutoFit/>
            </a:bodyPr>
            <a:lstStyle/>
            <a:p>
              <a:pPr algn="ctr"/>
              <a:r>
                <a:rPr lang="en-US" sz="1333" dirty="0">
                  <a:solidFill>
                    <a:srgbClr val="2980B9"/>
                  </a:solidFill>
                  <a:latin typeface="Segoe UI Light" panose="020B0502040204020203" pitchFamily="34" charset="0"/>
                  <a:cs typeface="Segoe UI Light" panose="020B0502040204020203" pitchFamily="34" charset="0"/>
                </a:rPr>
                <a:t>Report</a:t>
              </a:r>
            </a:p>
          </p:txBody>
        </p:sp>
        <p:sp>
          <p:nvSpPr>
            <p:cNvPr id="17" name="Freeform 28"/>
            <p:cNvSpPr>
              <a:spLocks noEditPoints="1"/>
            </p:cNvSpPr>
            <p:nvPr/>
          </p:nvSpPr>
          <p:spPr bwMode="auto">
            <a:xfrm>
              <a:off x="7176310" y="3732412"/>
              <a:ext cx="400050" cy="257175"/>
            </a:xfrm>
            <a:custGeom>
              <a:avLst/>
              <a:gdLst>
                <a:gd name="T0" fmla="*/ 66 w 404"/>
                <a:gd name="T1" fmla="*/ 172 h 261"/>
                <a:gd name="T2" fmla="*/ 42 w 404"/>
                <a:gd name="T3" fmla="*/ 172 h 261"/>
                <a:gd name="T4" fmla="*/ 42 w 404"/>
                <a:gd name="T5" fmla="*/ 160 h 261"/>
                <a:gd name="T6" fmla="*/ 30 w 404"/>
                <a:gd name="T7" fmla="*/ 160 h 261"/>
                <a:gd name="T8" fmla="*/ 24 w 404"/>
                <a:gd name="T9" fmla="*/ 145 h 261"/>
                <a:gd name="T10" fmla="*/ 25 w 404"/>
                <a:gd name="T11" fmla="*/ 136 h 261"/>
                <a:gd name="T12" fmla="*/ 0 w 404"/>
                <a:gd name="T13" fmla="*/ 130 h 261"/>
                <a:gd name="T14" fmla="*/ 25 w 404"/>
                <a:gd name="T15" fmla="*/ 125 h 261"/>
                <a:gd name="T16" fmla="*/ 24 w 404"/>
                <a:gd name="T17" fmla="*/ 116 h 261"/>
                <a:gd name="T18" fmla="*/ 30 w 404"/>
                <a:gd name="T19" fmla="*/ 101 h 261"/>
                <a:gd name="T20" fmla="*/ 42 w 404"/>
                <a:gd name="T21" fmla="*/ 101 h 261"/>
                <a:gd name="T22" fmla="*/ 42 w 404"/>
                <a:gd name="T23" fmla="*/ 89 h 261"/>
                <a:gd name="T24" fmla="*/ 66 w 404"/>
                <a:gd name="T25" fmla="*/ 89 h 261"/>
                <a:gd name="T26" fmla="*/ 115 w 404"/>
                <a:gd name="T27" fmla="*/ 101 h 261"/>
                <a:gd name="T28" fmla="*/ 322 w 404"/>
                <a:gd name="T29" fmla="*/ 101 h 261"/>
                <a:gd name="T30" fmla="*/ 357 w 404"/>
                <a:gd name="T31" fmla="*/ 107 h 261"/>
                <a:gd name="T32" fmla="*/ 404 w 404"/>
                <a:gd name="T33" fmla="*/ 130 h 261"/>
                <a:gd name="T34" fmla="*/ 357 w 404"/>
                <a:gd name="T35" fmla="*/ 154 h 261"/>
                <a:gd name="T36" fmla="*/ 322 w 404"/>
                <a:gd name="T37" fmla="*/ 160 h 261"/>
                <a:gd name="T38" fmla="*/ 115 w 404"/>
                <a:gd name="T39" fmla="*/ 160 h 261"/>
                <a:gd name="T40" fmla="*/ 66 w 404"/>
                <a:gd name="T41" fmla="*/ 172 h 261"/>
                <a:gd name="T42" fmla="*/ 60 w 404"/>
                <a:gd name="T43" fmla="*/ 86 h 261"/>
                <a:gd name="T44" fmla="*/ 78 w 404"/>
                <a:gd name="T45" fmla="*/ 0 h 261"/>
                <a:gd name="T46" fmla="*/ 95 w 404"/>
                <a:gd name="T47" fmla="*/ 0 h 261"/>
                <a:gd name="T48" fmla="*/ 125 w 404"/>
                <a:gd name="T49" fmla="*/ 12 h 261"/>
                <a:gd name="T50" fmla="*/ 178 w 404"/>
                <a:gd name="T51" fmla="*/ 65 h 261"/>
                <a:gd name="T52" fmla="*/ 220 w 404"/>
                <a:gd name="T53" fmla="*/ 83 h 261"/>
                <a:gd name="T54" fmla="*/ 305 w 404"/>
                <a:gd name="T55" fmla="*/ 98 h 261"/>
                <a:gd name="T56" fmla="*/ 116 w 404"/>
                <a:gd name="T57" fmla="*/ 98 h 261"/>
                <a:gd name="T58" fmla="*/ 66 w 404"/>
                <a:gd name="T59" fmla="*/ 86 h 261"/>
                <a:gd name="T60" fmla="*/ 60 w 404"/>
                <a:gd name="T61" fmla="*/ 86 h 261"/>
                <a:gd name="T62" fmla="*/ 305 w 404"/>
                <a:gd name="T63" fmla="*/ 163 h 261"/>
                <a:gd name="T64" fmla="*/ 220 w 404"/>
                <a:gd name="T65" fmla="*/ 178 h 261"/>
                <a:gd name="T66" fmla="*/ 178 w 404"/>
                <a:gd name="T67" fmla="*/ 196 h 261"/>
                <a:gd name="T68" fmla="*/ 125 w 404"/>
                <a:gd name="T69" fmla="*/ 249 h 261"/>
                <a:gd name="T70" fmla="*/ 95 w 404"/>
                <a:gd name="T71" fmla="*/ 261 h 261"/>
                <a:gd name="T72" fmla="*/ 78 w 404"/>
                <a:gd name="T73" fmla="*/ 261 h 261"/>
                <a:gd name="T74" fmla="*/ 60 w 404"/>
                <a:gd name="T75" fmla="*/ 175 h 261"/>
                <a:gd name="T76" fmla="*/ 66 w 404"/>
                <a:gd name="T77" fmla="*/ 175 h 261"/>
                <a:gd name="T78" fmla="*/ 116 w 404"/>
                <a:gd name="T79" fmla="*/ 163 h 261"/>
                <a:gd name="T80" fmla="*/ 305 w 404"/>
                <a:gd name="T81" fmla="*/ 163 h 261"/>
                <a:gd name="T82" fmla="*/ 333 w 404"/>
                <a:gd name="T83" fmla="*/ 130 h 261"/>
                <a:gd name="T84" fmla="*/ 323 w 404"/>
                <a:gd name="T85" fmla="*/ 147 h 261"/>
                <a:gd name="T86" fmla="*/ 338 w 404"/>
                <a:gd name="T87" fmla="*/ 153 h 261"/>
                <a:gd name="T88" fmla="*/ 351 w 404"/>
                <a:gd name="T89" fmla="*/ 130 h 261"/>
                <a:gd name="T90" fmla="*/ 338 w 404"/>
                <a:gd name="T91" fmla="*/ 108 h 261"/>
                <a:gd name="T92" fmla="*/ 323 w 404"/>
                <a:gd name="T93" fmla="*/ 113 h 261"/>
                <a:gd name="T94" fmla="*/ 333 w 404"/>
                <a:gd name="T95" fmla="*/ 13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4" h="261">
                  <a:moveTo>
                    <a:pt x="66" y="172"/>
                  </a:moveTo>
                  <a:cubicBezTo>
                    <a:pt x="42" y="172"/>
                    <a:pt x="42" y="172"/>
                    <a:pt x="42" y="172"/>
                  </a:cubicBezTo>
                  <a:cubicBezTo>
                    <a:pt x="42" y="160"/>
                    <a:pt x="42" y="160"/>
                    <a:pt x="42" y="160"/>
                  </a:cubicBezTo>
                  <a:cubicBezTo>
                    <a:pt x="30" y="160"/>
                    <a:pt x="30" y="160"/>
                    <a:pt x="30" y="160"/>
                  </a:cubicBezTo>
                  <a:cubicBezTo>
                    <a:pt x="27" y="160"/>
                    <a:pt x="24" y="153"/>
                    <a:pt x="24" y="145"/>
                  </a:cubicBezTo>
                  <a:cubicBezTo>
                    <a:pt x="24" y="142"/>
                    <a:pt x="25" y="139"/>
                    <a:pt x="25" y="136"/>
                  </a:cubicBezTo>
                  <a:cubicBezTo>
                    <a:pt x="11" y="136"/>
                    <a:pt x="0" y="133"/>
                    <a:pt x="0" y="130"/>
                  </a:cubicBezTo>
                  <a:cubicBezTo>
                    <a:pt x="0" y="127"/>
                    <a:pt x="11" y="125"/>
                    <a:pt x="25" y="125"/>
                  </a:cubicBezTo>
                  <a:cubicBezTo>
                    <a:pt x="25" y="122"/>
                    <a:pt x="24" y="119"/>
                    <a:pt x="24" y="116"/>
                  </a:cubicBezTo>
                  <a:cubicBezTo>
                    <a:pt x="24" y="107"/>
                    <a:pt x="27" y="101"/>
                    <a:pt x="30" y="101"/>
                  </a:cubicBezTo>
                  <a:cubicBezTo>
                    <a:pt x="42" y="101"/>
                    <a:pt x="42" y="101"/>
                    <a:pt x="42" y="101"/>
                  </a:cubicBezTo>
                  <a:cubicBezTo>
                    <a:pt x="42" y="89"/>
                    <a:pt x="42" y="89"/>
                    <a:pt x="42" y="89"/>
                  </a:cubicBezTo>
                  <a:cubicBezTo>
                    <a:pt x="66" y="89"/>
                    <a:pt x="66" y="89"/>
                    <a:pt x="66" y="89"/>
                  </a:cubicBezTo>
                  <a:cubicBezTo>
                    <a:pt x="85" y="89"/>
                    <a:pt x="103" y="93"/>
                    <a:pt x="115" y="101"/>
                  </a:cubicBezTo>
                  <a:cubicBezTo>
                    <a:pt x="322" y="101"/>
                    <a:pt x="322" y="101"/>
                    <a:pt x="322" y="101"/>
                  </a:cubicBezTo>
                  <a:cubicBezTo>
                    <a:pt x="336" y="103"/>
                    <a:pt x="348" y="105"/>
                    <a:pt x="357" y="107"/>
                  </a:cubicBezTo>
                  <a:cubicBezTo>
                    <a:pt x="392" y="113"/>
                    <a:pt x="404" y="124"/>
                    <a:pt x="404" y="130"/>
                  </a:cubicBezTo>
                  <a:cubicBezTo>
                    <a:pt x="404" y="136"/>
                    <a:pt x="392" y="148"/>
                    <a:pt x="357" y="154"/>
                  </a:cubicBezTo>
                  <a:cubicBezTo>
                    <a:pt x="348" y="156"/>
                    <a:pt x="336" y="158"/>
                    <a:pt x="322" y="160"/>
                  </a:cubicBezTo>
                  <a:cubicBezTo>
                    <a:pt x="115" y="160"/>
                    <a:pt x="115" y="160"/>
                    <a:pt x="115" y="160"/>
                  </a:cubicBezTo>
                  <a:cubicBezTo>
                    <a:pt x="103" y="168"/>
                    <a:pt x="85" y="172"/>
                    <a:pt x="66" y="172"/>
                  </a:cubicBezTo>
                  <a:close/>
                  <a:moveTo>
                    <a:pt x="60" y="86"/>
                  </a:moveTo>
                  <a:cubicBezTo>
                    <a:pt x="78" y="0"/>
                    <a:pt x="78" y="0"/>
                    <a:pt x="78" y="0"/>
                  </a:cubicBezTo>
                  <a:cubicBezTo>
                    <a:pt x="83" y="0"/>
                    <a:pt x="95" y="0"/>
                    <a:pt x="95" y="0"/>
                  </a:cubicBezTo>
                  <a:cubicBezTo>
                    <a:pt x="107" y="0"/>
                    <a:pt x="119" y="6"/>
                    <a:pt x="125" y="12"/>
                  </a:cubicBezTo>
                  <a:cubicBezTo>
                    <a:pt x="131" y="18"/>
                    <a:pt x="161" y="47"/>
                    <a:pt x="178" y="65"/>
                  </a:cubicBezTo>
                  <a:cubicBezTo>
                    <a:pt x="178" y="65"/>
                    <a:pt x="196" y="83"/>
                    <a:pt x="220" y="83"/>
                  </a:cubicBezTo>
                  <a:cubicBezTo>
                    <a:pt x="264" y="91"/>
                    <a:pt x="305" y="98"/>
                    <a:pt x="305" y="98"/>
                  </a:cubicBezTo>
                  <a:cubicBezTo>
                    <a:pt x="116" y="98"/>
                    <a:pt x="116" y="98"/>
                    <a:pt x="116" y="98"/>
                  </a:cubicBezTo>
                  <a:cubicBezTo>
                    <a:pt x="103" y="90"/>
                    <a:pt x="85" y="86"/>
                    <a:pt x="66" y="86"/>
                  </a:cubicBezTo>
                  <a:lnTo>
                    <a:pt x="60" y="86"/>
                  </a:lnTo>
                  <a:close/>
                  <a:moveTo>
                    <a:pt x="305" y="163"/>
                  </a:moveTo>
                  <a:cubicBezTo>
                    <a:pt x="305" y="163"/>
                    <a:pt x="264" y="170"/>
                    <a:pt x="220" y="178"/>
                  </a:cubicBezTo>
                  <a:cubicBezTo>
                    <a:pt x="196" y="178"/>
                    <a:pt x="178" y="196"/>
                    <a:pt x="178" y="196"/>
                  </a:cubicBezTo>
                  <a:cubicBezTo>
                    <a:pt x="161" y="214"/>
                    <a:pt x="131" y="243"/>
                    <a:pt x="125" y="249"/>
                  </a:cubicBezTo>
                  <a:cubicBezTo>
                    <a:pt x="119" y="255"/>
                    <a:pt x="107" y="261"/>
                    <a:pt x="95" y="261"/>
                  </a:cubicBezTo>
                  <a:cubicBezTo>
                    <a:pt x="95" y="261"/>
                    <a:pt x="84" y="261"/>
                    <a:pt x="78" y="261"/>
                  </a:cubicBezTo>
                  <a:cubicBezTo>
                    <a:pt x="60" y="175"/>
                    <a:pt x="60" y="175"/>
                    <a:pt x="60" y="175"/>
                  </a:cubicBezTo>
                  <a:cubicBezTo>
                    <a:pt x="66" y="175"/>
                    <a:pt x="66" y="175"/>
                    <a:pt x="66" y="175"/>
                  </a:cubicBezTo>
                  <a:cubicBezTo>
                    <a:pt x="85" y="175"/>
                    <a:pt x="103" y="171"/>
                    <a:pt x="116" y="163"/>
                  </a:cubicBezTo>
                  <a:lnTo>
                    <a:pt x="305" y="163"/>
                  </a:lnTo>
                  <a:close/>
                  <a:moveTo>
                    <a:pt x="333" y="130"/>
                  </a:moveTo>
                  <a:cubicBezTo>
                    <a:pt x="333" y="137"/>
                    <a:pt x="329" y="143"/>
                    <a:pt x="323" y="147"/>
                  </a:cubicBezTo>
                  <a:cubicBezTo>
                    <a:pt x="338" y="153"/>
                    <a:pt x="338" y="153"/>
                    <a:pt x="338" y="153"/>
                  </a:cubicBezTo>
                  <a:cubicBezTo>
                    <a:pt x="346" y="148"/>
                    <a:pt x="351" y="139"/>
                    <a:pt x="351" y="130"/>
                  </a:cubicBezTo>
                  <a:cubicBezTo>
                    <a:pt x="351" y="121"/>
                    <a:pt x="346" y="113"/>
                    <a:pt x="338" y="108"/>
                  </a:cubicBezTo>
                  <a:cubicBezTo>
                    <a:pt x="323" y="113"/>
                    <a:pt x="323" y="113"/>
                    <a:pt x="323" y="113"/>
                  </a:cubicBezTo>
                  <a:cubicBezTo>
                    <a:pt x="329" y="117"/>
                    <a:pt x="333" y="124"/>
                    <a:pt x="333" y="13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prstClr val="black"/>
                </a:solidFill>
                <a:latin typeface="Segoe UI Light" panose="020B0502040204020203" pitchFamily="34" charset="0"/>
                <a:cs typeface="Segoe UI Light" panose="020B0502040204020203" pitchFamily="34" charset="0"/>
              </a:endParaRPr>
            </a:p>
          </p:txBody>
        </p:sp>
      </p:grpSp>
      <p:grpSp>
        <p:nvGrpSpPr>
          <p:cNvPr id="18" name="Group 17"/>
          <p:cNvGrpSpPr/>
          <p:nvPr/>
        </p:nvGrpSpPr>
        <p:grpSpPr>
          <a:xfrm>
            <a:off x="3458983" y="1790784"/>
            <a:ext cx="1663167" cy="799133"/>
            <a:chOff x="2615403" y="1377484"/>
            <a:chExt cx="1247375" cy="599349"/>
          </a:xfrm>
        </p:grpSpPr>
        <p:sp>
          <p:nvSpPr>
            <p:cNvPr id="19" name="TextBox 18"/>
            <p:cNvSpPr txBox="1"/>
            <p:nvPr/>
          </p:nvSpPr>
          <p:spPr>
            <a:xfrm>
              <a:off x="2615403" y="1753734"/>
              <a:ext cx="1247375" cy="223099"/>
            </a:xfrm>
            <a:prstGeom prst="rect">
              <a:avLst/>
            </a:prstGeom>
            <a:noFill/>
          </p:spPr>
          <p:txBody>
            <a:bodyPr wrap="square" rtlCol="0">
              <a:spAutoFit/>
            </a:bodyPr>
            <a:lstStyle/>
            <a:p>
              <a:pPr algn="ctr"/>
              <a:r>
                <a:rPr lang="en-US" sz="1333" dirty="0">
                  <a:solidFill>
                    <a:srgbClr val="2980B9"/>
                  </a:solidFill>
                  <a:latin typeface="Segoe UI Light" panose="020B0502040204020203" pitchFamily="34" charset="0"/>
                  <a:cs typeface="Segoe UI Light" panose="020B0502040204020203" pitchFamily="34" charset="0"/>
                </a:rPr>
                <a:t>Campaign setting</a:t>
              </a:r>
            </a:p>
          </p:txBody>
        </p:sp>
        <p:sp>
          <p:nvSpPr>
            <p:cNvPr id="20" name="Freeform 30"/>
            <p:cNvSpPr>
              <a:spLocks noEditPoints="1"/>
            </p:cNvSpPr>
            <p:nvPr/>
          </p:nvSpPr>
          <p:spPr bwMode="auto">
            <a:xfrm>
              <a:off x="3013819" y="1377484"/>
              <a:ext cx="304800" cy="328612"/>
            </a:xfrm>
            <a:custGeom>
              <a:avLst/>
              <a:gdLst>
                <a:gd name="T0" fmla="*/ 285 w 309"/>
                <a:gd name="T1" fmla="*/ 285 h 333"/>
                <a:gd name="T2" fmla="*/ 202 w 309"/>
                <a:gd name="T3" fmla="*/ 285 h 333"/>
                <a:gd name="T4" fmla="*/ 154 w 309"/>
                <a:gd name="T5" fmla="*/ 333 h 333"/>
                <a:gd name="T6" fmla="*/ 107 w 309"/>
                <a:gd name="T7" fmla="*/ 285 h 333"/>
                <a:gd name="T8" fmla="*/ 24 w 309"/>
                <a:gd name="T9" fmla="*/ 285 h 333"/>
                <a:gd name="T10" fmla="*/ 0 w 309"/>
                <a:gd name="T11" fmla="*/ 261 h 333"/>
                <a:gd name="T12" fmla="*/ 59 w 309"/>
                <a:gd name="T13" fmla="*/ 107 h 333"/>
                <a:gd name="T14" fmla="*/ 138 w 309"/>
                <a:gd name="T15" fmla="*/ 25 h 333"/>
                <a:gd name="T16" fmla="*/ 137 w 309"/>
                <a:gd name="T17" fmla="*/ 18 h 333"/>
                <a:gd name="T18" fmla="*/ 154 w 309"/>
                <a:gd name="T19" fmla="*/ 0 h 333"/>
                <a:gd name="T20" fmla="*/ 172 w 309"/>
                <a:gd name="T21" fmla="*/ 18 h 333"/>
                <a:gd name="T22" fmla="*/ 171 w 309"/>
                <a:gd name="T23" fmla="*/ 25 h 333"/>
                <a:gd name="T24" fmla="*/ 249 w 309"/>
                <a:gd name="T25" fmla="*/ 107 h 333"/>
                <a:gd name="T26" fmla="*/ 309 w 309"/>
                <a:gd name="T27" fmla="*/ 261 h 333"/>
                <a:gd name="T28" fmla="*/ 285 w 309"/>
                <a:gd name="T29" fmla="*/ 285 h 333"/>
                <a:gd name="T30" fmla="*/ 275 w 309"/>
                <a:gd name="T31" fmla="*/ 261 h 333"/>
                <a:gd name="T32" fmla="*/ 226 w 309"/>
                <a:gd name="T33" fmla="*/ 107 h 333"/>
                <a:gd name="T34" fmla="*/ 154 w 309"/>
                <a:gd name="T35" fmla="*/ 48 h 333"/>
                <a:gd name="T36" fmla="*/ 83 w 309"/>
                <a:gd name="T37" fmla="*/ 107 h 333"/>
                <a:gd name="T38" fmla="*/ 34 w 309"/>
                <a:gd name="T39" fmla="*/ 261 h 333"/>
                <a:gd name="T40" fmla="*/ 275 w 309"/>
                <a:gd name="T41" fmla="*/ 261 h 333"/>
                <a:gd name="T42" fmla="*/ 154 w 309"/>
                <a:gd name="T43" fmla="*/ 312 h 333"/>
                <a:gd name="T44" fmla="*/ 128 w 309"/>
                <a:gd name="T45" fmla="*/ 285 h 333"/>
                <a:gd name="T46" fmla="*/ 125 w 309"/>
                <a:gd name="T47" fmla="*/ 282 h 333"/>
                <a:gd name="T48" fmla="*/ 122 w 309"/>
                <a:gd name="T49" fmla="*/ 285 h 333"/>
                <a:gd name="T50" fmla="*/ 154 w 309"/>
                <a:gd name="T51" fmla="*/ 318 h 333"/>
                <a:gd name="T52" fmla="*/ 157 w 309"/>
                <a:gd name="T53" fmla="*/ 315 h 333"/>
                <a:gd name="T54" fmla="*/ 154 w 309"/>
                <a:gd name="T55" fmla="*/ 31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9" h="333">
                  <a:moveTo>
                    <a:pt x="285" y="285"/>
                  </a:moveTo>
                  <a:cubicBezTo>
                    <a:pt x="202" y="285"/>
                    <a:pt x="202" y="285"/>
                    <a:pt x="202" y="285"/>
                  </a:cubicBezTo>
                  <a:cubicBezTo>
                    <a:pt x="202" y="311"/>
                    <a:pt x="181" y="333"/>
                    <a:pt x="154" y="333"/>
                  </a:cubicBezTo>
                  <a:cubicBezTo>
                    <a:pt x="128" y="333"/>
                    <a:pt x="107" y="311"/>
                    <a:pt x="107" y="285"/>
                  </a:cubicBezTo>
                  <a:cubicBezTo>
                    <a:pt x="24" y="285"/>
                    <a:pt x="24" y="285"/>
                    <a:pt x="24" y="285"/>
                  </a:cubicBezTo>
                  <a:cubicBezTo>
                    <a:pt x="11" y="285"/>
                    <a:pt x="0" y="274"/>
                    <a:pt x="0" y="261"/>
                  </a:cubicBezTo>
                  <a:cubicBezTo>
                    <a:pt x="28" y="238"/>
                    <a:pt x="59" y="197"/>
                    <a:pt x="59" y="107"/>
                  </a:cubicBezTo>
                  <a:cubicBezTo>
                    <a:pt x="59" y="71"/>
                    <a:pt x="89" y="32"/>
                    <a:pt x="138" y="25"/>
                  </a:cubicBezTo>
                  <a:cubicBezTo>
                    <a:pt x="137" y="23"/>
                    <a:pt x="137" y="21"/>
                    <a:pt x="137" y="18"/>
                  </a:cubicBezTo>
                  <a:cubicBezTo>
                    <a:pt x="137" y="8"/>
                    <a:pt x="145" y="0"/>
                    <a:pt x="154" y="0"/>
                  </a:cubicBezTo>
                  <a:cubicBezTo>
                    <a:pt x="164" y="0"/>
                    <a:pt x="172" y="8"/>
                    <a:pt x="172" y="18"/>
                  </a:cubicBezTo>
                  <a:cubicBezTo>
                    <a:pt x="172" y="21"/>
                    <a:pt x="172" y="23"/>
                    <a:pt x="171" y="25"/>
                  </a:cubicBezTo>
                  <a:cubicBezTo>
                    <a:pt x="220" y="32"/>
                    <a:pt x="249" y="71"/>
                    <a:pt x="249" y="107"/>
                  </a:cubicBezTo>
                  <a:cubicBezTo>
                    <a:pt x="249" y="197"/>
                    <a:pt x="281" y="238"/>
                    <a:pt x="309" y="261"/>
                  </a:cubicBezTo>
                  <a:cubicBezTo>
                    <a:pt x="309" y="274"/>
                    <a:pt x="298" y="285"/>
                    <a:pt x="285" y="285"/>
                  </a:cubicBezTo>
                  <a:close/>
                  <a:moveTo>
                    <a:pt x="275" y="261"/>
                  </a:moveTo>
                  <a:cubicBezTo>
                    <a:pt x="242" y="224"/>
                    <a:pt x="226" y="173"/>
                    <a:pt x="226" y="107"/>
                  </a:cubicBezTo>
                  <a:cubicBezTo>
                    <a:pt x="226" y="83"/>
                    <a:pt x="203" y="48"/>
                    <a:pt x="154" y="48"/>
                  </a:cubicBezTo>
                  <a:cubicBezTo>
                    <a:pt x="106" y="48"/>
                    <a:pt x="83" y="83"/>
                    <a:pt x="83" y="107"/>
                  </a:cubicBezTo>
                  <a:cubicBezTo>
                    <a:pt x="83" y="173"/>
                    <a:pt x="67" y="224"/>
                    <a:pt x="34" y="261"/>
                  </a:cubicBezTo>
                  <a:lnTo>
                    <a:pt x="275" y="261"/>
                  </a:lnTo>
                  <a:close/>
                  <a:moveTo>
                    <a:pt x="154" y="312"/>
                  </a:moveTo>
                  <a:cubicBezTo>
                    <a:pt x="140" y="312"/>
                    <a:pt x="128" y="300"/>
                    <a:pt x="128" y="285"/>
                  </a:cubicBezTo>
                  <a:cubicBezTo>
                    <a:pt x="128" y="283"/>
                    <a:pt x="126" y="282"/>
                    <a:pt x="125" y="282"/>
                  </a:cubicBezTo>
                  <a:cubicBezTo>
                    <a:pt x="123" y="282"/>
                    <a:pt x="122" y="283"/>
                    <a:pt x="122" y="285"/>
                  </a:cubicBezTo>
                  <a:cubicBezTo>
                    <a:pt x="122" y="303"/>
                    <a:pt x="136" y="318"/>
                    <a:pt x="154" y="318"/>
                  </a:cubicBezTo>
                  <a:cubicBezTo>
                    <a:pt x="156" y="318"/>
                    <a:pt x="157" y="316"/>
                    <a:pt x="157" y="315"/>
                  </a:cubicBezTo>
                  <a:cubicBezTo>
                    <a:pt x="157" y="313"/>
                    <a:pt x="156" y="312"/>
                    <a:pt x="154" y="312"/>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solidFill>
                  <a:prstClr val="black"/>
                </a:solidFill>
                <a:latin typeface="Segoe UI Light" panose="020B0502040204020203" pitchFamily="34" charset="0"/>
                <a:cs typeface="Segoe UI Light" panose="020B0502040204020203" pitchFamily="34" charset="0"/>
              </a:endParaRPr>
            </a:p>
          </p:txBody>
        </p:sp>
      </p:grpSp>
      <p:sp>
        <p:nvSpPr>
          <p:cNvPr id="21" name="Freeform 10"/>
          <p:cNvSpPr>
            <a:spLocks/>
          </p:cNvSpPr>
          <p:nvPr/>
        </p:nvSpPr>
        <p:spPr bwMode="auto">
          <a:xfrm>
            <a:off x="-23284" y="2872313"/>
            <a:ext cx="2423584" cy="662516"/>
          </a:xfrm>
          <a:custGeom>
            <a:avLst/>
            <a:gdLst>
              <a:gd name="T0" fmla="*/ 0 w 945"/>
              <a:gd name="T1" fmla="*/ 258 h 258"/>
              <a:gd name="T2" fmla="*/ 328 w 945"/>
              <a:gd name="T3" fmla="*/ 258 h 258"/>
              <a:gd name="T4" fmla="*/ 737 w 945"/>
              <a:gd name="T5" fmla="*/ 258 h 258"/>
              <a:gd name="T6" fmla="*/ 798 w 945"/>
              <a:gd name="T7" fmla="*/ 253 h 258"/>
              <a:gd name="T8" fmla="*/ 834 w 945"/>
              <a:gd name="T9" fmla="*/ 242 h 258"/>
              <a:gd name="T10" fmla="*/ 873 w 945"/>
              <a:gd name="T11" fmla="*/ 206 h 258"/>
              <a:gd name="T12" fmla="*/ 884 w 945"/>
              <a:gd name="T13" fmla="*/ 157 h 258"/>
              <a:gd name="T14" fmla="*/ 884 w 945"/>
              <a:gd name="T15" fmla="*/ 94 h 258"/>
              <a:gd name="T16" fmla="*/ 945 w 945"/>
              <a:gd name="T17" fmla="*/ 94 h 258"/>
              <a:gd name="T18" fmla="*/ 851 w 945"/>
              <a:gd name="T19" fmla="*/ 0 h 258"/>
              <a:gd name="T20" fmla="*/ 757 w 945"/>
              <a:gd name="T21" fmla="*/ 94 h 258"/>
              <a:gd name="T22" fmla="*/ 816 w 945"/>
              <a:gd name="T23" fmla="*/ 94 h 258"/>
              <a:gd name="T24" fmla="*/ 816 w 945"/>
              <a:gd name="T25" fmla="*/ 157 h 258"/>
              <a:gd name="T26" fmla="*/ 814 w 945"/>
              <a:gd name="T27" fmla="*/ 173 h 258"/>
              <a:gd name="T28" fmla="*/ 810 w 945"/>
              <a:gd name="T29" fmla="*/ 177 h 258"/>
              <a:gd name="T30" fmla="*/ 790 w 945"/>
              <a:gd name="T31" fmla="*/ 185 h 258"/>
              <a:gd name="T32" fmla="*/ 737 w 945"/>
              <a:gd name="T33" fmla="*/ 190 h 258"/>
              <a:gd name="T34" fmla="*/ 1 w 945"/>
              <a:gd name="T35" fmla="*/ 190 h 258"/>
              <a:gd name="T36" fmla="*/ 0 w 945"/>
              <a:gd name="T3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5" h="258">
                <a:moveTo>
                  <a:pt x="0" y="258"/>
                </a:moveTo>
                <a:cubicBezTo>
                  <a:pt x="328" y="258"/>
                  <a:pt x="328" y="258"/>
                  <a:pt x="328" y="258"/>
                </a:cubicBezTo>
                <a:cubicBezTo>
                  <a:pt x="425" y="258"/>
                  <a:pt x="737" y="258"/>
                  <a:pt x="737" y="258"/>
                </a:cubicBezTo>
                <a:cubicBezTo>
                  <a:pt x="760" y="258"/>
                  <a:pt x="780" y="256"/>
                  <a:pt x="798" y="253"/>
                </a:cubicBezTo>
                <a:cubicBezTo>
                  <a:pt x="811" y="251"/>
                  <a:pt x="823" y="247"/>
                  <a:pt x="834" y="242"/>
                </a:cubicBezTo>
                <a:cubicBezTo>
                  <a:pt x="850" y="235"/>
                  <a:pt x="865" y="222"/>
                  <a:pt x="873" y="206"/>
                </a:cubicBezTo>
                <a:cubicBezTo>
                  <a:pt x="882" y="190"/>
                  <a:pt x="884" y="173"/>
                  <a:pt x="884" y="157"/>
                </a:cubicBezTo>
                <a:cubicBezTo>
                  <a:pt x="884" y="94"/>
                  <a:pt x="884" y="94"/>
                  <a:pt x="884" y="94"/>
                </a:cubicBezTo>
                <a:cubicBezTo>
                  <a:pt x="945" y="94"/>
                  <a:pt x="945" y="94"/>
                  <a:pt x="945" y="94"/>
                </a:cubicBezTo>
                <a:cubicBezTo>
                  <a:pt x="851" y="0"/>
                  <a:pt x="851" y="0"/>
                  <a:pt x="851" y="0"/>
                </a:cubicBezTo>
                <a:cubicBezTo>
                  <a:pt x="757" y="94"/>
                  <a:pt x="757" y="94"/>
                  <a:pt x="757" y="94"/>
                </a:cubicBezTo>
                <a:cubicBezTo>
                  <a:pt x="816" y="94"/>
                  <a:pt x="816" y="94"/>
                  <a:pt x="816" y="94"/>
                </a:cubicBezTo>
                <a:cubicBezTo>
                  <a:pt x="816" y="157"/>
                  <a:pt x="816" y="157"/>
                  <a:pt x="816" y="157"/>
                </a:cubicBezTo>
                <a:cubicBezTo>
                  <a:pt x="816" y="165"/>
                  <a:pt x="815" y="170"/>
                  <a:pt x="814" y="173"/>
                </a:cubicBezTo>
                <a:cubicBezTo>
                  <a:pt x="813" y="175"/>
                  <a:pt x="812" y="176"/>
                  <a:pt x="810" y="177"/>
                </a:cubicBezTo>
                <a:cubicBezTo>
                  <a:pt x="808" y="179"/>
                  <a:pt x="802" y="183"/>
                  <a:pt x="790" y="185"/>
                </a:cubicBezTo>
                <a:cubicBezTo>
                  <a:pt x="778" y="188"/>
                  <a:pt x="760" y="190"/>
                  <a:pt x="737" y="190"/>
                </a:cubicBezTo>
                <a:cubicBezTo>
                  <a:pt x="737" y="190"/>
                  <a:pt x="425" y="190"/>
                  <a:pt x="1" y="190"/>
                </a:cubicBezTo>
                <a:lnTo>
                  <a:pt x="0" y="258"/>
                </a:lnTo>
                <a:close/>
              </a:path>
            </a:pathLst>
          </a:custGeom>
          <a:gradFill>
            <a:gsLst>
              <a:gs pos="90000">
                <a:srgbClr val="16A085"/>
              </a:gs>
              <a:gs pos="10000">
                <a:srgbClr val="16A085"/>
              </a:gs>
              <a:gs pos="50000">
                <a:srgbClr val="16A085">
                  <a:lumMod val="60000"/>
                  <a:lumOff val="40000"/>
                </a:srgbClr>
              </a:gs>
            </a:gsLst>
            <a:lin ang="0" scaled="1"/>
          </a:gra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pSp>
        <p:nvGrpSpPr>
          <p:cNvPr id="22" name="Group 21"/>
          <p:cNvGrpSpPr/>
          <p:nvPr/>
        </p:nvGrpSpPr>
        <p:grpSpPr>
          <a:xfrm>
            <a:off x="2038352" y="3801530"/>
            <a:ext cx="2681817" cy="660400"/>
            <a:chOff x="1528763" y="3065463"/>
            <a:chExt cx="2011363" cy="495300"/>
          </a:xfrm>
        </p:grpSpPr>
        <p:sp>
          <p:nvSpPr>
            <p:cNvPr id="23" name="Freeform 7"/>
            <p:cNvSpPr>
              <a:spLocks/>
            </p:cNvSpPr>
            <p:nvPr/>
          </p:nvSpPr>
          <p:spPr bwMode="auto">
            <a:xfrm>
              <a:off x="1528763" y="3065463"/>
              <a:ext cx="2011363" cy="495300"/>
            </a:xfrm>
            <a:custGeom>
              <a:avLst/>
              <a:gdLst>
                <a:gd name="T0" fmla="*/ 61 w 1045"/>
                <a:gd name="T1" fmla="*/ 164 h 257"/>
                <a:gd name="T2" fmla="*/ 61 w 1045"/>
                <a:gd name="T3" fmla="*/ 101 h 257"/>
                <a:gd name="T4" fmla="*/ 69 w 1045"/>
                <a:gd name="T5" fmla="*/ 57 h 257"/>
                <a:gd name="T6" fmla="*/ 91 w 1045"/>
                <a:gd name="T7" fmla="*/ 29 h 257"/>
                <a:gd name="T8" fmla="*/ 141 w 1045"/>
                <a:gd name="T9" fmla="*/ 6 h 257"/>
                <a:gd name="T10" fmla="*/ 208 w 1045"/>
                <a:gd name="T11" fmla="*/ 0 h 257"/>
                <a:gd name="T12" fmla="*/ 1045 w 1045"/>
                <a:gd name="T13" fmla="*/ 0 h 257"/>
                <a:gd name="T14" fmla="*/ 1045 w 1045"/>
                <a:gd name="T15" fmla="*/ 0 h 257"/>
                <a:gd name="T16" fmla="*/ 985 w 1045"/>
                <a:gd name="T17" fmla="*/ 6 h 257"/>
                <a:gd name="T18" fmla="*/ 935 w 1045"/>
                <a:gd name="T19" fmla="*/ 29 h 257"/>
                <a:gd name="T20" fmla="*/ 913 w 1045"/>
                <a:gd name="T21" fmla="*/ 57 h 257"/>
                <a:gd name="T22" fmla="*/ 909 w 1045"/>
                <a:gd name="T23" fmla="*/ 68 h 257"/>
                <a:gd name="T24" fmla="*/ 208 w 1045"/>
                <a:gd name="T25" fmla="*/ 68 h 257"/>
                <a:gd name="T26" fmla="*/ 159 w 1045"/>
                <a:gd name="T27" fmla="*/ 72 h 257"/>
                <a:gd name="T28" fmla="*/ 140 w 1045"/>
                <a:gd name="T29" fmla="*/ 77 h 257"/>
                <a:gd name="T30" fmla="*/ 132 w 1045"/>
                <a:gd name="T31" fmla="*/ 84 h 257"/>
                <a:gd name="T32" fmla="*/ 129 w 1045"/>
                <a:gd name="T33" fmla="*/ 101 h 257"/>
                <a:gd name="T34" fmla="*/ 129 w 1045"/>
                <a:gd name="T35" fmla="*/ 164 h 257"/>
                <a:gd name="T36" fmla="*/ 187 w 1045"/>
                <a:gd name="T37" fmla="*/ 164 h 257"/>
                <a:gd name="T38" fmla="*/ 94 w 1045"/>
                <a:gd name="T39" fmla="*/ 257 h 257"/>
                <a:gd name="T40" fmla="*/ 0 w 1045"/>
                <a:gd name="T41" fmla="*/ 164 h 257"/>
                <a:gd name="T42" fmla="*/ 61 w 1045"/>
                <a:gd name="T43" fmla="*/ 1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5" h="257">
                  <a:moveTo>
                    <a:pt x="61" y="164"/>
                  </a:moveTo>
                  <a:cubicBezTo>
                    <a:pt x="61" y="101"/>
                    <a:pt x="61" y="101"/>
                    <a:pt x="61" y="101"/>
                  </a:cubicBezTo>
                  <a:cubicBezTo>
                    <a:pt x="61" y="87"/>
                    <a:pt x="63" y="72"/>
                    <a:pt x="69" y="57"/>
                  </a:cubicBezTo>
                  <a:cubicBezTo>
                    <a:pt x="74" y="46"/>
                    <a:pt x="81" y="36"/>
                    <a:pt x="91" y="29"/>
                  </a:cubicBezTo>
                  <a:cubicBezTo>
                    <a:pt x="105" y="17"/>
                    <a:pt x="122" y="10"/>
                    <a:pt x="141" y="6"/>
                  </a:cubicBezTo>
                  <a:cubicBezTo>
                    <a:pt x="160" y="2"/>
                    <a:pt x="182" y="0"/>
                    <a:pt x="208" y="0"/>
                  </a:cubicBezTo>
                  <a:cubicBezTo>
                    <a:pt x="1045" y="0"/>
                    <a:pt x="1045" y="0"/>
                    <a:pt x="1045" y="0"/>
                  </a:cubicBezTo>
                  <a:cubicBezTo>
                    <a:pt x="1045" y="0"/>
                    <a:pt x="1045" y="0"/>
                    <a:pt x="1045" y="0"/>
                  </a:cubicBezTo>
                  <a:cubicBezTo>
                    <a:pt x="1022" y="1"/>
                    <a:pt x="1002" y="2"/>
                    <a:pt x="985" y="6"/>
                  </a:cubicBezTo>
                  <a:cubicBezTo>
                    <a:pt x="966" y="10"/>
                    <a:pt x="949" y="17"/>
                    <a:pt x="935" y="29"/>
                  </a:cubicBezTo>
                  <a:cubicBezTo>
                    <a:pt x="925" y="36"/>
                    <a:pt x="918" y="46"/>
                    <a:pt x="913" y="57"/>
                  </a:cubicBezTo>
                  <a:cubicBezTo>
                    <a:pt x="911" y="61"/>
                    <a:pt x="910" y="65"/>
                    <a:pt x="909" y="68"/>
                  </a:cubicBezTo>
                  <a:cubicBezTo>
                    <a:pt x="208" y="68"/>
                    <a:pt x="208" y="68"/>
                    <a:pt x="208" y="68"/>
                  </a:cubicBezTo>
                  <a:cubicBezTo>
                    <a:pt x="187" y="68"/>
                    <a:pt x="171" y="70"/>
                    <a:pt x="159" y="72"/>
                  </a:cubicBezTo>
                  <a:cubicBezTo>
                    <a:pt x="151" y="73"/>
                    <a:pt x="144" y="75"/>
                    <a:pt x="140" y="77"/>
                  </a:cubicBezTo>
                  <a:cubicBezTo>
                    <a:pt x="134" y="80"/>
                    <a:pt x="133" y="82"/>
                    <a:pt x="132" y="84"/>
                  </a:cubicBezTo>
                  <a:cubicBezTo>
                    <a:pt x="130" y="87"/>
                    <a:pt x="129" y="92"/>
                    <a:pt x="129" y="101"/>
                  </a:cubicBezTo>
                  <a:cubicBezTo>
                    <a:pt x="129" y="164"/>
                    <a:pt x="129" y="164"/>
                    <a:pt x="129" y="164"/>
                  </a:cubicBezTo>
                  <a:cubicBezTo>
                    <a:pt x="187" y="164"/>
                    <a:pt x="187" y="164"/>
                    <a:pt x="187" y="164"/>
                  </a:cubicBezTo>
                  <a:cubicBezTo>
                    <a:pt x="94" y="257"/>
                    <a:pt x="94" y="257"/>
                    <a:pt x="94" y="257"/>
                  </a:cubicBezTo>
                  <a:cubicBezTo>
                    <a:pt x="0" y="164"/>
                    <a:pt x="0" y="164"/>
                    <a:pt x="0" y="164"/>
                  </a:cubicBezTo>
                  <a:lnTo>
                    <a:pt x="61" y="164"/>
                  </a:lnTo>
                  <a:close/>
                </a:path>
              </a:pathLst>
            </a:custGeom>
            <a:gradFill>
              <a:gsLst>
                <a:gs pos="90000">
                  <a:srgbClr val="2C3E50"/>
                </a:gs>
                <a:gs pos="10000">
                  <a:srgbClr val="2C3E50"/>
                </a:gs>
                <a:gs pos="50000">
                  <a:srgbClr val="2C3E50">
                    <a:lumMod val="60000"/>
                    <a:lumOff val="40000"/>
                  </a:srgbClr>
                </a:gs>
              </a:gsLst>
              <a:lin ang="0" scaled="1"/>
            </a:gra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24" name="Freeform 8"/>
            <p:cNvSpPr>
              <a:spLocks/>
            </p:cNvSpPr>
            <p:nvPr/>
          </p:nvSpPr>
          <p:spPr bwMode="auto">
            <a:xfrm>
              <a:off x="3241675" y="3065463"/>
              <a:ext cx="298450" cy="131762"/>
            </a:xfrm>
            <a:custGeom>
              <a:avLst/>
              <a:gdLst>
                <a:gd name="T0" fmla="*/ 29 w 155"/>
                <a:gd name="T1" fmla="*/ 13 h 68"/>
                <a:gd name="T2" fmla="*/ 48 w 155"/>
                <a:gd name="T3" fmla="*/ 0 h 68"/>
                <a:gd name="T4" fmla="*/ 155 w 155"/>
                <a:gd name="T5" fmla="*/ 0 h 68"/>
                <a:gd name="T6" fmla="*/ 155 w 155"/>
                <a:gd name="T7" fmla="*/ 0 h 68"/>
                <a:gd name="T8" fmla="*/ 95 w 155"/>
                <a:gd name="T9" fmla="*/ 6 h 68"/>
                <a:gd name="T10" fmla="*/ 45 w 155"/>
                <a:gd name="T11" fmla="*/ 29 h 68"/>
                <a:gd name="T12" fmla="*/ 23 w 155"/>
                <a:gd name="T13" fmla="*/ 57 h 68"/>
                <a:gd name="T14" fmla="*/ 19 w 155"/>
                <a:gd name="T15" fmla="*/ 68 h 68"/>
                <a:gd name="T16" fmla="*/ 0 w 155"/>
                <a:gd name="T17" fmla="*/ 68 h 68"/>
                <a:gd name="T18" fmla="*/ 7 w 155"/>
                <a:gd name="T19" fmla="*/ 41 h 68"/>
                <a:gd name="T20" fmla="*/ 29 w 155"/>
                <a:gd name="T21"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8">
                  <a:moveTo>
                    <a:pt x="29" y="13"/>
                  </a:moveTo>
                  <a:cubicBezTo>
                    <a:pt x="35" y="8"/>
                    <a:pt x="41" y="4"/>
                    <a:pt x="48" y="0"/>
                  </a:cubicBezTo>
                  <a:cubicBezTo>
                    <a:pt x="155" y="0"/>
                    <a:pt x="155" y="0"/>
                    <a:pt x="155" y="0"/>
                  </a:cubicBezTo>
                  <a:cubicBezTo>
                    <a:pt x="155" y="0"/>
                    <a:pt x="155" y="0"/>
                    <a:pt x="155" y="0"/>
                  </a:cubicBezTo>
                  <a:cubicBezTo>
                    <a:pt x="132" y="1"/>
                    <a:pt x="112" y="2"/>
                    <a:pt x="95" y="6"/>
                  </a:cubicBezTo>
                  <a:cubicBezTo>
                    <a:pt x="76" y="10"/>
                    <a:pt x="59" y="17"/>
                    <a:pt x="45" y="29"/>
                  </a:cubicBezTo>
                  <a:cubicBezTo>
                    <a:pt x="35" y="36"/>
                    <a:pt x="28" y="46"/>
                    <a:pt x="23" y="57"/>
                  </a:cubicBezTo>
                  <a:cubicBezTo>
                    <a:pt x="21" y="61"/>
                    <a:pt x="20" y="65"/>
                    <a:pt x="19" y="68"/>
                  </a:cubicBezTo>
                  <a:cubicBezTo>
                    <a:pt x="0" y="68"/>
                    <a:pt x="0" y="68"/>
                    <a:pt x="0" y="68"/>
                  </a:cubicBezTo>
                  <a:cubicBezTo>
                    <a:pt x="1" y="59"/>
                    <a:pt x="3" y="50"/>
                    <a:pt x="7" y="41"/>
                  </a:cubicBezTo>
                  <a:cubicBezTo>
                    <a:pt x="12" y="30"/>
                    <a:pt x="19" y="20"/>
                    <a:pt x="29" y="13"/>
                  </a:cubicBezTo>
                  <a:close/>
                </a:path>
              </a:pathLst>
            </a:custGeom>
            <a:solidFill>
              <a:srgbClr val="2C3E50">
                <a:alpha val="5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pSp>
      <p:grpSp>
        <p:nvGrpSpPr>
          <p:cNvPr id="25" name="Group 24"/>
          <p:cNvGrpSpPr/>
          <p:nvPr/>
        </p:nvGrpSpPr>
        <p:grpSpPr>
          <a:xfrm>
            <a:off x="4203701" y="3801530"/>
            <a:ext cx="2681817" cy="660400"/>
            <a:chOff x="3152775" y="3065463"/>
            <a:chExt cx="2011363" cy="495300"/>
          </a:xfrm>
        </p:grpSpPr>
        <p:sp>
          <p:nvSpPr>
            <p:cNvPr id="26" name="Freeform 6"/>
            <p:cNvSpPr>
              <a:spLocks/>
            </p:cNvSpPr>
            <p:nvPr/>
          </p:nvSpPr>
          <p:spPr bwMode="auto">
            <a:xfrm>
              <a:off x="3152775" y="3065463"/>
              <a:ext cx="2011363" cy="495300"/>
            </a:xfrm>
            <a:custGeom>
              <a:avLst/>
              <a:gdLst>
                <a:gd name="T0" fmla="*/ 60 w 1045"/>
                <a:gd name="T1" fmla="*/ 164 h 257"/>
                <a:gd name="T2" fmla="*/ 60 w 1045"/>
                <a:gd name="T3" fmla="*/ 101 h 257"/>
                <a:gd name="T4" fmla="*/ 69 w 1045"/>
                <a:gd name="T5" fmla="*/ 57 h 257"/>
                <a:gd name="T6" fmla="*/ 90 w 1045"/>
                <a:gd name="T7" fmla="*/ 29 h 257"/>
                <a:gd name="T8" fmla="*/ 141 w 1045"/>
                <a:gd name="T9" fmla="*/ 6 h 257"/>
                <a:gd name="T10" fmla="*/ 207 w 1045"/>
                <a:gd name="T11" fmla="*/ 0 h 257"/>
                <a:gd name="T12" fmla="*/ 1045 w 1045"/>
                <a:gd name="T13" fmla="*/ 1 h 257"/>
                <a:gd name="T14" fmla="*/ 1045 w 1045"/>
                <a:gd name="T15" fmla="*/ 1 h 257"/>
                <a:gd name="T16" fmla="*/ 985 w 1045"/>
                <a:gd name="T17" fmla="*/ 6 h 257"/>
                <a:gd name="T18" fmla="*/ 934 w 1045"/>
                <a:gd name="T19" fmla="*/ 29 h 257"/>
                <a:gd name="T20" fmla="*/ 913 w 1045"/>
                <a:gd name="T21" fmla="*/ 57 h 257"/>
                <a:gd name="T22" fmla="*/ 909 w 1045"/>
                <a:gd name="T23" fmla="*/ 68 h 257"/>
                <a:gd name="T24" fmla="*/ 207 w 1045"/>
                <a:gd name="T25" fmla="*/ 68 h 257"/>
                <a:gd name="T26" fmla="*/ 159 w 1045"/>
                <a:gd name="T27" fmla="*/ 72 h 257"/>
                <a:gd name="T28" fmla="*/ 140 w 1045"/>
                <a:gd name="T29" fmla="*/ 77 h 257"/>
                <a:gd name="T30" fmla="*/ 131 w 1045"/>
                <a:gd name="T31" fmla="*/ 84 h 257"/>
                <a:gd name="T32" fmla="*/ 128 w 1045"/>
                <a:gd name="T33" fmla="*/ 101 h 257"/>
                <a:gd name="T34" fmla="*/ 128 w 1045"/>
                <a:gd name="T35" fmla="*/ 164 h 257"/>
                <a:gd name="T36" fmla="*/ 187 w 1045"/>
                <a:gd name="T37" fmla="*/ 164 h 257"/>
                <a:gd name="T38" fmla="*/ 94 w 1045"/>
                <a:gd name="T39" fmla="*/ 257 h 257"/>
                <a:gd name="T40" fmla="*/ 0 w 1045"/>
                <a:gd name="T41" fmla="*/ 164 h 257"/>
                <a:gd name="T42" fmla="*/ 60 w 1045"/>
                <a:gd name="T43" fmla="*/ 1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5" h="257">
                  <a:moveTo>
                    <a:pt x="60" y="164"/>
                  </a:moveTo>
                  <a:cubicBezTo>
                    <a:pt x="60" y="101"/>
                    <a:pt x="60" y="101"/>
                    <a:pt x="60" y="101"/>
                  </a:cubicBezTo>
                  <a:cubicBezTo>
                    <a:pt x="60" y="87"/>
                    <a:pt x="62" y="72"/>
                    <a:pt x="69" y="57"/>
                  </a:cubicBezTo>
                  <a:cubicBezTo>
                    <a:pt x="74" y="46"/>
                    <a:pt x="81" y="36"/>
                    <a:pt x="90" y="29"/>
                  </a:cubicBezTo>
                  <a:cubicBezTo>
                    <a:pt x="105" y="17"/>
                    <a:pt x="122" y="10"/>
                    <a:pt x="141" y="6"/>
                  </a:cubicBezTo>
                  <a:cubicBezTo>
                    <a:pt x="160" y="2"/>
                    <a:pt x="181" y="0"/>
                    <a:pt x="207" y="0"/>
                  </a:cubicBezTo>
                  <a:cubicBezTo>
                    <a:pt x="1045" y="1"/>
                    <a:pt x="1045" y="1"/>
                    <a:pt x="1045" y="1"/>
                  </a:cubicBezTo>
                  <a:cubicBezTo>
                    <a:pt x="1045" y="1"/>
                    <a:pt x="1045" y="1"/>
                    <a:pt x="1045" y="1"/>
                  </a:cubicBezTo>
                  <a:cubicBezTo>
                    <a:pt x="1022" y="1"/>
                    <a:pt x="1002" y="2"/>
                    <a:pt x="985" y="6"/>
                  </a:cubicBezTo>
                  <a:cubicBezTo>
                    <a:pt x="966" y="10"/>
                    <a:pt x="949" y="17"/>
                    <a:pt x="934" y="29"/>
                  </a:cubicBezTo>
                  <a:cubicBezTo>
                    <a:pt x="925" y="36"/>
                    <a:pt x="918" y="46"/>
                    <a:pt x="913" y="57"/>
                  </a:cubicBezTo>
                  <a:cubicBezTo>
                    <a:pt x="911" y="61"/>
                    <a:pt x="910" y="65"/>
                    <a:pt x="909" y="68"/>
                  </a:cubicBezTo>
                  <a:cubicBezTo>
                    <a:pt x="207" y="68"/>
                    <a:pt x="207" y="68"/>
                    <a:pt x="207" y="68"/>
                  </a:cubicBezTo>
                  <a:cubicBezTo>
                    <a:pt x="187" y="68"/>
                    <a:pt x="171" y="70"/>
                    <a:pt x="159" y="72"/>
                  </a:cubicBezTo>
                  <a:cubicBezTo>
                    <a:pt x="150" y="73"/>
                    <a:pt x="144" y="75"/>
                    <a:pt x="140" y="77"/>
                  </a:cubicBezTo>
                  <a:cubicBezTo>
                    <a:pt x="134" y="80"/>
                    <a:pt x="133" y="82"/>
                    <a:pt x="131" y="84"/>
                  </a:cubicBezTo>
                  <a:cubicBezTo>
                    <a:pt x="130" y="87"/>
                    <a:pt x="128" y="92"/>
                    <a:pt x="128" y="101"/>
                  </a:cubicBezTo>
                  <a:cubicBezTo>
                    <a:pt x="128" y="164"/>
                    <a:pt x="128" y="164"/>
                    <a:pt x="128" y="164"/>
                  </a:cubicBezTo>
                  <a:cubicBezTo>
                    <a:pt x="187" y="164"/>
                    <a:pt x="187" y="164"/>
                    <a:pt x="187" y="164"/>
                  </a:cubicBezTo>
                  <a:cubicBezTo>
                    <a:pt x="94" y="257"/>
                    <a:pt x="94" y="257"/>
                    <a:pt x="94" y="257"/>
                  </a:cubicBezTo>
                  <a:cubicBezTo>
                    <a:pt x="0" y="164"/>
                    <a:pt x="0" y="164"/>
                    <a:pt x="0" y="164"/>
                  </a:cubicBezTo>
                  <a:lnTo>
                    <a:pt x="60" y="164"/>
                  </a:lnTo>
                  <a:close/>
                </a:path>
              </a:pathLst>
            </a:custGeom>
            <a:gradFill>
              <a:gsLst>
                <a:gs pos="90000">
                  <a:srgbClr val="2980B9"/>
                </a:gs>
                <a:gs pos="10000">
                  <a:srgbClr val="2980B9"/>
                </a:gs>
                <a:gs pos="50000">
                  <a:srgbClr val="2980B9">
                    <a:lumMod val="60000"/>
                    <a:lumOff val="40000"/>
                  </a:srgbClr>
                </a:gs>
              </a:gsLst>
              <a:lin ang="0" scaled="1"/>
            </a:gra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27" name="Freeform 9"/>
            <p:cNvSpPr>
              <a:spLocks/>
            </p:cNvSpPr>
            <p:nvPr/>
          </p:nvSpPr>
          <p:spPr bwMode="auto">
            <a:xfrm>
              <a:off x="4864100" y="3067050"/>
              <a:ext cx="300038" cy="130175"/>
            </a:xfrm>
            <a:custGeom>
              <a:avLst/>
              <a:gdLst>
                <a:gd name="T0" fmla="*/ 29 w 156"/>
                <a:gd name="T1" fmla="*/ 12 h 67"/>
                <a:gd name="T2" fmla="*/ 48 w 156"/>
                <a:gd name="T3" fmla="*/ 0 h 67"/>
                <a:gd name="T4" fmla="*/ 156 w 156"/>
                <a:gd name="T5" fmla="*/ 0 h 67"/>
                <a:gd name="T6" fmla="*/ 156 w 156"/>
                <a:gd name="T7" fmla="*/ 0 h 67"/>
                <a:gd name="T8" fmla="*/ 96 w 156"/>
                <a:gd name="T9" fmla="*/ 5 h 67"/>
                <a:gd name="T10" fmla="*/ 45 w 156"/>
                <a:gd name="T11" fmla="*/ 28 h 67"/>
                <a:gd name="T12" fmla="*/ 24 w 156"/>
                <a:gd name="T13" fmla="*/ 56 h 67"/>
                <a:gd name="T14" fmla="*/ 20 w 156"/>
                <a:gd name="T15" fmla="*/ 67 h 67"/>
                <a:gd name="T16" fmla="*/ 0 w 156"/>
                <a:gd name="T17" fmla="*/ 67 h 67"/>
                <a:gd name="T18" fmla="*/ 8 w 156"/>
                <a:gd name="T19" fmla="*/ 40 h 67"/>
                <a:gd name="T20" fmla="*/ 29 w 156"/>
                <a:gd name="T21"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67">
                  <a:moveTo>
                    <a:pt x="29" y="12"/>
                  </a:moveTo>
                  <a:cubicBezTo>
                    <a:pt x="35" y="7"/>
                    <a:pt x="42" y="3"/>
                    <a:pt x="48" y="0"/>
                  </a:cubicBezTo>
                  <a:cubicBezTo>
                    <a:pt x="156" y="0"/>
                    <a:pt x="156" y="0"/>
                    <a:pt x="156" y="0"/>
                  </a:cubicBezTo>
                  <a:cubicBezTo>
                    <a:pt x="156" y="0"/>
                    <a:pt x="156" y="0"/>
                    <a:pt x="156" y="0"/>
                  </a:cubicBezTo>
                  <a:cubicBezTo>
                    <a:pt x="133" y="0"/>
                    <a:pt x="113" y="1"/>
                    <a:pt x="96" y="5"/>
                  </a:cubicBezTo>
                  <a:cubicBezTo>
                    <a:pt x="77" y="9"/>
                    <a:pt x="60" y="16"/>
                    <a:pt x="45" y="28"/>
                  </a:cubicBezTo>
                  <a:cubicBezTo>
                    <a:pt x="36" y="35"/>
                    <a:pt x="29" y="45"/>
                    <a:pt x="24" y="56"/>
                  </a:cubicBezTo>
                  <a:cubicBezTo>
                    <a:pt x="22" y="60"/>
                    <a:pt x="21" y="64"/>
                    <a:pt x="20" y="67"/>
                  </a:cubicBezTo>
                  <a:cubicBezTo>
                    <a:pt x="0" y="67"/>
                    <a:pt x="0" y="67"/>
                    <a:pt x="0" y="67"/>
                  </a:cubicBezTo>
                  <a:cubicBezTo>
                    <a:pt x="2" y="58"/>
                    <a:pt x="4" y="49"/>
                    <a:pt x="8" y="40"/>
                  </a:cubicBezTo>
                  <a:cubicBezTo>
                    <a:pt x="13" y="29"/>
                    <a:pt x="20" y="19"/>
                    <a:pt x="29" y="12"/>
                  </a:cubicBezTo>
                  <a:close/>
                </a:path>
              </a:pathLst>
            </a:custGeom>
            <a:solidFill>
              <a:srgbClr val="2C3E50">
                <a:alpha val="5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pSp>
      <p:grpSp>
        <p:nvGrpSpPr>
          <p:cNvPr id="28" name="Group 27"/>
          <p:cNvGrpSpPr/>
          <p:nvPr/>
        </p:nvGrpSpPr>
        <p:grpSpPr>
          <a:xfrm>
            <a:off x="1885951" y="2872313"/>
            <a:ext cx="2546351" cy="662517"/>
            <a:chOff x="1414463" y="2368550"/>
            <a:chExt cx="1909763" cy="496888"/>
          </a:xfrm>
        </p:grpSpPr>
        <p:sp>
          <p:nvSpPr>
            <p:cNvPr id="29" name="Freeform 11"/>
            <p:cNvSpPr>
              <a:spLocks/>
            </p:cNvSpPr>
            <p:nvPr/>
          </p:nvSpPr>
          <p:spPr bwMode="auto">
            <a:xfrm>
              <a:off x="1414463" y="2368550"/>
              <a:ext cx="1909763" cy="496887"/>
            </a:xfrm>
            <a:custGeom>
              <a:avLst/>
              <a:gdLst>
                <a:gd name="T0" fmla="*/ 899 w 993"/>
                <a:gd name="T1" fmla="*/ 0 h 258"/>
                <a:gd name="T2" fmla="*/ 805 w 993"/>
                <a:gd name="T3" fmla="*/ 94 h 258"/>
                <a:gd name="T4" fmla="*/ 864 w 993"/>
                <a:gd name="T5" fmla="*/ 94 h 258"/>
                <a:gd name="T6" fmla="*/ 864 w 993"/>
                <a:gd name="T7" fmla="*/ 157 h 258"/>
                <a:gd name="T8" fmla="*/ 862 w 993"/>
                <a:gd name="T9" fmla="*/ 173 h 258"/>
                <a:gd name="T10" fmla="*/ 858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5" y="94"/>
                    <a:pt x="805" y="94"/>
                    <a:pt x="805" y="94"/>
                  </a:cubicBezTo>
                  <a:cubicBezTo>
                    <a:pt x="864" y="94"/>
                    <a:pt x="864" y="94"/>
                    <a:pt x="864" y="94"/>
                  </a:cubicBezTo>
                  <a:cubicBezTo>
                    <a:pt x="864" y="157"/>
                    <a:pt x="864" y="157"/>
                    <a:pt x="864" y="157"/>
                  </a:cubicBezTo>
                  <a:cubicBezTo>
                    <a:pt x="864" y="165"/>
                    <a:pt x="863" y="170"/>
                    <a:pt x="862" y="173"/>
                  </a:cubicBezTo>
                  <a:cubicBezTo>
                    <a:pt x="861" y="175"/>
                    <a:pt x="860" y="176"/>
                    <a:pt x="858"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adFill>
              <a:gsLst>
                <a:gs pos="90000">
                  <a:srgbClr val="2980B9"/>
                </a:gs>
                <a:gs pos="10000">
                  <a:srgbClr val="2980B9"/>
                </a:gs>
                <a:gs pos="50000">
                  <a:srgbClr val="2980B9">
                    <a:lumMod val="60000"/>
                    <a:lumOff val="40000"/>
                  </a:srgbClr>
                </a:gs>
              </a:gsLst>
              <a:lin ang="0" scaled="1"/>
            </a:gra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30" name="Freeform 12"/>
            <p:cNvSpPr>
              <a:spLocks/>
            </p:cNvSpPr>
            <p:nvPr/>
          </p:nvSpPr>
          <p:spPr bwMode="auto">
            <a:xfrm>
              <a:off x="1414463" y="2735263"/>
              <a:ext cx="296863"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solidFill>
              <a:srgbClr val="2C3E50">
                <a:alpha val="5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pSp>
      <p:grpSp>
        <p:nvGrpSpPr>
          <p:cNvPr id="31" name="Group 30"/>
          <p:cNvGrpSpPr/>
          <p:nvPr/>
        </p:nvGrpSpPr>
        <p:grpSpPr>
          <a:xfrm>
            <a:off x="3917951" y="2872313"/>
            <a:ext cx="2546351" cy="662517"/>
            <a:chOff x="2938463" y="2368550"/>
            <a:chExt cx="1909763" cy="496888"/>
          </a:xfrm>
        </p:grpSpPr>
        <p:sp>
          <p:nvSpPr>
            <p:cNvPr id="32" name="Freeform 13"/>
            <p:cNvSpPr>
              <a:spLocks/>
            </p:cNvSpPr>
            <p:nvPr/>
          </p:nvSpPr>
          <p:spPr bwMode="auto">
            <a:xfrm>
              <a:off x="2938463" y="2368550"/>
              <a:ext cx="1909763" cy="496887"/>
            </a:xfrm>
            <a:custGeom>
              <a:avLst/>
              <a:gdLst>
                <a:gd name="T0" fmla="*/ 899 w 993"/>
                <a:gd name="T1" fmla="*/ 0 h 258"/>
                <a:gd name="T2" fmla="*/ 806 w 993"/>
                <a:gd name="T3" fmla="*/ 94 h 258"/>
                <a:gd name="T4" fmla="*/ 864 w 993"/>
                <a:gd name="T5" fmla="*/ 94 h 258"/>
                <a:gd name="T6" fmla="*/ 864 w 993"/>
                <a:gd name="T7" fmla="*/ 157 h 258"/>
                <a:gd name="T8" fmla="*/ 862 w 993"/>
                <a:gd name="T9" fmla="*/ 173 h 258"/>
                <a:gd name="T10" fmla="*/ 859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6" y="94"/>
                    <a:pt x="806" y="94"/>
                    <a:pt x="806" y="94"/>
                  </a:cubicBezTo>
                  <a:cubicBezTo>
                    <a:pt x="864" y="94"/>
                    <a:pt x="864" y="94"/>
                    <a:pt x="864" y="94"/>
                  </a:cubicBezTo>
                  <a:cubicBezTo>
                    <a:pt x="864" y="157"/>
                    <a:pt x="864" y="157"/>
                    <a:pt x="864" y="157"/>
                  </a:cubicBezTo>
                  <a:cubicBezTo>
                    <a:pt x="864" y="165"/>
                    <a:pt x="863" y="170"/>
                    <a:pt x="862" y="173"/>
                  </a:cubicBezTo>
                  <a:cubicBezTo>
                    <a:pt x="861" y="175"/>
                    <a:pt x="860" y="176"/>
                    <a:pt x="859"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adFill>
              <a:gsLst>
                <a:gs pos="90000">
                  <a:srgbClr val="9BBB59"/>
                </a:gs>
                <a:gs pos="10000">
                  <a:srgbClr val="9BBB59"/>
                </a:gs>
                <a:gs pos="50000">
                  <a:srgbClr val="9BBB59">
                    <a:lumMod val="60000"/>
                    <a:lumOff val="40000"/>
                  </a:srgbClr>
                </a:gs>
              </a:gsLst>
              <a:lin ang="0" scaled="1"/>
            </a:gra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33" name="Freeform 14"/>
            <p:cNvSpPr>
              <a:spLocks/>
            </p:cNvSpPr>
            <p:nvPr/>
          </p:nvSpPr>
          <p:spPr bwMode="auto">
            <a:xfrm>
              <a:off x="2938463" y="2735263"/>
              <a:ext cx="296863"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solidFill>
              <a:srgbClr val="2C3E50">
                <a:alpha val="5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pSp>
      <p:grpSp>
        <p:nvGrpSpPr>
          <p:cNvPr id="34" name="Group 33"/>
          <p:cNvGrpSpPr/>
          <p:nvPr/>
        </p:nvGrpSpPr>
        <p:grpSpPr>
          <a:xfrm>
            <a:off x="5947833" y="2872313"/>
            <a:ext cx="2548467" cy="662517"/>
            <a:chOff x="4460875" y="2368550"/>
            <a:chExt cx="1911350" cy="496888"/>
          </a:xfrm>
        </p:grpSpPr>
        <p:sp>
          <p:nvSpPr>
            <p:cNvPr id="35" name="Freeform 15"/>
            <p:cNvSpPr>
              <a:spLocks/>
            </p:cNvSpPr>
            <p:nvPr/>
          </p:nvSpPr>
          <p:spPr bwMode="auto">
            <a:xfrm>
              <a:off x="4460875" y="2368550"/>
              <a:ext cx="1911350" cy="496887"/>
            </a:xfrm>
            <a:custGeom>
              <a:avLst/>
              <a:gdLst>
                <a:gd name="T0" fmla="*/ 899 w 993"/>
                <a:gd name="T1" fmla="*/ 0 h 258"/>
                <a:gd name="T2" fmla="*/ 806 w 993"/>
                <a:gd name="T3" fmla="*/ 94 h 258"/>
                <a:gd name="T4" fmla="*/ 864 w 993"/>
                <a:gd name="T5" fmla="*/ 94 h 258"/>
                <a:gd name="T6" fmla="*/ 864 w 993"/>
                <a:gd name="T7" fmla="*/ 157 h 258"/>
                <a:gd name="T8" fmla="*/ 862 w 993"/>
                <a:gd name="T9" fmla="*/ 173 h 258"/>
                <a:gd name="T10" fmla="*/ 859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6" y="94"/>
                    <a:pt x="806" y="94"/>
                    <a:pt x="806" y="94"/>
                  </a:cubicBezTo>
                  <a:cubicBezTo>
                    <a:pt x="864" y="94"/>
                    <a:pt x="864" y="94"/>
                    <a:pt x="864" y="94"/>
                  </a:cubicBezTo>
                  <a:cubicBezTo>
                    <a:pt x="864" y="157"/>
                    <a:pt x="864" y="157"/>
                    <a:pt x="864" y="157"/>
                  </a:cubicBezTo>
                  <a:cubicBezTo>
                    <a:pt x="864" y="165"/>
                    <a:pt x="863" y="170"/>
                    <a:pt x="862" y="173"/>
                  </a:cubicBezTo>
                  <a:cubicBezTo>
                    <a:pt x="861" y="175"/>
                    <a:pt x="860" y="176"/>
                    <a:pt x="859"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adFill>
              <a:gsLst>
                <a:gs pos="90000">
                  <a:srgbClr val="F39C12"/>
                </a:gs>
                <a:gs pos="10000">
                  <a:srgbClr val="F39C12"/>
                </a:gs>
                <a:gs pos="50000">
                  <a:srgbClr val="F39C12">
                    <a:lumMod val="60000"/>
                    <a:lumOff val="40000"/>
                  </a:srgbClr>
                </a:gs>
              </a:gsLst>
              <a:lin ang="0" scaled="1"/>
            </a:gra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36" name="Freeform 16"/>
            <p:cNvSpPr>
              <a:spLocks/>
            </p:cNvSpPr>
            <p:nvPr/>
          </p:nvSpPr>
          <p:spPr bwMode="auto">
            <a:xfrm>
              <a:off x="4460875" y="2735263"/>
              <a:ext cx="298450"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solidFill>
              <a:srgbClr val="2C3E50">
                <a:alpha val="5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pSp>
      <p:grpSp>
        <p:nvGrpSpPr>
          <p:cNvPr id="37" name="Group 36"/>
          <p:cNvGrpSpPr/>
          <p:nvPr/>
        </p:nvGrpSpPr>
        <p:grpSpPr>
          <a:xfrm>
            <a:off x="7979833" y="2872313"/>
            <a:ext cx="2548467" cy="662517"/>
            <a:chOff x="5984875" y="2368550"/>
            <a:chExt cx="1911350" cy="496888"/>
          </a:xfrm>
        </p:grpSpPr>
        <p:sp>
          <p:nvSpPr>
            <p:cNvPr id="38" name="Freeform 17"/>
            <p:cNvSpPr>
              <a:spLocks/>
            </p:cNvSpPr>
            <p:nvPr/>
          </p:nvSpPr>
          <p:spPr bwMode="auto">
            <a:xfrm>
              <a:off x="5984875" y="2368550"/>
              <a:ext cx="1911350" cy="496887"/>
            </a:xfrm>
            <a:custGeom>
              <a:avLst/>
              <a:gdLst>
                <a:gd name="T0" fmla="*/ 899 w 993"/>
                <a:gd name="T1" fmla="*/ 0 h 258"/>
                <a:gd name="T2" fmla="*/ 805 w 993"/>
                <a:gd name="T3" fmla="*/ 94 h 258"/>
                <a:gd name="T4" fmla="*/ 864 w 993"/>
                <a:gd name="T5" fmla="*/ 94 h 258"/>
                <a:gd name="T6" fmla="*/ 864 w 993"/>
                <a:gd name="T7" fmla="*/ 157 h 258"/>
                <a:gd name="T8" fmla="*/ 862 w 993"/>
                <a:gd name="T9" fmla="*/ 173 h 258"/>
                <a:gd name="T10" fmla="*/ 858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5" y="94"/>
                    <a:pt x="805" y="94"/>
                    <a:pt x="805" y="94"/>
                  </a:cubicBezTo>
                  <a:cubicBezTo>
                    <a:pt x="864" y="94"/>
                    <a:pt x="864" y="94"/>
                    <a:pt x="864" y="94"/>
                  </a:cubicBezTo>
                  <a:cubicBezTo>
                    <a:pt x="864" y="157"/>
                    <a:pt x="864" y="157"/>
                    <a:pt x="864" y="157"/>
                  </a:cubicBezTo>
                  <a:cubicBezTo>
                    <a:pt x="864" y="165"/>
                    <a:pt x="863" y="170"/>
                    <a:pt x="862" y="173"/>
                  </a:cubicBezTo>
                  <a:cubicBezTo>
                    <a:pt x="861" y="175"/>
                    <a:pt x="860" y="176"/>
                    <a:pt x="858"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adFill>
              <a:gsLst>
                <a:gs pos="90000">
                  <a:srgbClr val="C0392B"/>
                </a:gs>
                <a:gs pos="10000">
                  <a:srgbClr val="C0392B"/>
                </a:gs>
                <a:gs pos="50000">
                  <a:srgbClr val="C0392B">
                    <a:lumMod val="60000"/>
                    <a:lumOff val="40000"/>
                  </a:srgbClr>
                </a:gs>
              </a:gsLst>
              <a:lin ang="0" scaled="1"/>
            </a:gra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39" name="Freeform 18"/>
            <p:cNvSpPr>
              <a:spLocks/>
            </p:cNvSpPr>
            <p:nvPr/>
          </p:nvSpPr>
          <p:spPr bwMode="auto">
            <a:xfrm>
              <a:off x="5984875" y="2735263"/>
              <a:ext cx="298450"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solidFill>
              <a:srgbClr val="2C3E50">
                <a:alpha val="5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pSp>
      <p:grpSp>
        <p:nvGrpSpPr>
          <p:cNvPr id="40" name="Group 39"/>
          <p:cNvGrpSpPr/>
          <p:nvPr/>
        </p:nvGrpSpPr>
        <p:grpSpPr>
          <a:xfrm>
            <a:off x="6369051" y="3801531"/>
            <a:ext cx="2362200" cy="662516"/>
            <a:chOff x="4776788" y="3065463"/>
            <a:chExt cx="1771650" cy="496887"/>
          </a:xfrm>
        </p:grpSpPr>
        <p:sp>
          <p:nvSpPr>
            <p:cNvPr id="41" name="Freeform 19"/>
            <p:cNvSpPr>
              <a:spLocks/>
            </p:cNvSpPr>
            <p:nvPr/>
          </p:nvSpPr>
          <p:spPr bwMode="auto">
            <a:xfrm>
              <a:off x="4776788" y="3065463"/>
              <a:ext cx="1741488" cy="496887"/>
            </a:xfrm>
            <a:custGeom>
              <a:avLst/>
              <a:gdLst>
                <a:gd name="T0" fmla="*/ 813 w 905"/>
                <a:gd name="T1" fmla="*/ 28 h 258"/>
                <a:gd name="T2" fmla="*/ 864 w 905"/>
                <a:gd name="T3" fmla="*/ 5 h 258"/>
                <a:gd name="T4" fmla="*/ 905 w 905"/>
                <a:gd name="T5" fmla="*/ 0 h 258"/>
                <a:gd name="T6" fmla="*/ 207 w 905"/>
                <a:gd name="T7" fmla="*/ 1 h 258"/>
                <a:gd name="T8" fmla="*/ 139 w 905"/>
                <a:gd name="T9" fmla="*/ 6 h 258"/>
                <a:gd name="T10" fmla="*/ 89 w 905"/>
                <a:gd name="T11" fmla="*/ 29 h 258"/>
                <a:gd name="T12" fmla="*/ 69 w 905"/>
                <a:gd name="T13" fmla="*/ 58 h 258"/>
                <a:gd name="T14" fmla="*/ 60 w 905"/>
                <a:gd name="T15" fmla="*/ 102 h 258"/>
                <a:gd name="T16" fmla="*/ 60 w 905"/>
                <a:gd name="T17" fmla="*/ 165 h 258"/>
                <a:gd name="T18" fmla="*/ 0 w 905"/>
                <a:gd name="T19" fmla="*/ 165 h 258"/>
                <a:gd name="T20" fmla="*/ 93 w 905"/>
                <a:gd name="T21" fmla="*/ 258 h 258"/>
                <a:gd name="T22" fmla="*/ 187 w 905"/>
                <a:gd name="T23" fmla="*/ 165 h 258"/>
                <a:gd name="T24" fmla="*/ 128 w 905"/>
                <a:gd name="T25" fmla="*/ 165 h 258"/>
                <a:gd name="T26" fmla="*/ 128 w 905"/>
                <a:gd name="T27" fmla="*/ 102 h 258"/>
                <a:gd name="T28" fmla="*/ 131 w 905"/>
                <a:gd name="T29" fmla="*/ 85 h 258"/>
                <a:gd name="T30" fmla="*/ 140 w 905"/>
                <a:gd name="T31" fmla="*/ 78 h 258"/>
                <a:gd name="T32" fmla="*/ 159 w 905"/>
                <a:gd name="T33" fmla="*/ 72 h 258"/>
                <a:gd name="T34" fmla="*/ 207 w 905"/>
                <a:gd name="T35" fmla="*/ 69 h 258"/>
                <a:gd name="T36" fmla="*/ 787 w 905"/>
                <a:gd name="T37" fmla="*/ 68 h 258"/>
                <a:gd name="T38" fmla="*/ 791 w 905"/>
                <a:gd name="T39" fmla="*/ 58 h 258"/>
                <a:gd name="T40" fmla="*/ 813 w 905"/>
                <a:gd name="T41" fmla="*/ 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5" h="258">
                  <a:moveTo>
                    <a:pt x="813" y="28"/>
                  </a:moveTo>
                  <a:cubicBezTo>
                    <a:pt x="827" y="16"/>
                    <a:pt x="845" y="10"/>
                    <a:pt x="864" y="5"/>
                  </a:cubicBezTo>
                  <a:cubicBezTo>
                    <a:pt x="877" y="3"/>
                    <a:pt x="890" y="1"/>
                    <a:pt x="905" y="0"/>
                  </a:cubicBezTo>
                  <a:cubicBezTo>
                    <a:pt x="207" y="1"/>
                    <a:pt x="207" y="1"/>
                    <a:pt x="207" y="1"/>
                  </a:cubicBezTo>
                  <a:cubicBezTo>
                    <a:pt x="181" y="1"/>
                    <a:pt x="158" y="2"/>
                    <a:pt x="139" y="6"/>
                  </a:cubicBezTo>
                  <a:cubicBezTo>
                    <a:pt x="120" y="10"/>
                    <a:pt x="103" y="18"/>
                    <a:pt x="89" y="29"/>
                  </a:cubicBezTo>
                  <a:cubicBezTo>
                    <a:pt x="80" y="37"/>
                    <a:pt x="73" y="47"/>
                    <a:pt x="69" y="58"/>
                  </a:cubicBezTo>
                  <a:cubicBezTo>
                    <a:pt x="62" y="72"/>
                    <a:pt x="60" y="87"/>
                    <a:pt x="60" y="102"/>
                  </a:cubicBezTo>
                  <a:cubicBezTo>
                    <a:pt x="60" y="165"/>
                    <a:pt x="60" y="165"/>
                    <a:pt x="60" y="165"/>
                  </a:cubicBezTo>
                  <a:cubicBezTo>
                    <a:pt x="0" y="165"/>
                    <a:pt x="0" y="165"/>
                    <a:pt x="0" y="165"/>
                  </a:cubicBezTo>
                  <a:cubicBezTo>
                    <a:pt x="93" y="258"/>
                    <a:pt x="93" y="258"/>
                    <a:pt x="93" y="258"/>
                  </a:cubicBezTo>
                  <a:cubicBezTo>
                    <a:pt x="187" y="165"/>
                    <a:pt x="187" y="165"/>
                    <a:pt x="187" y="165"/>
                  </a:cubicBezTo>
                  <a:cubicBezTo>
                    <a:pt x="128" y="165"/>
                    <a:pt x="128" y="165"/>
                    <a:pt x="128" y="165"/>
                  </a:cubicBezTo>
                  <a:cubicBezTo>
                    <a:pt x="128" y="102"/>
                    <a:pt x="128" y="102"/>
                    <a:pt x="128" y="102"/>
                  </a:cubicBezTo>
                  <a:cubicBezTo>
                    <a:pt x="128" y="92"/>
                    <a:pt x="130" y="87"/>
                    <a:pt x="131" y="85"/>
                  </a:cubicBezTo>
                  <a:cubicBezTo>
                    <a:pt x="132" y="83"/>
                    <a:pt x="133" y="81"/>
                    <a:pt x="140" y="78"/>
                  </a:cubicBezTo>
                  <a:cubicBezTo>
                    <a:pt x="144" y="76"/>
                    <a:pt x="150" y="74"/>
                    <a:pt x="159" y="72"/>
                  </a:cubicBezTo>
                  <a:cubicBezTo>
                    <a:pt x="171" y="70"/>
                    <a:pt x="187" y="69"/>
                    <a:pt x="207" y="69"/>
                  </a:cubicBezTo>
                  <a:cubicBezTo>
                    <a:pt x="787" y="68"/>
                    <a:pt x="787" y="68"/>
                    <a:pt x="787" y="68"/>
                  </a:cubicBezTo>
                  <a:cubicBezTo>
                    <a:pt x="788" y="65"/>
                    <a:pt x="789" y="61"/>
                    <a:pt x="791" y="58"/>
                  </a:cubicBezTo>
                  <a:cubicBezTo>
                    <a:pt x="796" y="47"/>
                    <a:pt x="803" y="36"/>
                    <a:pt x="813" y="28"/>
                  </a:cubicBezTo>
                  <a:close/>
                </a:path>
              </a:pathLst>
            </a:custGeom>
            <a:gradFill>
              <a:gsLst>
                <a:gs pos="90000">
                  <a:srgbClr val="16A085"/>
                </a:gs>
                <a:gs pos="10000">
                  <a:srgbClr val="16A085"/>
                </a:gs>
                <a:gs pos="50000">
                  <a:srgbClr val="16A085">
                    <a:lumMod val="60000"/>
                    <a:lumOff val="40000"/>
                  </a:srgbClr>
                </a:gs>
              </a:gsLst>
              <a:lin ang="0" scaled="1"/>
            </a:gra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42" name="Freeform 20"/>
            <p:cNvSpPr>
              <a:spLocks/>
            </p:cNvSpPr>
            <p:nvPr/>
          </p:nvSpPr>
          <p:spPr bwMode="auto">
            <a:xfrm>
              <a:off x="6248400" y="3065463"/>
              <a:ext cx="300038" cy="131762"/>
            </a:xfrm>
            <a:custGeom>
              <a:avLst/>
              <a:gdLst>
                <a:gd name="T0" fmla="*/ 29 w 156"/>
                <a:gd name="T1" fmla="*/ 13 h 68"/>
                <a:gd name="T2" fmla="*/ 49 w 156"/>
                <a:gd name="T3" fmla="*/ 0 h 68"/>
                <a:gd name="T4" fmla="*/ 156 w 156"/>
                <a:gd name="T5" fmla="*/ 0 h 68"/>
                <a:gd name="T6" fmla="*/ 156 w 156"/>
                <a:gd name="T7" fmla="*/ 0 h 68"/>
                <a:gd name="T8" fmla="*/ 96 w 156"/>
                <a:gd name="T9" fmla="*/ 6 h 68"/>
                <a:gd name="T10" fmla="*/ 45 w 156"/>
                <a:gd name="T11" fmla="*/ 29 h 68"/>
                <a:gd name="T12" fmla="*/ 24 w 156"/>
                <a:gd name="T13" fmla="*/ 57 h 68"/>
                <a:gd name="T14" fmla="*/ 20 w 156"/>
                <a:gd name="T15" fmla="*/ 68 h 68"/>
                <a:gd name="T16" fmla="*/ 0 w 156"/>
                <a:gd name="T17" fmla="*/ 68 h 68"/>
                <a:gd name="T18" fmla="*/ 8 w 156"/>
                <a:gd name="T19" fmla="*/ 41 h 68"/>
                <a:gd name="T20" fmla="*/ 29 w 156"/>
                <a:gd name="T21"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68">
                  <a:moveTo>
                    <a:pt x="29" y="13"/>
                  </a:moveTo>
                  <a:cubicBezTo>
                    <a:pt x="35" y="8"/>
                    <a:pt x="42" y="4"/>
                    <a:pt x="49" y="0"/>
                  </a:cubicBezTo>
                  <a:cubicBezTo>
                    <a:pt x="156" y="0"/>
                    <a:pt x="156" y="0"/>
                    <a:pt x="156" y="0"/>
                  </a:cubicBezTo>
                  <a:cubicBezTo>
                    <a:pt x="156" y="0"/>
                    <a:pt x="156" y="0"/>
                    <a:pt x="156" y="0"/>
                  </a:cubicBezTo>
                  <a:cubicBezTo>
                    <a:pt x="133" y="0"/>
                    <a:pt x="113" y="2"/>
                    <a:pt x="96" y="6"/>
                  </a:cubicBezTo>
                  <a:cubicBezTo>
                    <a:pt x="77" y="10"/>
                    <a:pt x="60" y="17"/>
                    <a:pt x="45" y="29"/>
                  </a:cubicBezTo>
                  <a:cubicBezTo>
                    <a:pt x="36" y="36"/>
                    <a:pt x="29" y="46"/>
                    <a:pt x="24" y="57"/>
                  </a:cubicBezTo>
                  <a:cubicBezTo>
                    <a:pt x="22" y="61"/>
                    <a:pt x="21" y="65"/>
                    <a:pt x="20" y="68"/>
                  </a:cubicBezTo>
                  <a:cubicBezTo>
                    <a:pt x="0" y="68"/>
                    <a:pt x="0" y="68"/>
                    <a:pt x="0" y="68"/>
                  </a:cubicBezTo>
                  <a:cubicBezTo>
                    <a:pt x="2" y="59"/>
                    <a:pt x="4" y="50"/>
                    <a:pt x="8" y="41"/>
                  </a:cubicBezTo>
                  <a:cubicBezTo>
                    <a:pt x="13" y="30"/>
                    <a:pt x="20" y="20"/>
                    <a:pt x="29" y="13"/>
                  </a:cubicBezTo>
                  <a:close/>
                </a:path>
              </a:pathLst>
            </a:custGeom>
            <a:solidFill>
              <a:srgbClr val="2C3E50">
                <a:alpha val="5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pSp>
      <p:grpSp>
        <p:nvGrpSpPr>
          <p:cNvPr id="43" name="Group 42"/>
          <p:cNvGrpSpPr/>
          <p:nvPr/>
        </p:nvGrpSpPr>
        <p:grpSpPr>
          <a:xfrm>
            <a:off x="8214785" y="3448046"/>
            <a:ext cx="2156884" cy="1013883"/>
            <a:chOff x="6161088" y="2800350"/>
            <a:chExt cx="1617663" cy="760412"/>
          </a:xfrm>
        </p:grpSpPr>
        <p:sp>
          <p:nvSpPr>
            <p:cNvPr id="44" name="Freeform 21"/>
            <p:cNvSpPr>
              <a:spLocks/>
            </p:cNvSpPr>
            <p:nvPr/>
          </p:nvSpPr>
          <p:spPr bwMode="auto">
            <a:xfrm>
              <a:off x="6161088" y="2800350"/>
              <a:ext cx="1617663" cy="760412"/>
            </a:xfrm>
            <a:custGeom>
              <a:avLst/>
              <a:gdLst>
                <a:gd name="T0" fmla="*/ 694 w 841"/>
                <a:gd name="T1" fmla="*/ 206 h 395"/>
                <a:gd name="T2" fmla="*/ 761 w 841"/>
                <a:gd name="T3" fmla="*/ 201 h 395"/>
                <a:gd name="T4" fmla="*/ 811 w 841"/>
                <a:gd name="T5" fmla="*/ 178 h 395"/>
                <a:gd name="T6" fmla="*/ 833 w 841"/>
                <a:gd name="T7" fmla="*/ 150 h 395"/>
                <a:gd name="T8" fmla="*/ 841 w 841"/>
                <a:gd name="T9" fmla="*/ 106 h 395"/>
                <a:gd name="T10" fmla="*/ 841 w 841"/>
                <a:gd name="T11" fmla="*/ 67 h 395"/>
                <a:gd name="T12" fmla="*/ 833 w 841"/>
                <a:gd name="T13" fmla="*/ 22 h 395"/>
                <a:gd name="T14" fmla="*/ 817 w 841"/>
                <a:gd name="T15" fmla="*/ 0 h 395"/>
                <a:gd name="T16" fmla="*/ 791 w 841"/>
                <a:gd name="T17" fmla="*/ 18 h 395"/>
                <a:gd name="T18" fmla="*/ 755 w 841"/>
                <a:gd name="T19" fmla="*/ 29 h 395"/>
                <a:gd name="T20" fmla="*/ 694 w 841"/>
                <a:gd name="T21" fmla="*/ 34 h 395"/>
                <a:gd name="T22" fmla="*/ 742 w 841"/>
                <a:gd name="T23" fmla="*/ 37 h 395"/>
                <a:gd name="T24" fmla="*/ 762 w 841"/>
                <a:gd name="T25" fmla="*/ 42 h 395"/>
                <a:gd name="T26" fmla="*/ 770 w 841"/>
                <a:gd name="T27" fmla="*/ 49 h 395"/>
                <a:gd name="T28" fmla="*/ 773 w 841"/>
                <a:gd name="T29" fmla="*/ 67 h 395"/>
                <a:gd name="T30" fmla="*/ 773 w 841"/>
                <a:gd name="T31" fmla="*/ 106 h 395"/>
                <a:gd name="T32" fmla="*/ 770 w 841"/>
                <a:gd name="T33" fmla="*/ 123 h 395"/>
                <a:gd name="T34" fmla="*/ 762 w 841"/>
                <a:gd name="T35" fmla="*/ 130 h 395"/>
                <a:gd name="T36" fmla="*/ 742 w 841"/>
                <a:gd name="T37" fmla="*/ 135 h 395"/>
                <a:gd name="T38" fmla="*/ 694 w 841"/>
                <a:gd name="T39" fmla="*/ 138 h 395"/>
                <a:gd name="T40" fmla="*/ 208 w 841"/>
                <a:gd name="T41" fmla="*/ 138 h 395"/>
                <a:gd name="T42" fmla="*/ 141 w 841"/>
                <a:gd name="T43" fmla="*/ 144 h 395"/>
                <a:gd name="T44" fmla="*/ 91 w 841"/>
                <a:gd name="T45" fmla="*/ 167 h 395"/>
                <a:gd name="T46" fmla="*/ 69 w 841"/>
                <a:gd name="T47" fmla="*/ 195 h 395"/>
                <a:gd name="T48" fmla="*/ 61 w 841"/>
                <a:gd name="T49" fmla="*/ 239 h 395"/>
                <a:gd name="T50" fmla="*/ 61 w 841"/>
                <a:gd name="T51" fmla="*/ 302 h 395"/>
                <a:gd name="T52" fmla="*/ 0 w 841"/>
                <a:gd name="T53" fmla="*/ 302 h 395"/>
                <a:gd name="T54" fmla="*/ 94 w 841"/>
                <a:gd name="T55" fmla="*/ 395 h 395"/>
                <a:gd name="T56" fmla="*/ 188 w 841"/>
                <a:gd name="T57" fmla="*/ 302 h 395"/>
                <a:gd name="T58" fmla="*/ 129 w 841"/>
                <a:gd name="T59" fmla="*/ 302 h 395"/>
                <a:gd name="T60" fmla="*/ 129 w 841"/>
                <a:gd name="T61" fmla="*/ 239 h 395"/>
                <a:gd name="T62" fmla="*/ 132 w 841"/>
                <a:gd name="T63" fmla="*/ 222 h 395"/>
                <a:gd name="T64" fmla="*/ 140 w 841"/>
                <a:gd name="T65" fmla="*/ 215 h 395"/>
                <a:gd name="T66" fmla="*/ 160 w 841"/>
                <a:gd name="T67" fmla="*/ 210 h 395"/>
                <a:gd name="T68" fmla="*/ 208 w 841"/>
                <a:gd name="T69" fmla="*/ 206 h 395"/>
                <a:gd name="T70" fmla="*/ 694 w 841"/>
                <a:gd name="T71" fmla="*/ 2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1" h="395">
                  <a:moveTo>
                    <a:pt x="694" y="206"/>
                  </a:moveTo>
                  <a:cubicBezTo>
                    <a:pt x="720" y="206"/>
                    <a:pt x="742" y="205"/>
                    <a:pt x="761" y="201"/>
                  </a:cubicBezTo>
                  <a:cubicBezTo>
                    <a:pt x="780" y="197"/>
                    <a:pt x="797" y="190"/>
                    <a:pt x="811" y="178"/>
                  </a:cubicBezTo>
                  <a:cubicBezTo>
                    <a:pt x="820" y="170"/>
                    <a:pt x="828" y="160"/>
                    <a:pt x="833" y="150"/>
                  </a:cubicBezTo>
                  <a:cubicBezTo>
                    <a:pt x="839" y="135"/>
                    <a:pt x="841" y="120"/>
                    <a:pt x="841" y="106"/>
                  </a:cubicBezTo>
                  <a:cubicBezTo>
                    <a:pt x="841" y="67"/>
                    <a:pt x="841" y="67"/>
                    <a:pt x="841" y="67"/>
                  </a:cubicBezTo>
                  <a:cubicBezTo>
                    <a:pt x="841" y="52"/>
                    <a:pt x="839" y="37"/>
                    <a:pt x="833" y="22"/>
                  </a:cubicBezTo>
                  <a:cubicBezTo>
                    <a:pt x="829" y="14"/>
                    <a:pt x="824" y="6"/>
                    <a:pt x="817" y="0"/>
                  </a:cubicBezTo>
                  <a:cubicBezTo>
                    <a:pt x="810" y="7"/>
                    <a:pt x="801" y="14"/>
                    <a:pt x="791" y="18"/>
                  </a:cubicBezTo>
                  <a:cubicBezTo>
                    <a:pt x="780" y="23"/>
                    <a:pt x="768" y="27"/>
                    <a:pt x="755" y="29"/>
                  </a:cubicBezTo>
                  <a:cubicBezTo>
                    <a:pt x="737" y="32"/>
                    <a:pt x="717" y="34"/>
                    <a:pt x="694" y="34"/>
                  </a:cubicBezTo>
                  <a:cubicBezTo>
                    <a:pt x="715" y="34"/>
                    <a:pt x="731" y="35"/>
                    <a:pt x="742" y="37"/>
                  </a:cubicBezTo>
                  <a:cubicBezTo>
                    <a:pt x="751" y="38"/>
                    <a:pt x="758" y="41"/>
                    <a:pt x="762" y="42"/>
                  </a:cubicBezTo>
                  <a:cubicBezTo>
                    <a:pt x="768" y="46"/>
                    <a:pt x="769" y="47"/>
                    <a:pt x="770" y="49"/>
                  </a:cubicBezTo>
                  <a:cubicBezTo>
                    <a:pt x="772" y="52"/>
                    <a:pt x="773" y="57"/>
                    <a:pt x="773" y="67"/>
                  </a:cubicBezTo>
                  <a:cubicBezTo>
                    <a:pt x="773" y="106"/>
                    <a:pt x="773" y="106"/>
                    <a:pt x="773" y="106"/>
                  </a:cubicBezTo>
                  <a:cubicBezTo>
                    <a:pt x="773" y="115"/>
                    <a:pt x="772" y="120"/>
                    <a:pt x="770" y="123"/>
                  </a:cubicBezTo>
                  <a:cubicBezTo>
                    <a:pt x="769" y="125"/>
                    <a:pt x="768" y="126"/>
                    <a:pt x="762" y="130"/>
                  </a:cubicBezTo>
                  <a:cubicBezTo>
                    <a:pt x="758" y="131"/>
                    <a:pt x="751" y="134"/>
                    <a:pt x="742" y="135"/>
                  </a:cubicBezTo>
                  <a:cubicBezTo>
                    <a:pt x="731" y="137"/>
                    <a:pt x="715" y="138"/>
                    <a:pt x="694" y="138"/>
                  </a:cubicBezTo>
                  <a:cubicBezTo>
                    <a:pt x="208" y="138"/>
                    <a:pt x="208" y="138"/>
                    <a:pt x="208" y="138"/>
                  </a:cubicBezTo>
                  <a:cubicBezTo>
                    <a:pt x="182" y="138"/>
                    <a:pt x="160" y="140"/>
                    <a:pt x="141" y="144"/>
                  </a:cubicBezTo>
                  <a:cubicBezTo>
                    <a:pt x="122" y="148"/>
                    <a:pt x="105" y="155"/>
                    <a:pt x="91" y="167"/>
                  </a:cubicBezTo>
                  <a:cubicBezTo>
                    <a:pt x="82" y="174"/>
                    <a:pt x="74" y="184"/>
                    <a:pt x="69" y="195"/>
                  </a:cubicBezTo>
                  <a:cubicBezTo>
                    <a:pt x="63" y="210"/>
                    <a:pt x="61" y="225"/>
                    <a:pt x="61" y="239"/>
                  </a:cubicBezTo>
                  <a:cubicBezTo>
                    <a:pt x="61" y="302"/>
                    <a:pt x="61" y="302"/>
                    <a:pt x="61" y="302"/>
                  </a:cubicBezTo>
                  <a:cubicBezTo>
                    <a:pt x="0" y="302"/>
                    <a:pt x="0" y="302"/>
                    <a:pt x="0" y="302"/>
                  </a:cubicBezTo>
                  <a:cubicBezTo>
                    <a:pt x="94" y="395"/>
                    <a:pt x="94" y="395"/>
                    <a:pt x="94" y="395"/>
                  </a:cubicBezTo>
                  <a:cubicBezTo>
                    <a:pt x="188" y="302"/>
                    <a:pt x="188" y="302"/>
                    <a:pt x="188" y="302"/>
                  </a:cubicBezTo>
                  <a:cubicBezTo>
                    <a:pt x="129" y="302"/>
                    <a:pt x="129" y="302"/>
                    <a:pt x="129" y="302"/>
                  </a:cubicBezTo>
                  <a:cubicBezTo>
                    <a:pt x="129" y="239"/>
                    <a:pt x="129" y="239"/>
                    <a:pt x="129" y="239"/>
                  </a:cubicBezTo>
                  <a:cubicBezTo>
                    <a:pt x="129" y="230"/>
                    <a:pt x="130" y="225"/>
                    <a:pt x="132" y="222"/>
                  </a:cubicBezTo>
                  <a:cubicBezTo>
                    <a:pt x="133" y="220"/>
                    <a:pt x="134" y="218"/>
                    <a:pt x="140" y="215"/>
                  </a:cubicBezTo>
                  <a:cubicBezTo>
                    <a:pt x="144" y="213"/>
                    <a:pt x="151" y="211"/>
                    <a:pt x="160" y="210"/>
                  </a:cubicBezTo>
                  <a:cubicBezTo>
                    <a:pt x="171" y="208"/>
                    <a:pt x="187" y="206"/>
                    <a:pt x="208" y="206"/>
                  </a:cubicBezTo>
                  <a:lnTo>
                    <a:pt x="694" y="206"/>
                  </a:lnTo>
                  <a:close/>
                </a:path>
              </a:pathLst>
            </a:custGeom>
            <a:gradFill>
              <a:gsLst>
                <a:gs pos="90000">
                  <a:srgbClr val="4B2C50"/>
                </a:gs>
                <a:gs pos="10000">
                  <a:srgbClr val="4B2C50"/>
                </a:gs>
                <a:gs pos="50000">
                  <a:srgbClr val="4B2C50">
                    <a:lumMod val="60000"/>
                    <a:lumOff val="40000"/>
                  </a:srgbClr>
                </a:gs>
              </a:gsLst>
              <a:lin ang="0" scaled="1"/>
            </a:gra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45" name="Freeform 22"/>
            <p:cNvSpPr>
              <a:spLocks/>
            </p:cNvSpPr>
            <p:nvPr/>
          </p:nvSpPr>
          <p:spPr bwMode="auto">
            <a:xfrm>
              <a:off x="7496175" y="2800350"/>
              <a:ext cx="258763" cy="85725"/>
            </a:xfrm>
            <a:custGeom>
              <a:avLst/>
              <a:gdLst>
                <a:gd name="T0" fmla="*/ 97 w 135"/>
                <a:gd name="T1" fmla="*/ 18 h 45"/>
                <a:gd name="T2" fmla="*/ 61 w 135"/>
                <a:gd name="T3" fmla="*/ 29 h 45"/>
                <a:gd name="T4" fmla="*/ 0 w 135"/>
                <a:gd name="T5" fmla="*/ 34 h 45"/>
                <a:gd name="T6" fmla="*/ 48 w 135"/>
                <a:gd name="T7" fmla="*/ 37 h 45"/>
                <a:gd name="T8" fmla="*/ 68 w 135"/>
                <a:gd name="T9" fmla="*/ 42 h 45"/>
                <a:gd name="T10" fmla="*/ 72 w 135"/>
                <a:gd name="T11" fmla="*/ 45 h 45"/>
                <a:gd name="T12" fmla="*/ 73 w 135"/>
                <a:gd name="T13" fmla="*/ 45 h 45"/>
                <a:gd name="T14" fmla="*/ 109 w 135"/>
                <a:gd name="T15" fmla="*/ 34 h 45"/>
                <a:gd name="T16" fmla="*/ 135 w 135"/>
                <a:gd name="T17" fmla="*/ 16 h 45"/>
                <a:gd name="T18" fmla="*/ 123 w 135"/>
                <a:gd name="T19" fmla="*/ 0 h 45"/>
                <a:gd name="T20" fmla="*/ 97 w 135"/>
                <a:gd name="T21"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45">
                  <a:moveTo>
                    <a:pt x="97" y="18"/>
                  </a:moveTo>
                  <a:cubicBezTo>
                    <a:pt x="86" y="23"/>
                    <a:pt x="74" y="27"/>
                    <a:pt x="61" y="29"/>
                  </a:cubicBezTo>
                  <a:cubicBezTo>
                    <a:pt x="43" y="32"/>
                    <a:pt x="23" y="34"/>
                    <a:pt x="0" y="34"/>
                  </a:cubicBezTo>
                  <a:cubicBezTo>
                    <a:pt x="21" y="34"/>
                    <a:pt x="37" y="35"/>
                    <a:pt x="48" y="37"/>
                  </a:cubicBezTo>
                  <a:cubicBezTo>
                    <a:pt x="57" y="38"/>
                    <a:pt x="64" y="41"/>
                    <a:pt x="68" y="42"/>
                  </a:cubicBezTo>
                  <a:cubicBezTo>
                    <a:pt x="70" y="44"/>
                    <a:pt x="71" y="44"/>
                    <a:pt x="72" y="45"/>
                  </a:cubicBezTo>
                  <a:cubicBezTo>
                    <a:pt x="72" y="45"/>
                    <a:pt x="72" y="45"/>
                    <a:pt x="73" y="45"/>
                  </a:cubicBezTo>
                  <a:cubicBezTo>
                    <a:pt x="86" y="43"/>
                    <a:pt x="98" y="39"/>
                    <a:pt x="109" y="34"/>
                  </a:cubicBezTo>
                  <a:cubicBezTo>
                    <a:pt x="119" y="30"/>
                    <a:pt x="128" y="23"/>
                    <a:pt x="135" y="16"/>
                  </a:cubicBezTo>
                  <a:cubicBezTo>
                    <a:pt x="132" y="10"/>
                    <a:pt x="128" y="4"/>
                    <a:pt x="123" y="0"/>
                  </a:cubicBezTo>
                  <a:cubicBezTo>
                    <a:pt x="116" y="7"/>
                    <a:pt x="107" y="14"/>
                    <a:pt x="97" y="18"/>
                  </a:cubicBezTo>
                  <a:close/>
                </a:path>
              </a:pathLst>
            </a:custGeom>
            <a:solidFill>
              <a:srgbClr val="2C3E50">
                <a:alpha val="5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pSp>
      <p:sp>
        <p:nvSpPr>
          <p:cNvPr id="46" name="TextBox 45"/>
          <p:cNvSpPr txBox="1"/>
          <p:nvPr/>
        </p:nvSpPr>
        <p:spPr>
          <a:xfrm>
            <a:off x="1052946" y="5116803"/>
            <a:ext cx="2021332" cy="502573"/>
          </a:xfrm>
          <a:prstGeom prst="rect">
            <a:avLst/>
          </a:prstGeom>
          <a:noFill/>
        </p:spPr>
        <p:txBody>
          <a:bodyPr wrap="square" rtlCol="0">
            <a:spAutoFit/>
          </a:bodyPr>
          <a:lstStyle/>
          <a:p>
            <a:pPr algn="ctr"/>
            <a:r>
              <a:rPr lang="en-US" sz="1333" b="1" dirty="0">
                <a:solidFill>
                  <a:srgbClr val="46B5B1"/>
                </a:solidFill>
                <a:latin typeface="Segoe UI Light" panose="020B0502040204020203" pitchFamily="34" charset="0"/>
                <a:cs typeface="Segoe UI Light" panose="020B0502040204020203" pitchFamily="34" charset="0"/>
              </a:rPr>
              <a:t>Campaign </a:t>
            </a:r>
            <a:r>
              <a:rPr lang="en-US" sz="1333" b="1" dirty="0" err="1">
                <a:solidFill>
                  <a:srgbClr val="46B5B1"/>
                </a:solidFill>
                <a:latin typeface="Segoe UI Light" panose="020B0502040204020203" pitchFamily="34" charset="0"/>
                <a:cs typeface="Segoe UI Light" panose="020B0502040204020203" pitchFamily="34" charset="0"/>
              </a:rPr>
              <a:t>termination&amp;acceptance</a:t>
            </a:r>
            <a:endParaRPr lang="en-US" sz="1333" b="1" dirty="0">
              <a:solidFill>
                <a:srgbClr val="46B5B1"/>
              </a:solidFill>
              <a:latin typeface="Segoe UI Light" panose="020B0502040204020203" pitchFamily="34" charset="0"/>
              <a:cs typeface="Segoe UI Light" panose="020B0502040204020203" pitchFamily="34" charset="0"/>
            </a:endParaRPr>
          </a:p>
        </p:txBody>
      </p:sp>
      <p:sp>
        <p:nvSpPr>
          <p:cNvPr id="47" name="TextBox 46"/>
          <p:cNvSpPr txBox="1"/>
          <p:nvPr/>
        </p:nvSpPr>
        <p:spPr>
          <a:xfrm>
            <a:off x="9691110" y="2148515"/>
            <a:ext cx="1511969" cy="297454"/>
          </a:xfrm>
          <a:prstGeom prst="rect">
            <a:avLst/>
          </a:prstGeom>
          <a:noFill/>
        </p:spPr>
        <p:txBody>
          <a:bodyPr wrap="square" rtlCol="0">
            <a:spAutoFit/>
          </a:bodyPr>
          <a:lstStyle/>
          <a:p>
            <a:pPr algn="ctr"/>
            <a:r>
              <a:rPr lang="en-US" sz="1333" dirty="0">
                <a:solidFill>
                  <a:srgbClr val="F39C12"/>
                </a:solidFill>
                <a:latin typeface="Segoe UI Light" panose="020B0502040204020203" pitchFamily="34" charset="0"/>
                <a:cs typeface="Segoe UI Light" panose="020B0502040204020203" pitchFamily="34" charset="0"/>
              </a:rPr>
              <a:t>Sample products</a:t>
            </a:r>
          </a:p>
        </p:txBody>
      </p:sp>
      <p:sp>
        <p:nvSpPr>
          <p:cNvPr id="48" name="TextBox 47"/>
          <p:cNvSpPr txBox="1"/>
          <p:nvPr/>
        </p:nvSpPr>
        <p:spPr>
          <a:xfrm>
            <a:off x="7447185" y="2162626"/>
            <a:ext cx="1511969" cy="297454"/>
          </a:xfrm>
          <a:prstGeom prst="rect">
            <a:avLst/>
          </a:prstGeom>
          <a:noFill/>
        </p:spPr>
        <p:txBody>
          <a:bodyPr wrap="square" rtlCol="0">
            <a:spAutoFit/>
          </a:bodyPr>
          <a:lstStyle/>
          <a:p>
            <a:pPr algn="ctr"/>
            <a:r>
              <a:rPr lang="en-US" sz="1333" dirty="0">
                <a:solidFill>
                  <a:srgbClr val="9BBB59"/>
                </a:solidFill>
                <a:latin typeface="Segoe UI Light" panose="020B0502040204020203" pitchFamily="34" charset="0"/>
                <a:cs typeface="Segoe UI Light" panose="020B0502040204020203" pitchFamily="34" charset="0"/>
              </a:rPr>
              <a:t>Reviewer selection</a:t>
            </a:r>
          </a:p>
        </p:txBody>
      </p:sp>
      <p:sp>
        <p:nvSpPr>
          <p:cNvPr id="49" name="TextBox 48"/>
          <p:cNvSpPr txBox="1"/>
          <p:nvPr/>
        </p:nvSpPr>
        <p:spPr>
          <a:xfrm>
            <a:off x="5389383" y="2261407"/>
            <a:ext cx="1663167" cy="297466"/>
          </a:xfrm>
          <a:prstGeom prst="rect">
            <a:avLst/>
          </a:prstGeom>
          <a:noFill/>
        </p:spPr>
        <p:txBody>
          <a:bodyPr wrap="square" rtlCol="0">
            <a:spAutoFit/>
          </a:bodyPr>
          <a:lstStyle/>
          <a:p>
            <a:pPr algn="ctr"/>
            <a:r>
              <a:rPr lang="en-US" sz="1333" dirty="0">
                <a:solidFill>
                  <a:srgbClr val="2980B9"/>
                </a:solidFill>
                <a:latin typeface="Segoe UI Light" panose="020B0502040204020203" pitchFamily="34" charset="0"/>
                <a:cs typeface="Segoe UI Light" panose="020B0502040204020203" pitchFamily="34" charset="0"/>
              </a:rPr>
              <a:t>Reviewer enrolment</a:t>
            </a:r>
          </a:p>
        </p:txBody>
      </p:sp>
      <p:sp>
        <p:nvSpPr>
          <p:cNvPr id="50" name="Freeform 29"/>
          <p:cNvSpPr>
            <a:spLocks noEditPoints="1"/>
          </p:cNvSpPr>
          <p:nvPr/>
        </p:nvSpPr>
        <p:spPr bwMode="auto">
          <a:xfrm>
            <a:off x="1924052" y="4605231"/>
            <a:ext cx="573615" cy="513572"/>
          </a:xfrm>
          <a:custGeom>
            <a:avLst/>
            <a:gdLst>
              <a:gd name="T0" fmla="*/ 287 w 419"/>
              <a:gd name="T1" fmla="*/ 44 h 399"/>
              <a:gd name="T2" fmla="*/ 260 w 419"/>
              <a:gd name="T3" fmla="*/ 0 h 399"/>
              <a:gd name="T4" fmla="*/ 134 w 419"/>
              <a:gd name="T5" fmla="*/ 27 h 399"/>
              <a:gd name="T6" fmla="*/ 84 w 419"/>
              <a:gd name="T7" fmla="*/ 44 h 399"/>
              <a:gd name="T8" fmla="*/ 68 w 419"/>
              <a:gd name="T9" fmla="*/ 82 h 399"/>
              <a:gd name="T10" fmla="*/ 177 w 419"/>
              <a:gd name="T11" fmla="*/ 169 h 399"/>
              <a:gd name="T12" fmla="*/ 166 w 419"/>
              <a:gd name="T13" fmla="*/ 219 h 399"/>
              <a:gd name="T14" fmla="*/ 134 w 419"/>
              <a:gd name="T15" fmla="*/ 257 h 399"/>
              <a:gd name="T16" fmla="*/ 282 w 419"/>
              <a:gd name="T17" fmla="*/ 263 h 399"/>
              <a:gd name="T18" fmla="*/ 287 w 419"/>
              <a:gd name="T19" fmla="*/ 246 h 399"/>
              <a:gd name="T20" fmla="*/ 232 w 419"/>
              <a:gd name="T21" fmla="*/ 197 h 399"/>
              <a:gd name="T22" fmla="*/ 260 w 419"/>
              <a:gd name="T23" fmla="*/ 153 h 399"/>
              <a:gd name="T24" fmla="*/ 353 w 419"/>
              <a:gd name="T25" fmla="*/ 60 h 399"/>
              <a:gd name="T26" fmla="*/ 90 w 419"/>
              <a:gd name="T27" fmla="*/ 82 h 399"/>
              <a:gd name="T28" fmla="*/ 134 w 419"/>
              <a:gd name="T29" fmla="*/ 65 h 399"/>
              <a:gd name="T30" fmla="*/ 90 w 419"/>
              <a:gd name="T31" fmla="*/ 82 h 399"/>
              <a:gd name="T32" fmla="*/ 274 w 419"/>
              <a:gd name="T33" fmla="*/ 129 h 399"/>
              <a:gd name="T34" fmla="*/ 331 w 419"/>
              <a:gd name="T35" fmla="*/ 65 h 399"/>
              <a:gd name="T36" fmla="*/ 29 w 419"/>
              <a:gd name="T37" fmla="*/ 287 h 399"/>
              <a:gd name="T38" fmla="*/ 18 w 419"/>
              <a:gd name="T39" fmla="*/ 287 h 399"/>
              <a:gd name="T40" fmla="*/ 14 w 419"/>
              <a:gd name="T41" fmla="*/ 297 h 399"/>
              <a:gd name="T42" fmla="*/ 23 w 419"/>
              <a:gd name="T43" fmla="*/ 304 h 399"/>
              <a:gd name="T44" fmla="*/ 32 w 419"/>
              <a:gd name="T45" fmla="*/ 297 h 399"/>
              <a:gd name="T46" fmla="*/ 29 w 419"/>
              <a:gd name="T47" fmla="*/ 287 h 399"/>
              <a:gd name="T48" fmla="*/ 103 w 419"/>
              <a:gd name="T49" fmla="*/ 290 h 399"/>
              <a:gd name="T50" fmla="*/ 67 w 419"/>
              <a:gd name="T51" fmla="*/ 316 h 399"/>
              <a:gd name="T52" fmla="*/ 81 w 419"/>
              <a:gd name="T53" fmla="*/ 358 h 399"/>
              <a:gd name="T54" fmla="*/ 125 w 419"/>
              <a:gd name="T55" fmla="*/ 358 h 399"/>
              <a:gd name="T56" fmla="*/ 139 w 419"/>
              <a:gd name="T57" fmla="*/ 316 h 399"/>
              <a:gd name="T58" fmla="*/ 221 w 419"/>
              <a:gd name="T59" fmla="*/ 340 h 399"/>
              <a:gd name="T60" fmla="*/ 197 w 419"/>
              <a:gd name="T61" fmla="*/ 340 h 399"/>
              <a:gd name="T62" fmla="*/ 190 w 419"/>
              <a:gd name="T63" fmla="*/ 362 h 399"/>
              <a:gd name="T64" fmla="*/ 209 w 419"/>
              <a:gd name="T65" fmla="*/ 376 h 399"/>
              <a:gd name="T66" fmla="*/ 229 w 419"/>
              <a:gd name="T67" fmla="*/ 362 h 399"/>
              <a:gd name="T68" fmla="*/ 221 w 419"/>
              <a:gd name="T69" fmla="*/ 340 h 399"/>
              <a:gd name="T70" fmla="*/ 316 w 419"/>
              <a:gd name="T71" fmla="*/ 290 h 399"/>
              <a:gd name="T72" fmla="*/ 280 w 419"/>
              <a:gd name="T73" fmla="*/ 316 h 399"/>
              <a:gd name="T74" fmla="*/ 294 w 419"/>
              <a:gd name="T75" fmla="*/ 358 h 399"/>
              <a:gd name="T76" fmla="*/ 338 w 419"/>
              <a:gd name="T77" fmla="*/ 358 h 399"/>
              <a:gd name="T78" fmla="*/ 352 w 419"/>
              <a:gd name="T79" fmla="*/ 316 h 399"/>
              <a:gd name="T80" fmla="*/ 419 w 419"/>
              <a:gd name="T81" fmla="*/ 287 h 399"/>
              <a:gd name="T82" fmla="*/ 396 w 419"/>
              <a:gd name="T83" fmla="*/ 270 h 399"/>
              <a:gd name="T84" fmla="*/ 372 w 419"/>
              <a:gd name="T85" fmla="*/ 287 h 399"/>
              <a:gd name="T86" fmla="*/ 381 w 419"/>
              <a:gd name="T87" fmla="*/ 314 h 399"/>
              <a:gd name="T88" fmla="*/ 410 w 419"/>
              <a:gd name="T89" fmla="*/ 314 h 399"/>
              <a:gd name="T90" fmla="*/ 419 w 419"/>
              <a:gd name="T91" fmla="*/ 28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9" h="399">
                <a:moveTo>
                  <a:pt x="336" y="44"/>
                </a:moveTo>
                <a:cubicBezTo>
                  <a:pt x="287" y="44"/>
                  <a:pt x="287" y="44"/>
                  <a:pt x="287" y="44"/>
                </a:cubicBezTo>
                <a:cubicBezTo>
                  <a:pt x="287" y="27"/>
                  <a:pt x="287" y="27"/>
                  <a:pt x="287" y="27"/>
                </a:cubicBezTo>
                <a:cubicBezTo>
                  <a:pt x="287" y="12"/>
                  <a:pt x="275" y="0"/>
                  <a:pt x="260" y="0"/>
                </a:cubicBezTo>
                <a:cubicBezTo>
                  <a:pt x="161" y="0"/>
                  <a:pt x="161" y="0"/>
                  <a:pt x="161" y="0"/>
                </a:cubicBezTo>
                <a:cubicBezTo>
                  <a:pt x="146" y="0"/>
                  <a:pt x="134" y="12"/>
                  <a:pt x="134" y="27"/>
                </a:cubicBezTo>
                <a:cubicBezTo>
                  <a:pt x="134" y="44"/>
                  <a:pt x="134" y="44"/>
                  <a:pt x="134" y="44"/>
                </a:cubicBezTo>
                <a:cubicBezTo>
                  <a:pt x="84" y="44"/>
                  <a:pt x="84" y="44"/>
                  <a:pt x="84" y="44"/>
                </a:cubicBezTo>
                <a:cubicBezTo>
                  <a:pt x="75" y="44"/>
                  <a:pt x="68" y="51"/>
                  <a:pt x="68" y="60"/>
                </a:cubicBezTo>
                <a:cubicBezTo>
                  <a:pt x="68" y="82"/>
                  <a:pt x="68" y="82"/>
                  <a:pt x="68" y="82"/>
                </a:cubicBezTo>
                <a:cubicBezTo>
                  <a:pt x="68" y="114"/>
                  <a:pt x="107" y="150"/>
                  <a:pt x="161" y="153"/>
                </a:cubicBezTo>
                <a:cubicBezTo>
                  <a:pt x="168" y="162"/>
                  <a:pt x="174" y="167"/>
                  <a:pt x="177" y="169"/>
                </a:cubicBezTo>
                <a:cubicBezTo>
                  <a:pt x="186" y="177"/>
                  <a:pt x="188" y="186"/>
                  <a:pt x="188" y="197"/>
                </a:cubicBezTo>
                <a:cubicBezTo>
                  <a:pt x="188" y="208"/>
                  <a:pt x="183" y="219"/>
                  <a:pt x="166" y="219"/>
                </a:cubicBezTo>
                <a:cubicBezTo>
                  <a:pt x="150" y="219"/>
                  <a:pt x="134" y="230"/>
                  <a:pt x="134" y="246"/>
                </a:cubicBezTo>
                <a:cubicBezTo>
                  <a:pt x="134" y="257"/>
                  <a:pt x="134" y="257"/>
                  <a:pt x="134" y="257"/>
                </a:cubicBezTo>
                <a:cubicBezTo>
                  <a:pt x="134" y="260"/>
                  <a:pt x="136" y="263"/>
                  <a:pt x="139" y="263"/>
                </a:cubicBezTo>
                <a:cubicBezTo>
                  <a:pt x="282" y="263"/>
                  <a:pt x="282" y="263"/>
                  <a:pt x="282" y="263"/>
                </a:cubicBezTo>
                <a:cubicBezTo>
                  <a:pt x="285" y="263"/>
                  <a:pt x="287" y="260"/>
                  <a:pt x="287" y="257"/>
                </a:cubicBezTo>
                <a:cubicBezTo>
                  <a:pt x="287" y="246"/>
                  <a:pt x="287" y="246"/>
                  <a:pt x="287" y="246"/>
                </a:cubicBezTo>
                <a:cubicBezTo>
                  <a:pt x="287" y="230"/>
                  <a:pt x="271" y="219"/>
                  <a:pt x="254" y="219"/>
                </a:cubicBezTo>
                <a:cubicBezTo>
                  <a:pt x="238" y="219"/>
                  <a:pt x="232" y="208"/>
                  <a:pt x="232" y="197"/>
                </a:cubicBezTo>
                <a:cubicBezTo>
                  <a:pt x="232" y="186"/>
                  <a:pt x="235" y="177"/>
                  <a:pt x="244" y="169"/>
                </a:cubicBezTo>
                <a:cubicBezTo>
                  <a:pt x="247" y="167"/>
                  <a:pt x="253" y="162"/>
                  <a:pt x="260" y="153"/>
                </a:cubicBezTo>
                <a:cubicBezTo>
                  <a:pt x="313" y="150"/>
                  <a:pt x="353" y="114"/>
                  <a:pt x="353" y="82"/>
                </a:cubicBezTo>
                <a:cubicBezTo>
                  <a:pt x="353" y="60"/>
                  <a:pt x="353" y="60"/>
                  <a:pt x="353" y="60"/>
                </a:cubicBezTo>
                <a:cubicBezTo>
                  <a:pt x="353" y="51"/>
                  <a:pt x="345" y="44"/>
                  <a:pt x="336" y="44"/>
                </a:cubicBezTo>
                <a:close/>
                <a:moveTo>
                  <a:pt x="90" y="82"/>
                </a:moveTo>
                <a:cubicBezTo>
                  <a:pt x="90" y="65"/>
                  <a:pt x="90" y="65"/>
                  <a:pt x="90" y="65"/>
                </a:cubicBezTo>
                <a:cubicBezTo>
                  <a:pt x="134" y="65"/>
                  <a:pt x="134" y="65"/>
                  <a:pt x="134" y="65"/>
                </a:cubicBezTo>
                <a:cubicBezTo>
                  <a:pt x="134" y="92"/>
                  <a:pt x="139" y="113"/>
                  <a:pt x="146" y="129"/>
                </a:cubicBezTo>
                <a:cubicBezTo>
                  <a:pt x="113" y="122"/>
                  <a:pt x="90" y="99"/>
                  <a:pt x="90" y="82"/>
                </a:cubicBezTo>
                <a:close/>
                <a:moveTo>
                  <a:pt x="331" y="82"/>
                </a:moveTo>
                <a:cubicBezTo>
                  <a:pt x="331" y="99"/>
                  <a:pt x="308" y="122"/>
                  <a:pt x="274" y="129"/>
                </a:cubicBezTo>
                <a:cubicBezTo>
                  <a:pt x="282" y="113"/>
                  <a:pt x="287" y="92"/>
                  <a:pt x="287" y="65"/>
                </a:cubicBezTo>
                <a:cubicBezTo>
                  <a:pt x="331" y="65"/>
                  <a:pt x="331" y="65"/>
                  <a:pt x="331" y="65"/>
                </a:cubicBezTo>
                <a:lnTo>
                  <a:pt x="331" y="82"/>
                </a:lnTo>
                <a:close/>
                <a:moveTo>
                  <a:pt x="29" y="287"/>
                </a:moveTo>
                <a:cubicBezTo>
                  <a:pt x="23" y="270"/>
                  <a:pt x="23" y="270"/>
                  <a:pt x="23" y="270"/>
                </a:cubicBezTo>
                <a:cubicBezTo>
                  <a:pt x="18" y="287"/>
                  <a:pt x="18" y="287"/>
                  <a:pt x="18" y="287"/>
                </a:cubicBezTo>
                <a:cubicBezTo>
                  <a:pt x="0" y="287"/>
                  <a:pt x="0" y="287"/>
                  <a:pt x="0" y="287"/>
                </a:cubicBezTo>
                <a:cubicBezTo>
                  <a:pt x="14" y="297"/>
                  <a:pt x="14" y="297"/>
                  <a:pt x="14" y="297"/>
                </a:cubicBezTo>
                <a:cubicBezTo>
                  <a:pt x="9" y="314"/>
                  <a:pt x="9" y="314"/>
                  <a:pt x="9" y="314"/>
                </a:cubicBezTo>
                <a:cubicBezTo>
                  <a:pt x="23" y="304"/>
                  <a:pt x="23" y="304"/>
                  <a:pt x="23" y="304"/>
                </a:cubicBezTo>
                <a:cubicBezTo>
                  <a:pt x="38" y="314"/>
                  <a:pt x="38" y="314"/>
                  <a:pt x="38" y="314"/>
                </a:cubicBezTo>
                <a:cubicBezTo>
                  <a:pt x="32" y="297"/>
                  <a:pt x="32" y="297"/>
                  <a:pt x="32" y="297"/>
                </a:cubicBezTo>
                <a:cubicBezTo>
                  <a:pt x="47" y="287"/>
                  <a:pt x="47" y="287"/>
                  <a:pt x="47" y="287"/>
                </a:cubicBezTo>
                <a:lnTo>
                  <a:pt x="29" y="287"/>
                </a:lnTo>
                <a:close/>
                <a:moveTo>
                  <a:pt x="111" y="316"/>
                </a:moveTo>
                <a:cubicBezTo>
                  <a:pt x="103" y="290"/>
                  <a:pt x="103" y="290"/>
                  <a:pt x="103" y="290"/>
                </a:cubicBezTo>
                <a:cubicBezTo>
                  <a:pt x="94" y="316"/>
                  <a:pt x="94" y="316"/>
                  <a:pt x="94" y="316"/>
                </a:cubicBezTo>
                <a:cubicBezTo>
                  <a:pt x="67" y="316"/>
                  <a:pt x="67" y="316"/>
                  <a:pt x="67" y="316"/>
                </a:cubicBezTo>
                <a:cubicBezTo>
                  <a:pt x="89" y="332"/>
                  <a:pt x="89" y="332"/>
                  <a:pt x="89" y="332"/>
                </a:cubicBezTo>
                <a:cubicBezTo>
                  <a:pt x="81" y="358"/>
                  <a:pt x="81" y="358"/>
                  <a:pt x="81" y="358"/>
                </a:cubicBezTo>
                <a:cubicBezTo>
                  <a:pt x="103" y="342"/>
                  <a:pt x="103" y="342"/>
                  <a:pt x="103" y="342"/>
                </a:cubicBezTo>
                <a:cubicBezTo>
                  <a:pt x="125" y="358"/>
                  <a:pt x="125" y="358"/>
                  <a:pt x="125" y="358"/>
                </a:cubicBezTo>
                <a:cubicBezTo>
                  <a:pt x="117" y="332"/>
                  <a:pt x="117" y="332"/>
                  <a:pt x="117" y="332"/>
                </a:cubicBezTo>
                <a:cubicBezTo>
                  <a:pt x="139" y="316"/>
                  <a:pt x="139" y="316"/>
                  <a:pt x="139" y="316"/>
                </a:cubicBezTo>
                <a:lnTo>
                  <a:pt x="111" y="316"/>
                </a:lnTo>
                <a:close/>
                <a:moveTo>
                  <a:pt x="221" y="340"/>
                </a:moveTo>
                <a:cubicBezTo>
                  <a:pt x="209" y="303"/>
                  <a:pt x="209" y="303"/>
                  <a:pt x="209" y="303"/>
                </a:cubicBezTo>
                <a:cubicBezTo>
                  <a:pt x="197" y="340"/>
                  <a:pt x="197" y="340"/>
                  <a:pt x="197" y="340"/>
                </a:cubicBezTo>
                <a:cubicBezTo>
                  <a:pt x="159" y="340"/>
                  <a:pt x="159" y="340"/>
                  <a:pt x="159" y="340"/>
                </a:cubicBezTo>
                <a:cubicBezTo>
                  <a:pt x="190" y="362"/>
                  <a:pt x="190" y="362"/>
                  <a:pt x="190" y="362"/>
                </a:cubicBezTo>
                <a:cubicBezTo>
                  <a:pt x="178" y="399"/>
                  <a:pt x="178" y="399"/>
                  <a:pt x="178" y="399"/>
                </a:cubicBezTo>
                <a:cubicBezTo>
                  <a:pt x="209" y="376"/>
                  <a:pt x="209" y="376"/>
                  <a:pt x="209" y="376"/>
                </a:cubicBezTo>
                <a:cubicBezTo>
                  <a:pt x="241" y="399"/>
                  <a:pt x="241" y="399"/>
                  <a:pt x="241" y="399"/>
                </a:cubicBezTo>
                <a:cubicBezTo>
                  <a:pt x="229" y="362"/>
                  <a:pt x="229" y="362"/>
                  <a:pt x="229" y="362"/>
                </a:cubicBezTo>
                <a:cubicBezTo>
                  <a:pt x="260" y="340"/>
                  <a:pt x="260" y="340"/>
                  <a:pt x="260" y="340"/>
                </a:cubicBezTo>
                <a:lnTo>
                  <a:pt x="221" y="340"/>
                </a:lnTo>
                <a:close/>
                <a:moveTo>
                  <a:pt x="324" y="316"/>
                </a:moveTo>
                <a:cubicBezTo>
                  <a:pt x="316" y="290"/>
                  <a:pt x="316" y="290"/>
                  <a:pt x="316" y="290"/>
                </a:cubicBezTo>
                <a:cubicBezTo>
                  <a:pt x="307" y="316"/>
                  <a:pt x="307" y="316"/>
                  <a:pt x="307" y="316"/>
                </a:cubicBezTo>
                <a:cubicBezTo>
                  <a:pt x="280" y="316"/>
                  <a:pt x="280" y="316"/>
                  <a:pt x="280" y="316"/>
                </a:cubicBezTo>
                <a:cubicBezTo>
                  <a:pt x="302" y="332"/>
                  <a:pt x="302" y="332"/>
                  <a:pt x="302" y="332"/>
                </a:cubicBezTo>
                <a:cubicBezTo>
                  <a:pt x="294" y="358"/>
                  <a:pt x="294" y="358"/>
                  <a:pt x="294" y="358"/>
                </a:cubicBezTo>
                <a:cubicBezTo>
                  <a:pt x="316" y="342"/>
                  <a:pt x="316" y="342"/>
                  <a:pt x="316" y="342"/>
                </a:cubicBezTo>
                <a:cubicBezTo>
                  <a:pt x="338" y="358"/>
                  <a:pt x="338" y="358"/>
                  <a:pt x="338" y="358"/>
                </a:cubicBezTo>
                <a:cubicBezTo>
                  <a:pt x="330" y="332"/>
                  <a:pt x="330" y="332"/>
                  <a:pt x="330" y="332"/>
                </a:cubicBezTo>
                <a:cubicBezTo>
                  <a:pt x="352" y="316"/>
                  <a:pt x="352" y="316"/>
                  <a:pt x="352" y="316"/>
                </a:cubicBezTo>
                <a:lnTo>
                  <a:pt x="324" y="316"/>
                </a:lnTo>
                <a:close/>
                <a:moveTo>
                  <a:pt x="419" y="287"/>
                </a:moveTo>
                <a:cubicBezTo>
                  <a:pt x="401" y="287"/>
                  <a:pt x="401" y="287"/>
                  <a:pt x="401" y="287"/>
                </a:cubicBezTo>
                <a:cubicBezTo>
                  <a:pt x="396" y="270"/>
                  <a:pt x="396" y="270"/>
                  <a:pt x="396" y="270"/>
                </a:cubicBezTo>
                <a:cubicBezTo>
                  <a:pt x="390" y="287"/>
                  <a:pt x="390" y="287"/>
                  <a:pt x="390" y="287"/>
                </a:cubicBezTo>
                <a:cubicBezTo>
                  <a:pt x="372" y="287"/>
                  <a:pt x="372" y="287"/>
                  <a:pt x="372" y="287"/>
                </a:cubicBezTo>
                <a:cubicBezTo>
                  <a:pt x="387" y="297"/>
                  <a:pt x="387" y="297"/>
                  <a:pt x="387" y="297"/>
                </a:cubicBezTo>
                <a:cubicBezTo>
                  <a:pt x="381" y="314"/>
                  <a:pt x="381" y="314"/>
                  <a:pt x="381" y="314"/>
                </a:cubicBezTo>
                <a:cubicBezTo>
                  <a:pt x="396" y="304"/>
                  <a:pt x="396" y="304"/>
                  <a:pt x="396" y="304"/>
                </a:cubicBezTo>
                <a:cubicBezTo>
                  <a:pt x="410" y="314"/>
                  <a:pt x="410" y="314"/>
                  <a:pt x="410" y="314"/>
                </a:cubicBezTo>
                <a:cubicBezTo>
                  <a:pt x="404" y="297"/>
                  <a:pt x="404" y="297"/>
                  <a:pt x="404" y="297"/>
                </a:cubicBezTo>
                <a:lnTo>
                  <a:pt x="419" y="287"/>
                </a:ln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prstClr val="black"/>
              </a:solidFill>
              <a:latin typeface="Segoe UI Light" panose="020B0502040204020203" pitchFamily="34" charset="0"/>
              <a:cs typeface="Segoe UI Light" panose="020B0502040204020203" pitchFamily="34" charset="0"/>
            </a:endParaRPr>
          </a:p>
        </p:txBody>
      </p:sp>
      <p:sp>
        <p:nvSpPr>
          <p:cNvPr id="51" name="Freeform 23"/>
          <p:cNvSpPr>
            <a:spLocks noEditPoints="1"/>
          </p:cNvSpPr>
          <p:nvPr/>
        </p:nvSpPr>
        <p:spPr bwMode="auto">
          <a:xfrm>
            <a:off x="5993663" y="1712042"/>
            <a:ext cx="582115" cy="482965"/>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Segoe UI Light" panose="020B0502040204020203" pitchFamily="34" charset="0"/>
              <a:cs typeface="Segoe UI Light" panose="020B0502040204020203" pitchFamily="34" charset="0"/>
            </a:endParaRPr>
          </a:p>
        </p:txBody>
      </p:sp>
      <p:grpSp>
        <p:nvGrpSpPr>
          <p:cNvPr id="52" name="Group 51"/>
          <p:cNvGrpSpPr/>
          <p:nvPr/>
        </p:nvGrpSpPr>
        <p:grpSpPr>
          <a:xfrm>
            <a:off x="4109352" y="4512361"/>
            <a:ext cx="542925" cy="465138"/>
            <a:chOff x="5041900" y="285750"/>
            <a:chExt cx="542925" cy="465138"/>
          </a:xfrm>
          <a:solidFill>
            <a:srgbClr val="379BCD"/>
          </a:solidFill>
        </p:grpSpPr>
        <p:sp>
          <p:nvSpPr>
            <p:cNvPr id="53" name="Freeform 112"/>
            <p:cNvSpPr>
              <a:spLocks noEditPoints="1"/>
            </p:cNvSpPr>
            <p:nvPr/>
          </p:nvSpPr>
          <p:spPr bwMode="auto">
            <a:xfrm>
              <a:off x="5084763" y="442913"/>
              <a:ext cx="430213" cy="258763"/>
            </a:xfrm>
            <a:custGeom>
              <a:avLst/>
              <a:gdLst>
                <a:gd name="T0" fmla="*/ 75 w 271"/>
                <a:gd name="T1" fmla="*/ 62 h 163"/>
                <a:gd name="T2" fmla="*/ 75 w 271"/>
                <a:gd name="T3" fmla="*/ 163 h 163"/>
                <a:gd name="T4" fmla="*/ 119 w 271"/>
                <a:gd name="T5" fmla="*/ 163 h 163"/>
                <a:gd name="T6" fmla="*/ 119 w 271"/>
                <a:gd name="T7" fmla="*/ 62 h 163"/>
                <a:gd name="T8" fmla="*/ 97 w 271"/>
                <a:gd name="T9" fmla="*/ 43 h 163"/>
                <a:gd name="T10" fmla="*/ 75 w 271"/>
                <a:gd name="T11" fmla="*/ 62 h 163"/>
                <a:gd name="T12" fmla="*/ 0 w 271"/>
                <a:gd name="T13" fmla="*/ 163 h 163"/>
                <a:gd name="T14" fmla="*/ 45 w 271"/>
                <a:gd name="T15" fmla="*/ 163 h 163"/>
                <a:gd name="T16" fmla="*/ 45 w 271"/>
                <a:gd name="T17" fmla="*/ 86 h 163"/>
                <a:gd name="T18" fmla="*/ 0 w 271"/>
                <a:gd name="T19" fmla="*/ 123 h 163"/>
                <a:gd name="T20" fmla="*/ 0 w 271"/>
                <a:gd name="T21" fmla="*/ 163 h 163"/>
                <a:gd name="T22" fmla="*/ 226 w 271"/>
                <a:gd name="T23" fmla="*/ 38 h 163"/>
                <a:gd name="T24" fmla="*/ 226 w 271"/>
                <a:gd name="T25" fmla="*/ 163 h 163"/>
                <a:gd name="T26" fmla="*/ 271 w 271"/>
                <a:gd name="T27" fmla="*/ 163 h 163"/>
                <a:gd name="T28" fmla="*/ 271 w 271"/>
                <a:gd name="T29" fmla="*/ 0 h 163"/>
                <a:gd name="T30" fmla="*/ 226 w 271"/>
                <a:gd name="T31" fmla="*/ 38 h 163"/>
                <a:gd name="T32" fmla="*/ 151 w 271"/>
                <a:gd name="T33" fmla="*/ 88 h 163"/>
                <a:gd name="T34" fmla="*/ 151 w 271"/>
                <a:gd name="T35" fmla="*/ 163 h 163"/>
                <a:gd name="T36" fmla="*/ 196 w 271"/>
                <a:gd name="T37" fmla="*/ 163 h 163"/>
                <a:gd name="T38" fmla="*/ 196 w 271"/>
                <a:gd name="T39" fmla="*/ 65 h 163"/>
                <a:gd name="T40" fmla="*/ 159 w 271"/>
                <a:gd name="T41" fmla="*/ 96 h 163"/>
                <a:gd name="T42" fmla="*/ 151 w 271"/>
                <a:gd name="T43" fmla="*/ 8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163">
                  <a:moveTo>
                    <a:pt x="75" y="62"/>
                  </a:moveTo>
                  <a:lnTo>
                    <a:pt x="75" y="163"/>
                  </a:lnTo>
                  <a:lnTo>
                    <a:pt x="119" y="163"/>
                  </a:lnTo>
                  <a:lnTo>
                    <a:pt x="119" y="62"/>
                  </a:lnTo>
                  <a:lnTo>
                    <a:pt x="97" y="43"/>
                  </a:lnTo>
                  <a:lnTo>
                    <a:pt x="75" y="62"/>
                  </a:lnTo>
                  <a:close/>
                  <a:moveTo>
                    <a:pt x="0" y="163"/>
                  </a:moveTo>
                  <a:lnTo>
                    <a:pt x="45" y="163"/>
                  </a:lnTo>
                  <a:lnTo>
                    <a:pt x="45" y="86"/>
                  </a:lnTo>
                  <a:lnTo>
                    <a:pt x="0" y="123"/>
                  </a:lnTo>
                  <a:lnTo>
                    <a:pt x="0" y="163"/>
                  </a:lnTo>
                  <a:close/>
                  <a:moveTo>
                    <a:pt x="226" y="38"/>
                  </a:moveTo>
                  <a:lnTo>
                    <a:pt x="226" y="163"/>
                  </a:lnTo>
                  <a:lnTo>
                    <a:pt x="271" y="163"/>
                  </a:lnTo>
                  <a:lnTo>
                    <a:pt x="271" y="0"/>
                  </a:lnTo>
                  <a:lnTo>
                    <a:pt x="226" y="38"/>
                  </a:lnTo>
                  <a:close/>
                  <a:moveTo>
                    <a:pt x="151" y="88"/>
                  </a:moveTo>
                  <a:lnTo>
                    <a:pt x="151" y="163"/>
                  </a:lnTo>
                  <a:lnTo>
                    <a:pt x="196" y="163"/>
                  </a:lnTo>
                  <a:lnTo>
                    <a:pt x="196" y="65"/>
                  </a:lnTo>
                  <a:lnTo>
                    <a:pt x="159" y="96"/>
                  </a:lnTo>
                  <a:lnTo>
                    <a:pt x="151"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Segoe UI Light" panose="020B0502040204020203" pitchFamily="34" charset="0"/>
                <a:cs typeface="Segoe UI Light" panose="020B0502040204020203" pitchFamily="34" charset="0"/>
              </a:endParaRPr>
            </a:p>
          </p:txBody>
        </p:sp>
        <p:sp>
          <p:nvSpPr>
            <p:cNvPr id="54" name="Freeform 113"/>
            <p:cNvSpPr>
              <a:spLocks/>
            </p:cNvSpPr>
            <p:nvPr/>
          </p:nvSpPr>
          <p:spPr bwMode="auto">
            <a:xfrm>
              <a:off x="5084763" y="314325"/>
              <a:ext cx="477838" cy="280988"/>
            </a:xfrm>
            <a:custGeom>
              <a:avLst/>
              <a:gdLst>
                <a:gd name="T0" fmla="*/ 301 w 301"/>
                <a:gd name="T1" fmla="*/ 0 h 177"/>
                <a:gd name="T2" fmla="*/ 215 w 301"/>
                <a:gd name="T3" fmla="*/ 0 h 177"/>
                <a:gd name="T4" fmla="*/ 252 w 301"/>
                <a:gd name="T5" fmla="*/ 36 h 177"/>
                <a:gd name="T6" fmla="*/ 159 w 301"/>
                <a:gd name="T7" fmla="*/ 115 h 177"/>
                <a:gd name="T8" fmla="*/ 97 w 301"/>
                <a:gd name="T9" fmla="*/ 62 h 177"/>
                <a:gd name="T10" fmla="*/ 0 w 301"/>
                <a:gd name="T11" fmla="*/ 142 h 177"/>
                <a:gd name="T12" fmla="*/ 0 w 301"/>
                <a:gd name="T13" fmla="*/ 177 h 177"/>
                <a:gd name="T14" fmla="*/ 97 w 301"/>
                <a:gd name="T15" fmla="*/ 97 h 177"/>
                <a:gd name="T16" fmla="*/ 159 w 301"/>
                <a:gd name="T17" fmla="*/ 148 h 177"/>
                <a:gd name="T18" fmla="*/ 271 w 301"/>
                <a:gd name="T19" fmla="*/ 54 h 177"/>
                <a:gd name="T20" fmla="*/ 301 w 301"/>
                <a:gd name="T21" fmla="*/ 84 h 177"/>
                <a:gd name="T22" fmla="*/ 301 w 301"/>
                <a:gd name="T2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77">
                  <a:moveTo>
                    <a:pt x="301" y="0"/>
                  </a:moveTo>
                  <a:lnTo>
                    <a:pt x="215" y="0"/>
                  </a:lnTo>
                  <a:lnTo>
                    <a:pt x="252" y="36"/>
                  </a:lnTo>
                  <a:lnTo>
                    <a:pt x="159" y="115"/>
                  </a:lnTo>
                  <a:lnTo>
                    <a:pt x="97" y="62"/>
                  </a:lnTo>
                  <a:lnTo>
                    <a:pt x="0" y="142"/>
                  </a:lnTo>
                  <a:lnTo>
                    <a:pt x="0" y="177"/>
                  </a:lnTo>
                  <a:lnTo>
                    <a:pt x="97" y="97"/>
                  </a:lnTo>
                  <a:lnTo>
                    <a:pt x="159" y="148"/>
                  </a:lnTo>
                  <a:lnTo>
                    <a:pt x="271" y="54"/>
                  </a:lnTo>
                  <a:lnTo>
                    <a:pt x="301" y="84"/>
                  </a:lnTo>
                  <a:lnTo>
                    <a:pt x="3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Segoe UI Light" panose="020B0502040204020203" pitchFamily="34" charset="0"/>
                <a:cs typeface="Segoe UI Light" panose="020B0502040204020203" pitchFamily="34" charset="0"/>
              </a:endParaRPr>
            </a:p>
          </p:txBody>
        </p:sp>
        <p:sp>
          <p:nvSpPr>
            <p:cNvPr id="55" name="Freeform 114"/>
            <p:cNvSpPr>
              <a:spLocks/>
            </p:cNvSpPr>
            <p:nvPr/>
          </p:nvSpPr>
          <p:spPr bwMode="auto">
            <a:xfrm>
              <a:off x="5041900" y="285750"/>
              <a:ext cx="542925" cy="465138"/>
            </a:xfrm>
            <a:custGeom>
              <a:avLst/>
              <a:gdLst>
                <a:gd name="T0" fmla="*/ 0 w 342"/>
                <a:gd name="T1" fmla="*/ 0 h 293"/>
                <a:gd name="T2" fmla="*/ 0 w 342"/>
                <a:gd name="T3" fmla="*/ 293 h 293"/>
                <a:gd name="T4" fmla="*/ 342 w 342"/>
                <a:gd name="T5" fmla="*/ 293 h 293"/>
                <a:gd name="T6" fmla="*/ 342 w 342"/>
                <a:gd name="T7" fmla="*/ 279 h 293"/>
                <a:gd name="T8" fmla="*/ 14 w 342"/>
                <a:gd name="T9" fmla="*/ 279 h 293"/>
                <a:gd name="T10" fmla="*/ 14 w 342"/>
                <a:gd name="T11" fmla="*/ 0 h 293"/>
                <a:gd name="T12" fmla="*/ 0 w 342"/>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342" h="293">
                  <a:moveTo>
                    <a:pt x="0" y="0"/>
                  </a:moveTo>
                  <a:lnTo>
                    <a:pt x="0" y="293"/>
                  </a:lnTo>
                  <a:lnTo>
                    <a:pt x="342" y="293"/>
                  </a:lnTo>
                  <a:lnTo>
                    <a:pt x="342" y="279"/>
                  </a:lnTo>
                  <a:lnTo>
                    <a:pt x="14" y="279"/>
                  </a:lnTo>
                  <a:lnTo>
                    <a:pt x="1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Segoe UI Light" panose="020B0502040204020203" pitchFamily="34" charset="0"/>
                <a:cs typeface="Segoe UI Light" panose="020B0502040204020203" pitchFamily="34" charset="0"/>
              </a:endParaRPr>
            </a:p>
          </p:txBody>
        </p:sp>
      </p:grpSp>
      <p:sp>
        <p:nvSpPr>
          <p:cNvPr id="56" name="AutoShape 6"/>
          <p:cNvSpPr>
            <a:spLocks/>
          </p:cNvSpPr>
          <p:nvPr/>
        </p:nvSpPr>
        <p:spPr bwMode="auto">
          <a:xfrm flipH="1">
            <a:off x="10228418" y="1749415"/>
            <a:ext cx="552469" cy="409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accent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Segoe UI Light" panose="020B0502040204020203" pitchFamily="34" charset="0"/>
              <a:cs typeface="Segoe UI Light" panose="020B0502040204020203" pitchFamily="34" charset="0"/>
              <a:sym typeface="Gill Sans" charset="0"/>
            </a:endParaRPr>
          </a:p>
        </p:txBody>
      </p:sp>
      <p:grpSp>
        <p:nvGrpSpPr>
          <p:cNvPr id="60" name="Group 59"/>
          <p:cNvGrpSpPr/>
          <p:nvPr/>
        </p:nvGrpSpPr>
        <p:grpSpPr>
          <a:xfrm>
            <a:off x="0" y="3813463"/>
            <a:ext cx="12192000" cy="3231573"/>
            <a:chOff x="0" y="3813463"/>
            <a:chExt cx="12192000" cy="3231573"/>
          </a:xfrm>
        </p:grpSpPr>
        <p:sp>
          <p:nvSpPr>
            <p:cNvPr id="57" name="Isosceles Triangle 4"/>
            <p:cNvSpPr/>
            <p:nvPr/>
          </p:nvSpPr>
          <p:spPr>
            <a:xfrm>
              <a:off x="0" y="6286501"/>
              <a:ext cx="9684327" cy="571499"/>
            </a:xfrm>
            <a:custGeom>
              <a:avLst/>
              <a:gdLst>
                <a:gd name="connsiteX0" fmla="*/ 0 w 4488873"/>
                <a:gd name="connsiteY0" fmla="*/ 3792681 h 3792681"/>
                <a:gd name="connsiteX1" fmla="*/ 2244437 w 4488873"/>
                <a:gd name="connsiteY1" fmla="*/ 0 h 3792681"/>
                <a:gd name="connsiteX2" fmla="*/ 4488873 w 4488873"/>
                <a:gd name="connsiteY2" fmla="*/ 3792681 h 3792681"/>
                <a:gd name="connsiteX3" fmla="*/ 0 w 4488873"/>
                <a:gd name="connsiteY3" fmla="*/ 3792681 h 3792681"/>
                <a:gd name="connsiteX0" fmla="*/ 2618508 w 7107381"/>
                <a:gd name="connsiteY0" fmla="*/ 2067790 h 2067790"/>
                <a:gd name="connsiteX1" fmla="*/ 0 w 7107381"/>
                <a:gd name="connsiteY1" fmla="*/ 0 h 2067790"/>
                <a:gd name="connsiteX2" fmla="*/ 7107381 w 7107381"/>
                <a:gd name="connsiteY2" fmla="*/ 2067790 h 2067790"/>
                <a:gd name="connsiteX3" fmla="*/ 2618508 w 7107381"/>
                <a:gd name="connsiteY3" fmla="*/ 2067790 h 2067790"/>
                <a:gd name="connsiteX0" fmla="*/ 2618508 w 8011390"/>
                <a:gd name="connsiteY0" fmla="*/ 2067790 h 3158836"/>
                <a:gd name="connsiteX1" fmla="*/ 0 w 8011390"/>
                <a:gd name="connsiteY1" fmla="*/ 0 h 3158836"/>
                <a:gd name="connsiteX2" fmla="*/ 8011390 w 8011390"/>
                <a:gd name="connsiteY2" fmla="*/ 3158836 h 3158836"/>
                <a:gd name="connsiteX3" fmla="*/ 2618508 w 8011390"/>
                <a:gd name="connsiteY3" fmla="*/ 2067790 h 3158836"/>
                <a:gd name="connsiteX0" fmla="*/ 0 w 8094519"/>
                <a:gd name="connsiteY0" fmla="*/ 3273135 h 3273135"/>
                <a:gd name="connsiteX1" fmla="*/ 83129 w 8094519"/>
                <a:gd name="connsiteY1" fmla="*/ 0 h 3273135"/>
                <a:gd name="connsiteX2" fmla="*/ 8094519 w 8094519"/>
                <a:gd name="connsiteY2" fmla="*/ 3158836 h 3273135"/>
                <a:gd name="connsiteX3" fmla="*/ 0 w 8094519"/>
                <a:gd name="connsiteY3" fmla="*/ 3273135 h 3273135"/>
                <a:gd name="connsiteX0" fmla="*/ 0 w 8094519"/>
                <a:gd name="connsiteY0" fmla="*/ 1953490 h 1953490"/>
                <a:gd name="connsiteX1" fmla="*/ 218210 w 8094519"/>
                <a:gd name="connsiteY1" fmla="*/ 0 h 1953490"/>
                <a:gd name="connsiteX2" fmla="*/ 8094519 w 8094519"/>
                <a:gd name="connsiteY2" fmla="*/ 1839191 h 1953490"/>
                <a:gd name="connsiteX3" fmla="*/ 0 w 8094519"/>
                <a:gd name="connsiteY3" fmla="*/ 1953490 h 1953490"/>
                <a:gd name="connsiteX0" fmla="*/ 270163 w 7876309"/>
                <a:gd name="connsiteY0" fmla="*/ 1735281 h 1839191"/>
                <a:gd name="connsiteX1" fmla="*/ 0 w 7876309"/>
                <a:gd name="connsiteY1" fmla="*/ 0 h 1839191"/>
                <a:gd name="connsiteX2" fmla="*/ 7876309 w 7876309"/>
                <a:gd name="connsiteY2" fmla="*/ 1839191 h 1839191"/>
                <a:gd name="connsiteX3" fmla="*/ 270163 w 7876309"/>
                <a:gd name="connsiteY3" fmla="*/ 1735281 h 1839191"/>
                <a:gd name="connsiteX0" fmla="*/ 0 w 7897091"/>
                <a:gd name="connsiteY0" fmla="*/ 1693717 h 1839191"/>
                <a:gd name="connsiteX1" fmla="*/ 20782 w 7897091"/>
                <a:gd name="connsiteY1" fmla="*/ 0 h 1839191"/>
                <a:gd name="connsiteX2" fmla="*/ 7897091 w 7897091"/>
                <a:gd name="connsiteY2" fmla="*/ 1839191 h 1839191"/>
                <a:gd name="connsiteX3" fmla="*/ 0 w 7897091"/>
                <a:gd name="connsiteY3" fmla="*/ 1693717 h 1839191"/>
                <a:gd name="connsiteX0" fmla="*/ 0 w 7897091"/>
                <a:gd name="connsiteY0" fmla="*/ 1246908 h 1392382"/>
                <a:gd name="connsiteX1" fmla="*/ 10391 w 7897091"/>
                <a:gd name="connsiteY1" fmla="*/ 0 h 1392382"/>
                <a:gd name="connsiteX2" fmla="*/ 7897091 w 7897091"/>
                <a:gd name="connsiteY2" fmla="*/ 1392382 h 1392382"/>
                <a:gd name="connsiteX3" fmla="*/ 0 w 7897091"/>
                <a:gd name="connsiteY3" fmla="*/ 1246908 h 1392382"/>
                <a:gd name="connsiteX0" fmla="*/ 0 w 9684327"/>
                <a:gd name="connsiteY0" fmla="*/ 1246908 h 1246908"/>
                <a:gd name="connsiteX1" fmla="*/ 10391 w 9684327"/>
                <a:gd name="connsiteY1" fmla="*/ 0 h 1246908"/>
                <a:gd name="connsiteX2" fmla="*/ 9684327 w 9684327"/>
                <a:gd name="connsiteY2" fmla="*/ 1236518 h 1246908"/>
                <a:gd name="connsiteX3" fmla="*/ 0 w 9684327"/>
                <a:gd name="connsiteY3" fmla="*/ 1246908 h 1246908"/>
              </a:gdLst>
              <a:ahLst/>
              <a:cxnLst>
                <a:cxn ang="0">
                  <a:pos x="connsiteX0" y="connsiteY0"/>
                </a:cxn>
                <a:cxn ang="0">
                  <a:pos x="connsiteX1" y="connsiteY1"/>
                </a:cxn>
                <a:cxn ang="0">
                  <a:pos x="connsiteX2" y="connsiteY2"/>
                </a:cxn>
                <a:cxn ang="0">
                  <a:pos x="connsiteX3" y="connsiteY3"/>
                </a:cxn>
              </a:cxnLst>
              <a:rect l="l" t="t" r="r" b="b"/>
              <a:pathLst>
                <a:path w="9684327" h="1246908">
                  <a:moveTo>
                    <a:pt x="0" y="1246908"/>
                  </a:moveTo>
                  <a:cubicBezTo>
                    <a:pt x="3464" y="831272"/>
                    <a:pt x="6927" y="415636"/>
                    <a:pt x="10391" y="0"/>
                  </a:cubicBezTo>
                  <a:lnTo>
                    <a:pt x="9684327" y="1236518"/>
                  </a:lnTo>
                  <a:lnTo>
                    <a:pt x="0" y="1246908"/>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58" name="Isosceles Triangle 15"/>
            <p:cNvSpPr/>
            <p:nvPr/>
          </p:nvSpPr>
          <p:spPr>
            <a:xfrm>
              <a:off x="11284527" y="3813463"/>
              <a:ext cx="907473" cy="3231573"/>
            </a:xfrm>
            <a:custGeom>
              <a:avLst/>
              <a:gdLst>
                <a:gd name="connsiteX0" fmla="*/ 0 w 3740727"/>
                <a:gd name="connsiteY0" fmla="*/ 2150918 h 2150918"/>
                <a:gd name="connsiteX1" fmla="*/ 1870364 w 3740727"/>
                <a:gd name="connsiteY1" fmla="*/ 0 h 2150918"/>
                <a:gd name="connsiteX2" fmla="*/ 3740727 w 3740727"/>
                <a:gd name="connsiteY2" fmla="*/ 2150918 h 2150918"/>
                <a:gd name="connsiteX3" fmla="*/ 0 w 3740727"/>
                <a:gd name="connsiteY3" fmla="*/ 2150918 h 2150918"/>
                <a:gd name="connsiteX0" fmla="*/ 0 w 3740727"/>
                <a:gd name="connsiteY0" fmla="*/ 4135582 h 4135582"/>
                <a:gd name="connsiteX1" fmla="*/ 2213264 w 3740727"/>
                <a:gd name="connsiteY1" fmla="*/ 0 h 4135582"/>
                <a:gd name="connsiteX2" fmla="*/ 3740727 w 3740727"/>
                <a:gd name="connsiteY2" fmla="*/ 4135582 h 4135582"/>
                <a:gd name="connsiteX3" fmla="*/ 0 w 3740727"/>
                <a:gd name="connsiteY3" fmla="*/ 4135582 h 4135582"/>
                <a:gd name="connsiteX0" fmla="*/ 0 w 4239491"/>
                <a:gd name="connsiteY0" fmla="*/ 3158837 h 4135582"/>
                <a:gd name="connsiteX1" fmla="*/ 2712028 w 4239491"/>
                <a:gd name="connsiteY1" fmla="*/ 0 h 4135582"/>
                <a:gd name="connsiteX2" fmla="*/ 4239491 w 4239491"/>
                <a:gd name="connsiteY2" fmla="*/ 4135582 h 4135582"/>
                <a:gd name="connsiteX3" fmla="*/ 0 w 4239491"/>
                <a:gd name="connsiteY3" fmla="*/ 3158837 h 4135582"/>
                <a:gd name="connsiteX0" fmla="*/ 0 w 2712028"/>
                <a:gd name="connsiteY0" fmla="*/ 3158837 h 3158837"/>
                <a:gd name="connsiteX1" fmla="*/ 2712028 w 2712028"/>
                <a:gd name="connsiteY1" fmla="*/ 0 h 3158837"/>
                <a:gd name="connsiteX2" fmla="*/ 2337954 w 2712028"/>
                <a:gd name="connsiteY2" fmla="*/ 2982191 h 3158837"/>
                <a:gd name="connsiteX3" fmla="*/ 0 w 2712028"/>
                <a:gd name="connsiteY3" fmla="*/ 3158837 h 3158837"/>
                <a:gd name="connsiteX0" fmla="*/ 0 w 2712028"/>
                <a:gd name="connsiteY0" fmla="*/ 3158837 h 3158837"/>
                <a:gd name="connsiteX1" fmla="*/ 2712028 w 2712028"/>
                <a:gd name="connsiteY1" fmla="*/ 0 h 3158837"/>
                <a:gd name="connsiteX2" fmla="*/ 2670463 w 2712028"/>
                <a:gd name="connsiteY2" fmla="*/ 3002973 h 3158837"/>
                <a:gd name="connsiteX3" fmla="*/ 0 w 2712028"/>
                <a:gd name="connsiteY3" fmla="*/ 3158837 h 3158837"/>
                <a:gd name="connsiteX0" fmla="*/ 0 w 1496292"/>
                <a:gd name="connsiteY0" fmla="*/ 2857501 h 3002973"/>
                <a:gd name="connsiteX1" fmla="*/ 1496292 w 1496292"/>
                <a:gd name="connsiteY1" fmla="*/ 0 h 3002973"/>
                <a:gd name="connsiteX2" fmla="*/ 1454727 w 1496292"/>
                <a:gd name="connsiteY2" fmla="*/ 3002973 h 3002973"/>
                <a:gd name="connsiteX3" fmla="*/ 0 w 1496292"/>
                <a:gd name="connsiteY3" fmla="*/ 2857501 h 3002973"/>
                <a:gd name="connsiteX0" fmla="*/ 0 w 1070265"/>
                <a:gd name="connsiteY0" fmla="*/ 2951019 h 3002973"/>
                <a:gd name="connsiteX1" fmla="*/ 1070265 w 1070265"/>
                <a:gd name="connsiteY1" fmla="*/ 0 h 3002973"/>
                <a:gd name="connsiteX2" fmla="*/ 1028700 w 1070265"/>
                <a:gd name="connsiteY2" fmla="*/ 3002973 h 3002973"/>
                <a:gd name="connsiteX3" fmla="*/ 0 w 1070265"/>
                <a:gd name="connsiteY3" fmla="*/ 2951019 h 3002973"/>
                <a:gd name="connsiteX0" fmla="*/ 0 w 1091047"/>
                <a:gd name="connsiteY0" fmla="*/ 3044537 h 3044537"/>
                <a:gd name="connsiteX1" fmla="*/ 1091047 w 1091047"/>
                <a:gd name="connsiteY1" fmla="*/ 0 h 3044537"/>
                <a:gd name="connsiteX2" fmla="*/ 1049482 w 1091047"/>
                <a:gd name="connsiteY2" fmla="*/ 3002973 h 3044537"/>
                <a:gd name="connsiteX3" fmla="*/ 0 w 1091047"/>
                <a:gd name="connsiteY3" fmla="*/ 3044537 h 3044537"/>
              </a:gdLst>
              <a:ahLst/>
              <a:cxnLst>
                <a:cxn ang="0">
                  <a:pos x="connsiteX0" y="connsiteY0"/>
                </a:cxn>
                <a:cxn ang="0">
                  <a:pos x="connsiteX1" y="connsiteY1"/>
                </a:cxn>
                <a:cxn ang="0">
                  <a:pos x="connsiteX2" y="connsiteY2"/>
                </a:cxn>
                <a:cxn ang="0">
                  <a:pos x="connsiteX3" y="connsiteY3"/>
                </a:cxn>
              </a:cxnLst>
              <a:rect l="l" t="t" r="r" b="b"/>
              <a:pathLst>
                <a:path w="1091047" h="3044537">
                  <a:moveTo>
                    <a:pt x="0" y="3044537"/>
                  </a:moveTo>
                  <a:lnTo>
                    <a:pt x="1091047" y="0"/>
                  </a:lnTo>
                  <a:lnTo>
                    <a:pt x="1049482" y="3002973"/>
                  </a:lnTo>
                  <a:lnTo>
                    <a:pt x="0" y="3044537"/>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sp>
        <p:nvSpPr>
          <p:cNvPr id="61" name="Rectangle 60"/>
          <p:cNvSpPr/>
          <p:nvPr/>
        </p:nvSpPr>
        <p:spPr>
          <a:xfrm>
            <a:off x="11649600" y="6336000"/>
            <a:ext cx="446400" cy="360000"/>
          </a:xfrm>
          <a:prstGeom prst="rect">
            <a:avLst/>
          </a:prstGeom>
          <a:solidFill>
            <a:srgbClr val="0C7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UTM Avo" panose="02040603050506020204" pitchFamily="18" charset="0"/>
            </a:endParaRPr>
          </a:p>
        </p:txBody>
      </p:sp>
      <p:sp>
        <p:nvSpPr>
          <p:cNvPr id="65" name="Rectangle 64"/>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UTM Avo" panose="02040603050506020204" pitchFamily="18" charset="0"/>
              </a:rPr>
              <a:t>17</a:t>
            </a:r>
          </a:p>
        </p:txBody>
      </p:sp>
    </p:spTree>
    <p:extLst>
      <p:ext uri="{BB962C8B-B14F-4D97-AF65-F5344CB8AC3E}">
        <p14:creationId xmlns:p14="http://schemas.microsoft.com/office/powerpoint/2010/main" val="255667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 name="Rectangle 84"/>
          <p:cNvSpPr/>
          <p:nvPr/>
        </p:nvSpPr>
        <p:spPr>
          <a:xfrm>
            <a:off x="0" y="0"/>
            <a:ext cx="12192000" cy="6858000"/>
          </a:xfrm>
          <a:prstGeom prst="rect">
            <a:avLst/>
          </a:prstGeom>
          <a:gradFill>
            <a:gsLst>
              <a:gs pos="76000">
                <a:srgbClr val="5CA6C0"/>
              </a:gs>
              <a:gs pos="16000">
                <a:srgbClr val="0C7DA5"/>
              </a:gs>
              <a:gs pos="100000">
                <a:srgbClr val="0C7DA5"/>
              </a:gs>
              <a:gs pos="50000">
                <a:schemeClr val="bg1">
                  <a:lumMod val="9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E17B452A-DD76-4160-826C-F4FDDC8AD7A3}"/>
              </a:ext>
            </a:extLst>
          </p:cNvPr>
          <p:cNvGrpSpPr/>
          <p:nvPr/>
        </p:nvGrpSpPr>
        <p:grpSpPr>
          <a:xfrm>
            <a:off x="1470679" y="1760863"/>
            <a:ext cx="9040970" cy="4444851"/>
            <a:chOff x="1840294" y="1200123"/>
            <a:chExt cx="9179728" cy="4720466"/>
          </a:xfrm>
        </p:grpSpPr>
        <p:grpSp>
          <p:nvGrpSpPr>
            <p:cNvPr id="87" name="Group 86">
              <a:extLst>
                <a:ext uri="{FF2B5EF4-FFF2-40B4-BE49-F238E27FC236}">
                  <a16:creationId xmlns:a16="http://schemas.microsoft.com/office/drawing/2014/main" id="{E6B7B7A8-8A3B-45A2-8A16-F40F4F60BE7D}"/>
                </a:ext>
              </a:extLst>
            </p:cNvPr>
            <p:cNvGrpSpPr/>
            <p:nvPr/>
          </p:nvGrpSpPr>
          <p:grpSpPr>
            <a:xfrm>
              <a:off x="5709761" y="1200123"/>
              <a:ext cx="1515414" cy="1515414"/>
              <a:chOff x="5709761" y="1200123"/>
              <a:chExt cx="1515414" cy="1515414"/>
            </a:xfrm>
            <a:solidFill>
              <a:schemeClr val="bg1"/>
            </a:solidFill>
          </p:grpSpPr>
          <p:sp>
            <p:nvSpPr>
              <p:cNvPr id="163" name="Oval 162">
                <a:extLst>
                  <a:ext uri="{FF2B5EF4-FFF2-40B4-BE49-F238E27FC236}">
                    <a16:creationId xmlns:a16="http://schemas.microsoft.com/office/drawing/2014/main" id="{878E7992-B7A3-4102-BAFD-6FCCA6EADCA1}"/>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64" name="Oval 163">
                <a:extLst>
                  <a:ext uri="{FF2B5EF4-FFF2-40B4-BE49-F238E27FC236}">
                    <a16:creationId xmlns:a16="http://schemas.microsoft.com/office/drawing/2014/main" id="{6F788098-324A-4F69-BFB6-E80A7030C370}"/>
                  </a:ext>
                </a:extLst>
              </p:cNvPr>
              <p:cNvSpPr/>
              <p:nvPr/>
            </p:nvSpPr>
            <p:spPr>
              <a:xfrm>
                <a:off x="5802717" y="1293079"/>
                <a:ext cx="1329501" cy="1329501"/>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88" name="Group 87">
              <a:extLst>
                <a:ext uri="{FF2B5EF4-FFF2-40B4-BE49-F238E27FC236}">
                  <a16:creationId xmlns:a16="http://schemas.microsoft.com/office/drawing/2014/main" id="{3E24FDDC-618B-42A9-963F-053EABB0BFA8}"/>
                </a:ext>
              </a:extLst>
            </p:cNvPr>
            <p:cNvGrpSpPr/>
            <p:nvPr/>
          </p:nvGrpSpPr>
          <p:grpSpPr>
            <a:xfrm>
              <a:off x="7703840" y="2382712"/>
              <a:ext cx="899247" cy="899247"/>
              <a:chOff x="5709761" y="1200123"/>
              <a:chExt cx="1515414" cy="1515414"/>
            </a:xfrm>
            <a:solidFill>
              <a:schemeClr val="bg1"/>
            </a:solidFill>
          </p:grpSpPr>
          <p:sp>
            <p:nvSpPr>
              <p:cNvPr id="161" name="Oval 160">
                <a:extLst>
                  <a:ext uri="{FF2B5EF4-FFF2-40B4-BE49-F238E27FC236}">
                    <a16:creationId xmlns:a16="http://schemas.microsoft.com/office/drawing/2014/main" id="{29828502-31A9-4334-86A6-2CB7523C9589}"/>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62" name="Oval 161">
                <a:extLst>
                  <a:ext uri="{FF2B5EF4-FFF2-40B4-BE49-F238E27FC236}">
                    <a16:creationId xmlns:a16="http://schemas.microsoft.com/office/drawing/2014/main" id="{23472B74-A41F-4651-8DB4-9BC8CDEC2781}"/>
                  </a:ext>
                </a:extLst>
              </p:cNvPr>
              <p:cNvSpPr/>
              <p:nvPr/>
            </p:nvSpPr>
            <p:spPr>
              <a:xfrm>
                <a:off x="5802717" y="1293079"/>
                <a:ext cx="1329501" cy="1329501"/>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89" name="Group 88">
              <a:extLst>
                <a:ext uri="{FF2B5EF4-FFF2-40B4-BE49-F238E27FC236}">
                  <a16:creationId xmlns:a16="http://schemas.microsoft.com/office/drawing/2014/main" id="{3B2B8A3A-8569-4BA1-AE0D-8876D3D492A1}"/>
                </a:ext>
              </a:extLst>
            </p:cNvPr>
            <p:cNvGrpSpPr/>
            <p:nvPr/>
          </p:nvGrpSpPr>
          <p:grpSpPr>
            <a:xfrm>
              <a:off x="7933513" y="3414736"/>
              <a:ext cx="899247" cy="899247"/>
              <a:chOff x="5709761" y="1200123"/>
              <a:chExt cx="1515414" cy="1515414"/>
            </a:xfrm>
            <a:solidFill>
              <a:schemeClr val="bg1"/>
            </a:solidFill>
          </p:grpSpPr>
          <p:sp>
            <p:nvSpPr>
              <p:cNvPr id="159" name="Oval 158">
                <a:extLst>
                  <a:ext uri="{FF2B5EF4-FFF2-40B4-BE49-F238E27FC236}">
                    <a16:creationId xmlns:a16="http://schemas.microsoft.com/office/drawing/2014/main" id="{446515C6-D4BA-43A9-9597-484350302EB5}"/>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60" name="Oval 159">
                <a:extLst>
                  <a:ext uri="{FF2B5EF4-FFF2-40B4-BE49-F238E27FC236}">
                    <a16:creationId xmlns:a16="http://schemas.microsoft.com/office/drawing/2014/main" id="{8D26D62A-A897-4811-BF44-EDE389929F27}"/>
                  </a:ext>
                </a:extLst>
              </p:cNvPr>
              <p:cNvSpPr/>
              <p:nvPr/>
            </p:nvSpPr>
            <p:spPr>
              <a:xfrm>
                <a:off x="5802717" y="1293079"/>
                <a:ext cx="1329501" cy="1329501"/>
              </a:xfrm>
              <a:prstGeom prst="ellipse">
                <a:avLst/>
              </a:prstGeom>
              <a:blipFill>
                <a:blip r:embed="rId5"/>
                <a:stretch>
                  <a:fillRect l="2136" t="-3790" r="-2136" b="-4216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90" name="Group 89">
              <a:extLst>
                <a:ext uri="{FF2B5EF4-FFF2-40B4-BE49-F238E27FC236}">
                  <a16:creationId xmlns:a16="http://schemas.microsoft.com/office/drawing/2014/main" id="{99920626-C8DE-43AF-986D-EE4B1DCE5D68}"/>
                </a:ext>
              </a:extLst>
            </p:cNvPr>
            <p:cNvGrpSpPr/>
            <p:nvPr/>
          </p:nvGrpSpPr>
          <p:grpSpPr>
            <a:xfrm>
              <a:off x="10120775" y="3567136"/>
              <a:ext cx="899247" cy="899247"/>
              <a:chOff x="5709761" y="1200123"/>
              <a:chExt cx="1515414" cy="1515414"/>
            </a:xfrm>
            <a:solidFill>
              <a:schemeClr val="bg1"/>
            </a:solidFill>
          </p:grpSpPr>
          <p:sp>
            <p:nvSpPr>
              <p:cNvPr id="157" name="Oval 156">
                <a:extLst>
                  <a:ext uri="{FF2B5EF4-FFF2-40B4-BE49-F238E27FC236}">
                    <a16:creationId xmlns:a16="http://schemas.microsoft.com/office/drawing/2014/main" id="{BD64FE71-E801-439C-8AE7-CD0694E38FB0}"/>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58" name="Oval 157">
                <a:extLst>
                  <a:ext uri="{FF2B5EF4-FFF2-40B4-BE49-F238E27FC236}">
                    <a16:creationId xmlns:a16="http://schemas.microsoft.com/office/drawing/2014/main" id="{88564AA6-E4F5-463D-8469-F85CA5AAC80B}"/>
                  </a:ext>
                </a:extLst>
              </p:cNvPr>
              <p:cNvSpPr/>
              <p:nvPr/>
            </p:nvSpPr>
            <p:spPr>
              <a:xfrm>
                <a:off x="5802717" y="1293080"/>
                <a:ext cx="1329500" cy="1329501"/>
              </a:xfrm>
              <a:prstGeom prst="ellipse">
                <a:avLst/>
              </a:prstGeom>
              <a:blipFill>
                <a:blip r:embed="rId6"/>
                <a:stretch>
                  <a:fillRect l="2136" t="-3790" r="-2136" b="-4216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91" name="Group 90">
              <a:extLst>
                <a:ext uri="{FF2B5EF4-FFF2-40B4-BE49-F238E27FC236}">
                  <a16:creationId xmlns:a16="http://schemas.microsoft.com/office/drawing/2014/main" id="{94CEFB66-458B-45BC-A279-4966C75B948D}"/>
                </a:ext>
              </a:extLst>
            </p:cNvPr>
            <p:cNvGrpSpPr/>
            <p:nvPr/>
          </p:nvGrpSpPr>
          <p:grpSpPr>
            <a:xfrm>
              <a:off x="9376955" y="4701751"/>
              <a:ext cx="899247" cy="899247"/>
              <a:chOff x="5709761" y="1200123"/>
              <a:chExt cx="1515414" cy="1515414"/>
            </a:xfrm>
            <a:solidFill>
              <a:schemeClr val="bg1"/>
            </a:solidFill>
          </p:grpSpPr>
          <p:sp>
            <p:nvSpPr>
              <p:cNvPr id="155" name="Oval 154">
                <a:extLst>
                  <a:ext uri="{FF2B5EF4-FFF2-40B4-BE49-F238E27FC236}">
                    <a16:creationId xmlns:a16="http://schemas.microsoft.com/office/drawing/2014/main" id="{EE93FAF1-8A93-4852-8967-DC0D822E8CBB}"/>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56" name="Oval 155">
                <a:extLst>
                  <a:ext uri="{FF2B5EF4-FFF2-40B4-BE49-F238E27FC236}">
                    <a16:creationId xmlns:a16="http://schemas.microsoft.com/office/drawing/2014/main" id="{C7C2DDAC-A2C7-479D-9223-801B23C52B31}"/>
                  </a:ext>
                </a:extLst>
              </p:cNvPr>
              <p:cNvSpPr/>
              <p:nvPr/>
            </p:nvSpPr>
            <p:spPr>
              <a:xfrm>
                <a:off x="5802717" y="1293079"/>
                <a:ext cx="1329501" cy="1329501"/>
              </a:xfrm>
              <a:prstGeom prst="ellipse">
                <a:avLst/>
              </a:prstGeom>
              <a:blipFill>
                <a:blip r:embed="rId7"/>
                <a:stretch>
                  <a:fillRect l="2136" t="-3790" r="-2136" b="-4216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92" name="Group 91">
              <a:extLst>
                <a:ext uri="{FF2B5EF4-FFF2-40B4-BE49-F238E27FC236}">
                  <a16:creationId xmlns:a16="http://schemas.microsoft.com/office/drawing/2014/main" id="{DB67F89D-3E22-46D2-9529-9020C15D02FD}"/>
                </a:ext>
              </a:extLst>
            </p:cNvPr>
            <p:cNvGrpSpPr/>
            <p:nvPr/>
          </p:nvGrpSpPr>
          <p:grpSpPr>
            <a:xfrm>
              <a:off x="8327975" y="4652486"/>
              <a:ext cx="899247" cy="899247"/>
              <a:chOff x="5709761" y="1200123"/>
              <a:chExt cx="1515414" cy="1515414"/>
            </a:xfrm>
            <a:solidFill>
              <a:schemeClr val="bg1"/>
            </a:solidFill>
          </p:grpSpPr>
          <p:sp>
            <p:nvSpPr>
              <p:cNvPr id="153" name="Oval 152">
                <a:extLst>
                  <a:ext uri="{FF2B5EF4-FFF2-40B4-BE49-F238E27FC236}">
                    <a16:creationId xmlns:a16="http://schemas.microsoft.com/office/drawing/2014/main" id="{BD72FB3C-1378-4439-B97F-2C7ED94240F8}"/>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54" name="Oval 153">
                <a:extLst>
                  <a:ext uri="{FF2B5EF4-FFF2-40B4-BE49-F238E27FC236}">
                    <a16:creationId xmlns:a16="http://schemas.microsoft.com/office/drawing/2014/main" id="{407328FF-B9A0-4D13-8545-F2BA9F81D5B4}"/>
                  </a:ext>
                </a:extLst>
              </p:cNvPr>
              <p:cNvSpPr/>
              <p:nvPr/>
            </p:nvSpPr>
            <p:spPr>
              <a:xfrm>
                <a:off x="5802717" y="1293079"/>
                <a:ext cx="1329501" cy="1329501"/>
              </a:xfrm>
              <a:prstGeom prst="ellipse">
                <a:avLst/>
              </a:prstGeom>
              <a:blipFill>
                <a:blip r:embed="rId8"/>
                <a:stretch>
                  <a:fillRect l="2136" t="-3790" r="-2136" b="-4216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93" name="Group 92">
              <a:extLst>
                <a:ext uri="{FF2B5EF4-FFF2-40B4-BE49-F238E27FC236}">
                  <a16:creationId xmlns:a16="http://schemas.microsoft.com/office/drawing/2014/main" id="{83A1D8A1-D6FE-479C-8D23-551C602334EB}"/>
                </a:ext>
              </a:extLst>
            </p:cNvPr>
            <p:cNvGrpSpPr/>
            <p:nvPr/>
          </p:nvGrpSpPr>
          <p:grpSpPr>
            <a:xfrm>
              <a:off x="9201463" y="2050301"/>
              <a:ext cx="1209479" cy="1209479"/>
              <a:chOff x="5709761" y="1200123"/>
              <a:chExt cx="1515414" cy="1515414"/>
            </a:xfrm>
            <a:solidFill>
              <a:schemeClr val="bg1"/>
            </a:solidFill>
          </p:grpSpPr>
          <p:sp>
            <p:nvSpPr>
              <p:cNvPr id="151" name="Oval 150">
                <a:extLst>
                  <a:ext uri="{FF2B5EF4-FFF2-40B4-BE49-F238E27FC236}">
                    <a16:creationId xmlns:a16="http://schemas.microsoft.com/office/drawing/2014/main" id="{C89E7E4B-E0D2-44AF-AE89-FC4643CBEEAC}"/>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52" name="Oval 151">
                <a:extLst>
                  <a:ext uri="{FF2B5EF4-FFF2-40B4-BE49-F238E27FC236}">
                    <a16:creationId xmlns:a16="http://schemas.microsoft.com/office/drawing/2014/main" id="{3E5C2E6B-014B-45D5-A197-405E4EE885C3}"/>
                  </a:ext>
                </a:extLst>
              </p:cNvPr>
              <p:cNvSpPr/>
              <p:nvPr/>
            </p:nvSpPr>
            <p:spPr>
              <a:xfrm>
                <a:off x="5802717" y="1293079"/>
                <a:ext cx="1329501" cy="1329501"/>
              </a:xfrm>
              <a:prstGeom prst="ellipse">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94" name="Group 93">
              <a:extLst>
                <a:ext uri="{FF2B5EF4-FFF2-40B4-BE49-F238E27FC236}">
                  <a16:creationId xmlns:a16="http://schemas.microsoft.com/office/drawing/2014/main" id="{4A698FDD-B257-41DE-80F4-523B0E60FFEE}"/>
                </a:ext>
              </a:extLst>
            </p:cNvPr>
            <p:cNvGrpSpPr/>
            <p:nvPr/>
          </p:nvGrpSpPr>
          <p:grpSpPr>
            <a:xfrm>
              <a:off x="5934615" y="2846858"/>
              <a:ext cx="1135756" cy="1135756"/>
              <a:chOff x="5709761" y="1200123"/>
              <a:chExt cx="1515414" cy="1515414"/>
            </a:xfrm>
            <a:solidFill>
              <a:schemeClr val="bg1"/>
            </a:solidFill>
          </p:grpSpPr>
          <p:sp>
            <p:nvSpPr>
              <p:cNvPr id="149" name="Oval 148">
                <a:extLst>
                  <a:ext uri="{FF2B5EF4-FFF2-40B4-BE49-F238E27FC236}">
                    <a16:creationId xmlns:a16="http://schemas.microsoft.com/office/drawing/2014/main" id="{ED16270B-13D7-46B8-81E0-82C7B2E1A99A}"/>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50" name="Oval 149">
                <a:extLst>
                  <a:ext uri="{FF2B5EF4-FFF2-40B4-BE49-F238E27FC236}">
                    <a16:creationId xmlns:a16="http://schemas.microsoft.com/office/drawing/2014/main" id="{9787304A-FA33-4D92-BAE8-B55B0724D00B}"/>
                  </a:ext>
                </a:extLst>
              </p:cNvPr>
              <p:cNvSpPr/>
              <p:nvPr/>
            </p:nvSpPr>
            <p:spPr>
              <a:xfrm>
                <a:off x="5802717" y="1293079"/>
                <a:ext cx="1329501" cy="1329501"/>
              </a:xfrm>
              <a:prstGeom prst="ellipse">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95" name="Group 94">
              <a:extLst>
                <a:ext uri="{FF2B5EF4-FFF2-40B4-BE49-F238E27FC236}">
                  <a16:creationId xmlns:a16="http://schemas.microsoft.com/office/drawing/2014/main" id="{3710DC0E-B6A3-4379-A607-7C8AB0A47F1E}"/>
                </a:ext>
              </a:extLst>
            </p:cNvPr>
            <p:cNvGrpSpPr/>
            <p:nvPr/>
          </p:nvGrpSpPr>
          <p:grpSpPr>
            <a:xfrm>
              <a:off x="6603372" y="3993107"/>
              <a:ext cx="1135756" cy="1135756"/>
              <a:chOff x="5709761" y="1200123"/>
              <a:chExt cx="1515414" cy="1515414"/>
            </a:xfrm>
            <a:solidFill>
              <a:schemeClr val="bg1"/>
            </a:solidFill>
          </p:grpSpPr>
          <p:sp>
            <p:nvSpPr>
              <p:cNvPr id="147" name="Oval 146">
                <a:extLst>
                  <a:ext uri="{FF2B5EF4-FFF2-40B4-BE49-F238E27FC236}">
                    <a16:creationId xmlns:a16="http://schemas.microsoft.com/office/drawing/2014/main" id="{4273DBD1-C209-46C8-AD66-50B779C12AEB}"/>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48" name="Oval 147">
                <a:extLst>
                  <a:ext uri="{FF2B5EF4-FFF2-40B4-BE49-F238E27FC236}">
                    <a16:creationId xmlns:a16="http://schemas.microsoft.com/office/drawing/2014/main" id="{F2D7FCFA-6272-444A-A1BC-6DB03026FAFA}"/>
                  </a:ext>
                </a:extLst>
              </p:cNvPr>
              <p:cNvSpPr/>
              <p:nvPr/>
            </p:nvSpPr>
            <p:spPr>
              <a:xfrm>
                <a:off x="5802717" y="1293079"/>
                <a:ext cx="1329501" cy="1329501"/>
              </a:xfrm>
              <a:prstGeom prst="ellipse">
                <a:avLst/>
              </a:prstGeom>
              <a:blipFill>
                <a:blip r:embed="rId11"/>
                <a:stretch>
                  <a:fillRect l="2136" t="-3790" r="-2136" b="-4216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96" name="Group 95">
              <a:extLst>
                <a:ext uri="{FF2B5EF4-FFF2-40B4-BE49-F238E27FC236}">
                  <a16:creationId xmlns:a16="http://schemas.microsoft.com/office/drawing/2014/main" id="{70E4F801-574E-4ADE-AF81-2FB64B47A0F9}"/>
                </a:ext>
              </a:extLst>
            </p:cNvPr>
            <p:cNvGrpSpPr/>
            <p:nvPr/>
          </p:nvGrpSpPr>
          <p:grpSpPr>
            <a:xfrm>
              <a:off x="4071086" y="1579781"/>
              <a:ext cx="1135756" cy="1135756"/>
              <a:chOff x="5709761" y="1200123"/>
              <a:chExt cx="1515414" cy="1515414"/>
            </a:xfrm>
            <a:solidFill>
              <a:schemeClr val="bg1"/>
            </a:solidFill>
          </p:grpSpPr>
          <p:sp>
            <p:nvSpPr>
              <p:cNvPr id="145" name="Oval 144">
                <a:extLst>
                  <a:ext uri="{FF2B5EF4-FFF2-40B4-BE49-F238E27FC236}">
                    <a16:creationId xmlns:a16="http://schemas.microsoft.com/office/drawing/2014/main" id="{7BC790D5-EFD5-4FC1-A0B1-C30EE761B0EA}"/>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46" name="Oval 145">
                <a:extLst>
                  <a:ext uri="{FF2B5EF4-FFF2-40B4-BE49-F238E27FC236}">
                    <a16:creationId xmlns:a16="http://schemas.microsoft.com/office/drawing/2014/main" id="{55445422-02C1-4EC4-870B-02B7C202582B}"/>
                  </a:ext>
                </a:extLst>
              </p:cNvPr>
              <p:cNvSpPr/>
              <p:nvPr/>
            </p:nvSpPr>
            <p:spPr>
              <a:xfrm>
                <a:off x="5802717" y="1293079"/>
                <a:ext cx="1329501" cy="1329501"/>
              </a:xfrm>
              <a:prstGeom prst="ellipse">
                <a:avLst/>
              </a:prstGeom>
              <a:blipFill>
                <a:blip r:embed="rId1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97" name="Group 96">
              <a:extLst>
                <a:ext uri="{FF2B5EF4-FFF2-40B4-BE49-F238E27FC236}">
                  <a16:creationId xmlns:a16="http://schemas.microsoft.com/office/drawing/2014/main" id="{DB59F9F1-B7CB-4732-95DB-EB778296D63B}"/>
                </a:ext>
              </a:extLst>
            </p:cNvPr>
            <p:cNvGrpSpPr/>
            <p:nvPr/>
          </p:nvGrpSpPr>
          <p:grpSpPr>
            <a:xfrm>
              <a:off x="4537835" y="3425229"/>
              <a:ext cx="1135756" cy="1135756"/>
              <a:chOff x="5709761" y="1200123"/>
              <a:chExt cx="1515414" cy="1515414"/>
            </a:xfrm>
            <a:solidFill>
              <a:schemeClr val="bg1"/>
            </a:solidFill>
          </p:grpSpPr>
          <p:sp>
            <p:nvSpPr>
              <p:cNvPr id="143" name="Oval 142">
                <a:extLst>
                  <a:ext uri="{FF2B5EF4-FFF2-40B4-BE49-F238E27FC236}">
                    <a16:creationId xmlns:a16="http://schemas.microsoft.com/office/drawing/2014/main" id="{14B57EA7-2469-4114-9224-89B38E8FCF73}"/>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44" name="Oval 143">
                <a:extLst>
                  <a:ext uri="{FF2B5EF4-FFF2-40B4-BE49-F238E27FC236}">
                    <a16:creationId xmlns:a16="http://schemas.microsoft.com/office/drawing/2014/main" id="{8EBA7A42-C72E-4CF7-BB13-2795B018EADC}"/>
                  </a:ext>
                </a:extLst>
              </p:cNvPr>
              <p:cNvSpPr/>
              <p:nvPr/>
            </p:nvSpPr>
            <p:spPr>
              <a:xfrm>
                <a:off x="5802717" y="1293079"/>
                <a:ext cx="1329501" cy="1329501"/>
              </a:xfrm>
              <a:prstGeom prst="ellipse">
                <a:avLst/>
              </a:prstGeom>
              <a:blipFill>
                <a:blip r:embed="rId13"/>
                <a:stretch>
                  <a:fillRect l="2136" t="-3790" r="-2136" b="-4216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98" name="Group 97">
              <a:extLst>
                <a:ext uri="{FF2B5EF4-FFF2-40B4-BE49-F238E27FC236}">
                  <a16:creationId xmlns:a16="http://schemas.microsoft.com/office/drawing/2014/main" id="{E5A92B83-B164-4103-A07D-86060549BDC3}"/>
                </a:ext>
              </a:extLst>
            </p:cNvPr>
            <p:cNvGrpSpPr/>
            <p:nvPr/>
          </p:nvGrpSpPr>
          <p:grpSpPr>
            <a:xfrm>
              <a:off x="2016854" y="2334140"/>
              <a:ext cx="1135756" cy="1135756"/>
              <a:chOff x="5709761" y="1200123"/>
              <a:chExt cx="1515414" cy="1515414"/>
            </a:xfrm>
            <a:solidFill>
              <a:schemeClr val="bg1"/>
            </a:solidFill>
          </p:grpSpPr>
          <p:sp>
            <p:nvSpPr>
              <p:cNvPr id="141" name="Oval 140">
                <a:extLst>
                  <a:ext uri="{FF2B5EF4-FFF2-40B4-BE49-F238E27FC236}">
                    <a16:creationId xmlns:a16="http://schemas.microsoft.com/office/drawing/2014/main" id="{0B57B536-A650-4A7A-A546-CEB232873070}"/>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42" name="Oval 141">
                <a:extLst>
                  <a:ext uri="{FF2B5EF4-FFF2-40B4-BE49-F238E27FC236}">
                    <a16:creationId xmlns:a16="http://schemas.microsoft.com/office/drawing/2014/main" id="{8E5643A7-C44B-47E6-A490-02C81969338E}"/>
                  </a:ext>
                </a:extLst>
              </p:cNvPr>
              <p:cNvSpPr/>
              <p:nvPr/>
            </p:nvSpPr>
            <p:spPr>
              <a:xfrm>
                <a:off x="5802716" y="1293079"/>
                <a:ext cx="1329502" cy="1329500"/>
              </a:xfrm>
              <a:prstGeom prst="ellipse">
                <a:avLst/>
              </a:prstGeom>
              <a:blipFill>
                <a:blip r:embed="rId14"/>
                <a:stretch>
                  <a:fillRect l="-7446" t="-20704" r="-33687" b="-50283"/>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99" name="Group 98">
              <a:extLst>
                <a:ext uri="{FF2B5EF4-FFF2-40B4-BE49-F238E27FC236}">
                  <a16:creationId xmlns:a16="http://schemas.microsoft.com/office/drawing/2014/main" id="{7CAACAE1-6882-4DDE-9ED2-29761A3487F6}"/>
                </a:ext>
              </a:extLst>
            </p:cNvPr>
            <p:cNvGrpSpPr/>
            <p:nvPr/>
          </p:nvGrpSpPr>
          <p:grpSpPr>
            <a:xfrm>
              <a:off x="3364065" y="2916526"/>
              <a:ext cx="871026" cy="871026"/>
              <a:chOff x="5709761" y="1200123"/>
              <a:chExt cx="1515414" cy="1515414"/>
            </a:xfrm>
            <a:solidFill>
              <a:schemeClr val="bg1"/>
            </a:solidFill>
          </p:grpSpPr>
          <p:sp>
            <p:nvSpPr>
              <p:cNvPr id="139" name="Oval 138">
                <a:extLst>
                  <a:ext uri="{FF2B5EF4-FFF2-40B4-BE49-F238E27FC236}">
                    <a16:creationId xmlns:a16="http://schemas.microsoft.com/office/drawing/2014/main" id="{96C27790-3812-4183-AD7F-F588B043D143}"/>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40" name="Oval 139">
                <a:extLst>
                  <a:ext uri="{FF2B5EF4-FFF2-40B4-BE49-F238E27FC236}">
                    <a16:creationId xmlns:a16="http://schemas.microsoft.com/office/drawing/2014/main" id="{234A64F3-43ED-4014-B70D-E09B6BA6D58D}"/>
                  </a:ext>
                </a:extLst>
              </p:cNvPr>
              <p:cNvSpPr/>
              <p:nvPr/>
            </p:nvSpPr>
            <p:spPr>
              <a:xfrm>
                <a:off x="5802717" y="1293079"/>
                <a:ext cx="1329501" cy="1329501"/>
              </a:xfrm>
              <a:prstGeom prst="ellipse">
                <a:avLst/>
              </a:prstGeom>
              <a:blipFill>
                <a:blip r:embed="rId15"/>
                <a:stretch>
                  <a:fillRect l="2136" t="-3790" r="-2136" b="-4216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100" name="Group 99">
              <a:extLst>
                <a:ext uri="{FF2B5EF4-FFF2-40B4-BE49-F238E27FC236}">
                  <a16:creationId xmlns:a16="http://schemas.microsoft.com/office/drawing/2014/main" id="{3C74BD33-D229-4396-9B5D-44E49E36515F}"/>
                </a:ext>
              </a:extLst>
            </p:cNvPr>
            <p:cNvGrpSpPr/>
            <p:nvPr/>
          </p:nvGrpSpPr>
          <p:grpSpPr>
            <a:xfrm>
              <a:off x="3452732" y="4055804"/>
              <a:ext cx="871026" cy="871026"/>
              <a:chOff x="5709761" y="1200123"/>
              <a:chExt cx="1515414" cy="1515414"/>
            </a:xfrm>
            <a:solidFill>
              <a:schemeClr val="bg1"/>
            </a:solidFill>
          </p:grpSpPr>
          <p:sp>
            <p:nvSpPr>
              <p:cNvPr id="137" name="Oval 136">
                <a:extLst>
                  <a:ext uri="{FF2B5EF4-FFF2-40B4-BE49-F238E27FC236}">
                    <a16:creationId xmlns:a16="http://schemas.microsoft.com/office/drawing/2014/main" id="{AAAAC82B-1F88-4C41-9162-F386148279EE}"/>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38" name="Oval 137">
                <a:extLst>
                  <a:ext uri="{FF2B5EF4-FFF2-40B4-BE49-F238E27FC236}">
                    <a16:creationId xmlns:a16="http://schemas.microsoft.com/office/drawing/2014/main" id="{0FC71377-B7AF-496F-9A57-3507AC81C6AB}"/>
                  </a:ext>
                </a:extLst>
              </p:cNvPr>
              <p:cNvSpPr/>
              <p:nvPr/>
            </p:nvSpPr>
            <p:spPr>
              <a:xfrm>
                <a:off x="5802717" y="1293081"/>
                <a:ext cx="1329500" cy="1329506"/>
              </a:xfrm>
              <a:prstGeom prst="ellipse">
                <a:avLst/>
              </a:prstGeom>
              <a:blipFill>
                <a:blip r:embed="rId16"/>
                <a:stretch>
                  <a:fillRect l="2136" t="-3790" r="-2136" b="-4216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amsungOne 800C" panose="020B0906030303020204" pitchFamily="34" charset="0"/>
                  <a:ea typeface="SamsungOne 800C" panose="020B0906030303020204" pitchFamily="34" charset="0"/>
                </a:endParaRPr>
              </a:p>
            </p:txBody>
          </p:sp>
        </p:grpSp>
        <p:grpSp>
          <p:nvGrpSpPr>
            <p:cNvPr id="101" name="Group 100">
              <a:extLst>
                <a:ext uri="{FF2B5EF4-FFF2-40B4-BE49-F238E27FC236}">
                  <a16:creationId xmlns:a16="http://schemas.microsoft.com/office/drawing/2014/main" id="{75A9EE9A-FE59-419A-9019-B54467404122}"/>
                </a:ext>
              </a:extLst>
            </p:cNvPr>
            <p:cNvGrpSpPr/>
            <p:nvPr/>
          </p:nvGrpSpPr>
          <p:grpSpPr>
            <a:xfrm>
              <a:off x="1840294" y="3696129"/>
              <a:ext cx="871026" cy="871026"/>
              <a:chOff x="5709761" y="1200123"/>
              <a:chExt cx="1515414" cy="1515414"/>
            </a:xfrm>
            <a:solidFill>
              <a:schemeClr val="bg1"/>
            </a:solidFill>
          </p:grpSpPr>
          <p:sp>
            <p:nvSpPr>
              <p:cNvPr id="135" name="Oval 134">
                <a:extLst>
                  <a:ext uri="{FF2B5EF4-FFF2-40B4-BE49-F238E27FC236}">
                    <a16:creationId xmlns:a16="http://schemas.microsoft.com/office/drawing/2014/main" id="{8EE1DDC1-BC99-4119-ABD6-5141CF413BED}"/>
                  </a:ext>
                </a:extLst>
              </p:cNvPr>
              <p:cNvSpPr/>
              <p:nvPr/>
            </p:nvSpPr>
            <p:spPr>
              <a:xfrm>
                <a:off x="5709761" y="1200123"/>
                <a:ext cx="1515414" cy="151541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sp>
            <p:nvSpPr>
              <p:cNvPr id="136" name="Oval 135">
                <a:extLst>
                  <a:ext uri="{FF2B5EF4-FFF2-40B4-BE49-F238E27FC236}">
                    <a16:creationId xmlns:a16="http://schemas.microsoft.com/office/drawing/2014/main" id="{D6870E58-85FA-4EC4-A3C8-CB3B0A4FD445}"/>
                  </a:ext>
                </a:extLst>
              </p:cNvPr>
              <p:cNvSpPr/>
              <p:nvPr/>
            </p:nvSpPr>
            <p:spPr>
              <a:xfrm>
                <a:off x="5802717" y="1293079"/>
                <a:ext cx="1329501" cy="1329501"/>
              </a:xfrm>
              <a:prstGeom prst="ellipse">
                <a:avLst/>
              </a:prstGeom>
              <a:blipFill>
                <a:blip r:embed="rId1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msungOne 800C" panose="020B0906030303020204" pitchFamily="34" charset="0"/>
                  <a:ea typeface="SamsungOne 800C" panose="020B0906030303020204" pitchFamily="34" charset="0"/>
                </a:endParaRPr>
              </a:p>
            </p:txBody>
          </p:sp>
        </p:grpSp>
        <p:cxnSp>
          <p:nvCxnSpPr>
            <p:cNvPr id="102" name="Straight Connector 101">
              <a:extLst>
                <a:ext uri="{FF2B5EF4-FFF2-40B4-BE49-F238E27FC236}">
                  <a16:creationId xmlns:a16="http://schemas.microsoft.com/office/drawing/2014/main" id="{67575B6F-4E68-480A-BC5A-90D0B32119FD}"/>
                </a:ext>
              </a:extLst>
            </p:cNvPr>
            <p:cNvCxnSpPr>
              <a:cxnSpLocks/>
            </p:cNvCxnSpPr>
            <p:nvPr/>
          </p:nvCxnSpPr>
          <p:spPr>
            <a:xfrm>
              <a:off x="10175146" y="3185590"/>
              <a:ext cx="395252" cy="3717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85AC33C-339A-4CF1-9852-2798EF1A8F17}"/>
                </a:ext>
              </a:extLst>
            </p:cNvPr>
            <p:cNvCxnSpPr>
              <a:cxnSpLocks/>
            </p:cNvCxnSpPr>
            <p:nvPr/>
          </p:nvCxnSpPr>
          <p:spPr>
            <a:xfrm flipV="1">
              <a:off x="9602993" y="3853706"/>
              <a:ext cx="545362" cy="688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59682A0-7862-466F-843D-4C7EFBE0225F}"/>
                </a:ext>
              </a:extLst>
            </p:cNvPr>
            <p:cNvCxnSpPr>
              <a:cxnSpLocks/>
            </p:cNvCxnSpPr>
            <p:nvPr/>
          </p:nvCxnSpPr>
          <p:spPr>
            <a:xfrm flipV="1">
              <a:off x="8622116" y="2681104"/>
              <a:ext cx="545362" cy="688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5" name="Picture 104">
              <a:extLst>
                <a:ext uri="{FF2B5EF4-FFF2-40B4-BE49-F238E27FC236}">
                  <a16:creationId xmlns:a16="http://schemas.microsoft.com/office/drawing/2014/main" id="{875AE531-C776-4F91-B5B6-DB3A1D8A60E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124759" y="3687550"/>
              <a:ext cx="504391" cy="504391"/>
            </a:xfrm>
            <a:prstGeom prst="rect">
              <a:avLst/>
            </a:prstGeom>
          </p:spPr>
        </p:pic>
        <p:pic>
          <p:nvPicPr>
            <p:cNvPr id="106" name="Picture 105">
              <a:extLst>
                <a:ext uri="{FF2B5EF4-FFF2-40B4-BE49-F238E27FC236}">
                  <a16:creationId xmlns:a16="http://schemas.microsoft.com/office/drawing/2014/main" id="{A63259CA-FFC9-435A-A4A2-E291ECE24D0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41987" y="4926830"/>
              <a:ext cx="464855" cy="464855"/>
            </a:xfrm>
            <a:prstGeom prst="rect">
              <a:avLst/>
            </a:prstGeom>
          </p:spPr>
        </p:pic>
        <p:pic>
          <p:nvPicPr>
            <p:cNvPr id="107" name="Picture 106">
              <a:extLst>
                <a:ext uri="{FF2B5EF4-FFF2-40B4-BE49-F238E27FC236}">
                  <a16:creationId xmlns:a16="http://schemas.microsoft.com/office/drawing/2014/main" id="{441B08F2-3C15-41A8-8245-ACE32361018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62571" y="1649975"/>
              <a:ext cx="466595" cy="466595"/>
            </a:xfrm>
            <a:prstGeom prst="rect">
              <a:avLst/>
            </a:prstGeom>
          </p:spPr>
        </p:pic>
        <p:pic>
          <p:nvPicPr>
            <p:cNvPr id="108" name="Picture 107">
              <a:extLst>
                <a:ext uri="{FF2B5EF4-FFF2-40B4-BE49-F238E27FC236}">
                  <a16:creationId xmlns:a16="http://schemas.microsoft.com/office/drawing/2014/main" id="{92B98093-E443-45B0-8B5A-4753A8CB670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476878" y="4839914"/>
              <a:ext cx="408934" cy="408934"/>
            </a:xfrm>
            <a:prstGeom prst="rect">
              <a:avLst/>
            </a:prstGeom>
          </p:spPr>
        </p:pic>
        <p:pic>
          <p:nvPicPr>
            <p:cNvPr id="109" name="Picture 108">
              <a:extLst>
                <a:ext uri="{FF2B5EF4-FFF2-40B4-BE49-F238E27FC236}">
                  <a16:creationId xmlns:a16="http://schemas.microsoft.com/office/drawing/2014/main" id="{D7B3866F-53C9-45F5-93AB-65B08A3567F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520663" y="5542104"/>
              <a:ext cx="378485" cy="378485"/>
            </a:xfrm>
            <a:prstGeom prst="rect">
              <a:avLst/>
            </a:prstGeom>
          </p:spPr>
        </p:pic>
        <p:cxnSp>
          <p:nvCxnSpPr>
            <p:cNvPr id="110" name="Straight Connector 109">
              <a:extLst>
                <a:ext uri="{FF2B5EF4-FFF2-40B4-BE49-F238E27FC236}">
                  <a16:creationId xmlns:a16="http://schemas.microsoft.com/office/drawing/2014/main" id="{9F02BCD3-8E9A-4C19-AF87-F99D32DE9C93}"/>
                </a:ext>
              </a:extLst>
            </p:cNvPr>
            <p:cNvCxnSpPr>
              <a:cxnSpLocks/>
              <a:stCxn id="109" idx="0"/>
              <a:endCxn id="157" idx="5"/>
            </p:cNvCxnSpPr>
            <p:nvPr/>
          </p:nvCxnSpPr>
          <p:spPr>
            <a:xfrm flipV="1">
              <a:off x="10709906" y="4334691"/>
              <a:ext cx="178424" cy="12074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0878852-93C9-45BB-AE5B-4B4AF6A3AE65}"/>
                </a:ext>
              </a:extLst>
            </p:cNvPr>
            <p:cNvCxnSpPr>
              <a:cxnSpLocks/>
            </p:cNvCxnSpPr>
            <p:nvPr/>
          </p:nvCxnSpPr>
          <p:spPr>
            <a:xfrm>
              <a:off x="9975650" y="5584710"/>
              <a:ext cx="517404" cy="301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0655AD1-F03A-4D6A-AE85-26AA85912ED1}"/>
                </a:ext>
              </a:extLst>
            </p:cNvPr>
            <p:cNvCxnSpPr>
              <a:cxnSpLocks/>
              <a:stCxn id="147" idx="6"/>
            </p:cNvCxnSpPr>
            <p:nvPr/>
          </p:nvCxnSpPr>
          <p:spPr>
            <a:xfrm>
              <a:off x="7739128" y="4560985"/>
              <a:ext cx="616427" cy="7146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9611FC4-88A0-402F-B238-961013529DB1}"/>
                </a:ext>
              </a:extLst>
            </p:cNvPr>
            <p:cNvCxnSpPr>
              <a:cxnSpLocks/>
            </p:cNvCxnSpPr>
            <p:nvPr/>
          </p:nvCxnSpPr>
          <p:spPr>
            <a:xfrm>
              <a:off x="7166203" y="2363358"/>
              <a:ext cx="517404" cy="301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A861E90-64B8-445A-A128-41F68C905FE1}"/>
                </a:ext>
              </a:extLst>
            </p:cNvPr>
            <p:cNvCxnSpPr>
              <a:cxnSpLocks/>
            </p:cNvCxnSpPr>
            <p:nvPr/>
          </p:nvCxnSpPr>
          <p:spPr>
            <a:xfrm flipV="1">
              <a:off x="5151129" y="2164765"/>
              <a:ext cx="649636" cy="9739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CEDF904-6E99-4806-9118-F4A3463C9ABF}"/>
                </a:ext>
              </a:extLst>
            </p:cNvPr>
            <p:cNvCxnSpPr>
              <a:cxnSpLocks/>
              <a:stCxn id="107" idx="3"/>
            </p:cNvCxnSpPr>
            <p:nvPr/>
          </p:nvCxnSpPr>
          <p:spPr>
            <a:xfrm>
              <a:off x="3629166" y="1883273"/>
              <a:ext cx="465110" cy="117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E045718-3759-4D9E-964D-BB3080707C4A}"/>
                </a:ext>
              </a:extLst>
            </p:cNvPr>
            <p:cNvCxnSpPr>
              <a:cxnSpLocks/>
            </p:cNvCxnSpPr>
            <p:nvPr/>
          </p:nvCxnSpPr>
          <p:spPr>
            <a:xfrm flipV="1">
              <a:off x="2843338" y="1942239"/>
              <a:ext cx="389000" cy="4066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3163E16-3F3C-4543-A80B-A5CF87A21F2A}"/>
                </a:ext>
              </a:extLst>
            </p:cNvPr>
            <p:cNvCxnSpPr>
              <a:cxnSpLocks/>
              <a:endCxn id="139" idx="1"/>
            </p:cNvCxnSpPr>
            <p:nvPr/>
          </p:nvCxnSpPr>
          <p:spPr>
            <a:xfrm>
              <a:off x="3173332" y="2863096"/>
              <a:ext cx="318292" cy="1809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2EFB6EF-AF4A-4DBB-8714-36082247458A}"/>
                </a:ext>
              </a:extLst>
            </p:cNvPr>
            <p:cNvCxnSpPr>
              <a:cxnSpLocks/>
            </p:cNvCxnSpPr>
            <p:nvPr/>
          </p:nvCxnSpPr>
          <p:spPr>
            <a:xfrm>
              <a:off x="4225321" y="3519969"/>
              <a:ext cx="406058" cy="186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F95FFE1-889B-4A27-907F-651316AB41CA}"/>
                </a:ext>
              </a:extLst>
            </p:cNvPr>
            <p:cNvCxnSpPr>
              <a:cxnSpLocks/>
            </p:cNvCxnSpPr>
            <p:nvPr/>
          </p:nvCxnSpPr>
          <p:spPr>
            <a:xfrm flipV="1">
              <a:off x="5677252" y="3696129"/>
              <a:ext cx="341017" cy="2706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17721DC-6841-4C07-A85E-0176457BB4CC}"/>
                </a:ext>
              </a:extLst>
            </p:cNvPr>
            <p:cNvCxnSpPr>
              <a:cxnSpLocks/>
            </p:cNvCxnSpPr>
            <p:nvPr/>
          </p:nvCxnSpPr>
          <p:spPr>
            <a:xfrm flipV="1">
              <a:off x="7054666" y="2953590"/>
              <a:ext cx="704334" cy="3673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0FD174-4FDC-4E2E-9B1F-FECDDCCABC1D}"/>
                </a:ext>
              </a:extLst>
            </p:cNvPr>
            <p:cNvCxnSpPr>
              <a:cxnSpLocks/>
              <a:stCxn id="149" idx="6"/>
            </p:cNvCxnSpPr>
            <p:nvPr/>
          </p:nvCxnSpPr>
          <p:spPr>
            <a:xfrm>
              <a:off x="7070371" y="3414736"/>
              <a:ext cx="918302" cy="3099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4D48F14-5FC3-45D8-95E3-F1490631DC98}"/>
                </a:ext>
              </a:extLst>
            </p:cNvPr>
            <p:cNvCxnSpPr>
              <a:cxnSpLocks/>
              <a:endCxn id="105" idx="1"/>
            </p:cNvCxnSpPr>
            <p:nvPr/>
          </p:nvCxnSpPr>
          <p:spPr>
            <a:xfrm>
              <a:off x="8769388" y="3912947"/>
              <a:ext cx="355371" cy="267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3219247-1474-448E-B304-4A8896331E13}"/>
                </a:ext>
              </a:extLst>
            </p:cNvPr>
            <p:cNvCxnSpPr>
              <a:cxnSpLocks/>
              <a:endCxn id="147" idx="2"/>
            </p:cNvCxnSpPr>
            <p:nvPr/>
          </p:nvCxnSpPr>
          <p:spPr>
            <a:xfrm>
              <a:off x="5680941" y="4160383"/>
              <a:ext cx="922431" cy="4006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6A4A086-ADB5-47FC-9526-4AAF69561CE7}"/>
                </a:ext>
              </a:extLst>
            </p:cNvPr>
            <p:cNvCxnSpPr>
              <a:cxnSpLocks/>
            </p:cNvCxnSpPr>
            <p:nvPr/>
          </p:nvCxnSpPr>
          <p:spPr>
            <a:xfrm flipV="1">
              <a:off x="7724620" y="4312039"/>
              <a:ext cx="553069" cy="1983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2B1094F-91B6-417A-8ED9-62E3C1DB01F3}"/>
                </a:ext>
              </a:extLst>
            </p:cNvPr>
            <p:cNvCxnSpPr>
              <a:cxnSpLocks/>
            </p:cNvCxnSpPr>
            <p:nvPr/>
          </p:nvCxnSpPr>
          <p:spPr>
            <a:xfrm flipH="1" flipV="1">
              <a:off x="4694712" y="2719925"/>
              <a:ext cx="303814" cy="7229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04DD53A-F854-463A-BE64-C97822C78EED}"/>
                </a:ext>
              </a:extLst>
            </p:cNvPr>
            <p:cNvCxnSpPr>
              <a:cxnSpLocks/>
              <a:stCxn id="106" idx="3"/>
            </p:cNvCxnSpPr>
            <p:nvPr/>
          </p:nvCxnSpPr>
          <p:spPr>
            <a:xfrm flipV="1">
              <a:off x="5206842" y="4760572"/>
              <a:ext cx="1448731" cy="3986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A16FF42-432A-4AFC-AE8C-E8C2F8DF3AE3}"/>
                </a:ext>
              </a:extLst>
            </p:cNvPr>
            <p:cNvCxnSpPr>
              <a:cxnSpLocks/>
            </p:cNvCxnSpPr>
            <p:nvPr/>
          </p:nvCxnSpPr>
          <p:spPr>
            <a:xfrm>
              <a:off x="4100554" y="4829237"/>
              <a:ext cx="668282" cy="290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FC23950-2EE5-4801-95D1-D9331033394F}"/>
                </a:ext>
              </a:extLst>
            </p:cNvPr>
            <p:cNvCxnSpPr>
              <a:cxnSpLocks/>
              <a:endCxn id="137" idx="1"/>
            </p:cNvCxnSpPr>
            <p:nvPr/>
          </p:nvCxnSpPr>
          <p:spPr>
            <a:xfrm>
              <a:off x="2901243" y="3371479"/>
              <a:ext cx="679048" cy="8118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74697A9-D0BA-45F8-AA58-AEC34F3C7B0F}"/>
                </a:ext>
              </a:extLst>
            </p:cNvPr>
            <p:cNvCxnSpPr>
              <a:cxnSpLocks/>
            </p:cNvCxnSpPr>
            <p:nvPr/>
          </p:nvCxnSpPr>
          <p:spPr>
            <a:xfrm flipV="1">
              <a:off x="2821941" y="4861950"/>
              <a:ext cx="818674" cy="1752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51D4A15-0C54-4DE1-8290-699412D075BA}"/>
                </a:ext>
              </a:extLst>
            </p:cNvPr>
            <p:cNvCxnSpPr>
              <a:cxnSpLocks/>
            </p:cNvCxnSpPr>
            <p:nvPr/>
          </p:nvCxnSpPr>
          <p:spPr>
            <a:xfrm flipH="1" flipV="1">
              <a:off x="2159190" y="4580676"/>
              <a:ext cx="294998" cy="337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6E05CA5-1591-423D-8B04-EDABFB5D4771}"/>
                </a:ext>
              </a:extLst>
            </p:cNvPr>
            <p:cNvCxnSpPr>
              <a:cxnSpLocks/>
            </p:cNvCxnSpPr>
            <p:nvPr/>
          </p:nvCxnSpPr>
          <p:spPr>
            <a:xfrm flipV="1">
              <a:off x="2318503" y="3396765"/>
              <a:ext cx="0" cy="3407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2" name="Picture 131">
              <a:extLst>
                <a:ext uri="{FF2B5EF4-FFF2-40B4-BE49-F238E27FC236}">
                  <a16:creationId xmlns:a16="http://schemas.microsoft.com/office/drawing/2014/main" id="{2774DB8D-2218-4E7B-899A-7F88C954875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93442" y="1200570"/>
              <a:ext cx="545362" cy="545362"/>
            </a:xfrm>
            <a:prstGeom prst="rect">
              <a:avLst/>
            </a:prstGeom>
          </p:spPr>
        </p:pic>
        <p:cxnSp>
          <p:nvCxnSpPr>
            <p:cNvPr id="133" name="Straight Connector 132">
              <a:extLst>
                <a:ext uri="{FF2B5EF4-FFF2-40B4-BE49-F238E27FC236}">
                  <a16:creationId xmlns:a16="http://schemas.microsoft.com/office/drawing/2014/main" id="{65EAD8A7-3A9F-4C03-A357-738C351CA6A8}"/>
                </a:ext>
              </a:extLst>
            </p:cNvPr>
            <p:cNvCxnSpPr>
              <a:cxnSpLocks/>
            </p:cNvCxnSpPr>
            <p:nvPr/>
          </p:nvCxnSpPr>
          <p:spPr>
            <a:xfrm flipV="1">
              <a:off x="7232570" y="1473251"/>
              <a:ext cx="909369" cy="5279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C12E3C2-FC40-4594-993E-2E80A4C8529C}"/>
                </a:ext>
              </a:extLst>
            </p:cNvPr>
            <p:cNvCxnSpPr>
              <a:cxnSpLocks/>
            </p:cNvCxnSpPr>
            <p:nvPr/>
          </p:nvCxnSpPr>
          <p:spPr>
            <a:xfrm>
              <a:off x="8638334" y="1525446"/>
              <a:ext cx="637319" cy="8706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9B5983C9-F790-48D8-A07C-022A5768EA8E}"/>
              </a:ext>
            </a:extLst>
          </p:cNvPr>
          <p:cNvSpPr txBox="1"/>
          <p:nvPr/>
        </p:nvSpPr>
        <p:spPr>
          <a:xfrm>
            <a:off x="0" y="1005365"/>
            <a:ext cx="12192000" cy="423449"/>
          </a:xfrm>
          <a:prstGeom prst="rect">
            <a:avLst/>
          </a:prstGeom>
          <a:noFill/>
        </p:spPr>
        <p:txBody>
          <a:bodyPr wrap="square" rtlCol="0">
            <a:spAutoFit/>
          </a:bodyPr>
          <a:lstStyle/>
          <a:p>
            <a:pPr lvl="0" algn="ctr">
              <a:lnSpc>
                <a:spcPct val="150000"/>
              </a:lnSpc>
              <a:defRPr/>
            </a:pPr>
            <a:r>
              <a:rPr lang="en-US" sz="1600" dirty="0">
                <a:solidFill>
                  <a:prstClr val="white"/>
                </a:solidFill>
                <a:latin typeface="Segoe UI Light" panose="020B0502040204020203" pitchFamily="34" charset="0"/>
                <a:ea typeface="SamsungOne 800C" panose="020B0906030303020204" pitchFamily="34" charset="0"/>
                <a:cs typeface="Segoe UI Light" panose="020B0502040204020203" pitchFamily="34" charset="0"/>
              </a:rPr>
              <a:t>Revu network has diversity of various fields from food, beauty, technology, fashion, entertainment, tourism and consumption.</a:t>
            </a:r>
            <a:endParaRPr kumimoji="0" lang="en-US" sz="1600" b="0" i="0" u="none" strike="noStrike" kern="1200" cap="none" spc="0" normalizeH="0" baseline="0" noProof="0" dirty="0">
              <a:ln>
                <a:noFill/>
              </a:ln>
              <a:solidFill>
                <a:prstClr val="white"/>
              </a:solidFill>
              <a:effectLst/>
              <a:uLnTx/>
              <a:uFillTx/>
              <a:latin typeface="Segoe UI Light" panose="020B0502040204020203" pitchFamily="34" charset="0"/>
              <a:ea typeface="SamsungOne 800C" panose="020B0906030303020204" pitchFamily="34" charset="0"/>
              <a:cs typeface="Segoe UI Light" panose="020B0502040204020203" pitchFamily="34" charset="0"/>
            </a:endParaRPr>
          </a:p>
        </p:txBody>
      </p:sp>
      <p:cxnSp>
        <p:nvCxnSpPr>
          <p:cNvPr id="166" name="Straight Connector 165">
            <a:extLst>
              <a:ext uri="{FF2B5EF4-FFF2-40B4-BE49-F238E27FC236}">
                <a16:creationId xmlns:a16="http://schemas.microsoft.com/office/drawing/2014/main" id="{41A796CE-8B48-46AD-A2B2-72B576241102}"/>
              </a:ext>
            </a:extLst>
          </p:cNvPr>
          <p:cNvCxnSpPr>
            <a:cxnSpLocks/>
          </p:cNvCxnSpPr>
          <p:nvPr/>
        </p:nvCxnSpPr>
        <p:spPr>
          <a:xfrm>
            <a:off x="8871244" y="4948229"/>
            <a:ext cx="332213" cy="7323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7" name="Google Shape;382;p43">
            <a:extLst>
              <a:ext uri="{FF2B5EF4-FFF2-40B4-BE49-F238E27FC236}">
                <a16:creationId xmlns:a16="http://schemas.microsoft.com/office/drawing/2014/main" id="{2A9872B1-420A-403C-AEA2-314061D3F5AF}"/>
              </a:ext>
            </a:extLst>
          </p:cNvPr>
          <p:cNvSpPr txBox="1">
            <a:spLocks/>
          </p:cNvSpPr>
          <p:nvPr/>
        </p:nvSpPr>
        <p:spPr>
          <a:xfrm>
            <a:off x="2320566" y="114611"/>
            <a:ext cx="7628152" cy="42112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endParaRPr lang="en-US" sz="2000" dirty="0">
              <a:latin typeface="SamsungOne 800C" panose="020B0906030303020204" pitchFamily="34" charset="0"/>
              <a:ea typeface="SamsungOne 800C" panose="020B0906030303020204" pitchFamily="34" charset="0"/>
              <a:cs typeface="Comfortaa"/>
              <a:sym typeface="Comfortaa"/>
            </a:endParaRPr>
          </a:p>
        </p:txBody>
      </p:sp>
      <p:sp>
        <p:nvSpPr>
          <p:cNvPr id="168" name="Google Shape;382;p43">
            <a:extLst>
              <a:ext uri="{FF2B5EF4-FFF2-40B4-BE49-F238E27FC236}">
                <a16:creationId xmlns:a16="http://schemas.microsoft.com/office/drawing/2014/main" id="{7D1151E3-EC2E-4147-8EAE-854FACB3724F}"/>
              </a:ext>
            </a:extLst>
          </p:cNvPr>
          <p:cNvSpPr txBox="1">
            <a:spLocks/>
          </p:cNvSpPr>
          <p:nvPr/>
        </p:nvSpPr>
        <p:spPr>
          <a:xfrm>
            <a:off x="1835566" y="538785"/>
            <a:ext cx="8405467" cy="42112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endParaRPr lang="en-US" sz="2800" b="1" dirty="0">
              <a:solidFill>
                <a:schemeClr val="bg1"/>
              </a:solidFill>
              <a:latin typeface="UTM Avo" panose="02040603050506020204" pitchFamily="18" charset="0"/>
              <a:ea typeface="SamsungOne 800C" panose="020B0906030303020204" pitchFamily="34" charset="0"/>
              <a:cs typeface="Segoe UI Light" panose="020B0502040204020203" pitchFamily="34" charset="0"/>
              <a:sym typeface="Comfortaa"/>
            </a:endParaRPr>
          </a:p>
        </p:txBody>
      </p:sp>
      <p:sp>
        <p:nvSpPr>
          <p:cNvPr id="169" name="TextBox 168"/>
          <p:cNvSpPr txBox="1"/>
          <p:nvPr/>
        </p:nvSpPr>
        <p:spPr>
          <a:xfrm>
            <a:off x="1605600" y="446400"/>
            <a:ext cx="9439200" cy="523220"/>
          </a:xfrm>
          <a:prstGeom prst="rect">
            <a:avLst/>
          </a:prstGeom>
          <a:noFill/>
        </p:spPr>
        <p:txBody>
          <a:bodyPr wrap="square" rtlCol="0">
            <a:spAutoFit/>
          </a:bodyPr>
          <a:lstStyle/>
          <a:p>
            <a:pPr algn="ctr"/>
            <a:r>
              <a:rPr lang="en-US" sz="2800" b="1" dirty="0">
                <a:solidFill>
                  <a:schemeClr val="bg1"/>
                </a:solidFill>
                <a:latin typeface="UTM Avo" panose="02040603050506020204" pitchFamily="18" charset="0"/>
              </a:rPr>
              <a:t>REVIEWER NETWORK IN DIVERSE FIELDS</a:t>
            </a:r>
          </a:p>
        </p:txBody>
      </p:sp>
      <p:sp>
        <p:nvSpPr>
          <p:cNvPr id="171" name="Rectangle 170"/>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UTM Avo" panose="02040603050506020204" pitchFamily="18" charset="0"/>
              </a:rPr>
              <a:t>18</a:t>
            </a:r>
          </a:p>
        </p:txBody>
      </p:sp>
    </p:spTree>
    <p:extLst>
      <p:ext uri="{BB962C8B-B14F-4D97-AF65-F5344CB8AC3E}">
        <p14:creationId xmlns:p14="http://schemas.microsoft.com/office/powerpoint/2010/main" val="2438780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 up of a piece of paper&#10;&#10;Description generated with high confidence">
            <a:extLst>
              <a:ext uri="{FF2B5EF4-FFF2-40B4-BE49-F238E27FC236}">
                <a16:creationId xmlns:a16="http://schemas.microsoft.com/office/drawing/2014/main" id="{793012C3-709A-414F-83BF-854C3D9D9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6" y="15189"/>
            <a:ext cx="12192000" cy="6858000"/>
          </a:xfrm>
          <a:prstGeom prst="rect">
            <a:avLst/>
          </a:prstGeom>
        </p:spPr>
      </p:pic>
      <p:sp>
        <p:nvSpPr>
          <p:cNvPr id="7" name="Rectangle 6">
            <a:extLst>
              <a:ext uri="{FF2B5EF4-FFF2-40B4-BE49-F238E27FC236}">
                <a16:creationId xmlns:a16="http://schemas.microsoft.com/office/drawing/2014/main" id="{BFF2646A-7237-46F7-A67C-DCD7430E4CD0}"/>
              </a:ext>
            </a:extLst>
          </p:cNvPr>
          <p:cNvSpPr/>
          <p:nvPr/>
        </p:nvSpPr>
        <p:spPr>
          <a:xfrm>
            <a:off x="1482437" y="2889473"/>
            <a:ext cx="1634835" cy="65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8" name="Rectangle 7">
            <a:extLst>
              <a:ext uri="{FF2B5EF4-FFF2-40B4-BE49-F238E27FC236}">
                <a16:creationId xmlns:a16="http://schemas.microsoft.com/office/drawing/2014/main" id="{921572E1-6766-41E3-8C31-DFC400F3B0E4}"/>
              </a:ext>
            </a:extLst>
          </p:cNvPr>
          <p:cNvSpPr/>
          <p:nvPr/>
        </p:nvSpPr>
        <p:spPr>
          <a:xfrm>
            <a:off x="1343892" y="3803072"/>
            <a:ext cx="1911926" cy="1336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6EF56E6D-C2B4-43A0-8904-8C5933EA433E}"/>
              </a:ext>
            </a:extLst>
          </p:cNvPr>
          <p:cNvSpPr/>
          <p:nvPr/>
        </p:nvSpPr>
        <p:spPr>
          <a:xfrm>
            <a:off x="5140037" y="3803071"/>
            <a:ext cx="1911926" cy="1336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F9BC2138-BCB4-45EC-AFCC-F240ED86C875}"/>
              </a:ext>
            </a:extLst>
          </p:cNvPr>
          <p:cNvSpPr/>
          <p:nvPr/>
        </p:nvSpPr>
        <p:spPr>
          <a:xfrm>
            <a:off x="5278582" y="2777836"/>
            <a:ext cx="1634835" cy="65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7B988E04-D4DB-44EF-9FC2-859C20D81E72}"/>
              </a:ext>
            </a:extLst>
          </p:cNvPr>
          <p:cNvSpPr/>
          <p:nvPr/>
        </p:nvSpPr>
        <p:spPr>
          <a:xfrm>
            <a:off x="8936182" y="3803071"/>
            <a:ext cx="1911926" cy="1336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2" name="Rectangle 11">
            <a:extLst>
              <a:ext uri="{FF2B5EF4-FFF2-40B4-BE49-F238E27FC236}">
                <a16:creationId xmlns:a16="http://schemas.microsoft.com/office/drawing/2014/main" id="{FD4FA535-5B65-445B-AD11-93CCD0739C8E}"/>
              </a:ext>
            </a:extLst>
          </p:cNvPr>
          <p:cNvSpPr/>
          <p:nvPr/>
        </p:nvSpPr>
        <p:spPr>
          <a:xfrm>
            <a:off x="8933059" y="2867988"/>
            <a:ext cx="1634835" cy="65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3" name="Rectangle 12">
            <a:extLst>
              <a:ext uri="{FF2B5EF4-FFF2-40B4-BE49-F238E27FC236}">
                <a16:creationId xmlns:a16="http://schemas.microsoft.com/office/drawing/2014/main" id="{23D9E827-249F-4B03-8A55-A3B4B1C06621}"/>
              </a:ext>
            </a:extLst>
          </p:cNvPr>
          <p:cNvSpPr/>
          <p:nvPr/>
        </p:nvSpPr>
        <p:spPr>
          <a:xfrm>
            <a:off x="4461164" y="408706"/>
            <a:ext cx="3685309" cy="65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5" name="Google Shape;382;p43">
            <a:extLst>
              <a:ext uri="{FF2B5EF4-FFF2-40B4-BE49-F238E27FC236}">
                <a16:creationId xmlns:a16="http://schemas.microsoft.com/office/drawing/2014/main" id="{C5B6D0A9-0170-4064-8A1C-2E3F064E72FD}"/>
              </a:ext>
            </a:extLst>
          </p:cNvPr>
          <p:cNvSpPr txBox="1">
            <a:spLocks/>
          </p:cNvSpPr>
          <p:nvPr/>
        </p:nvSpPr>
        <p:spPr>
          <a:xfrm>
            <a:off x="1045947" y="2976393"/>
            <a:ext cx="2549237" cy="42112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1400" b="1" dirty="0">
                <a:solidFill>
                  <a:srgbClr val="009BCE"/>
                </a:solidFill>
                <a:latin typeface="Segoe UI Light" panose="020B0502040204020203" pitchFamily="34" charset="0"/>
                <a:ea typeface="SamsungOne 800C" panose="020B0906030303020204" pitchFamily="34" charset="0"/>
                <a:cs typeface="Segoe UI Light" panose="020B0502040204020203" pitchFamily="34" charset="0"/>
                <a:sym typeface="Comfortaa"/>
              </a:rPr>
              <a:t>Process and Time </a:t>
            </a:r>
            <a:r>
              <a:rPr lang="en-US" sz="1400" b="1" dirty="0" err="1">
                <a:solidFill>
                  <a:srgbClr val="009BCE"/>
                </a:solidFill>
                <a:latin typeface="Segoe UI Light" panose="020B0502040204020203" pitchFamily="34" charset="0"/>
                <a:ea typeface="SamsungOne 800C" panose="020B0906030303020204" pitchFamily="34" charset="0"/>
                <a:cs typeface="Segoe UI Light" panose="020B0502040204020203" pitchFamily="34" charset="0"/>
                <a:sym typeface="Comfortaa"/>
              </a:rPr>
              <a:t>Managment</a:t>
            </a:r>
            <a:endParaRPr lang="en-US" sz="1400" b="1" dirty="0">
              <a:solidFill>
                <a:srgbClr val="009BCE"/>
              </a:solidFill>
              <a:latin typeface="Segoe UI Light" panose="020B0502040204020203" pitchFamily="34" charset="0"/>
              <a:ea typeface="SamsungOne 800C" panose="020B0906030303020204" pitchFamily="34" charset="0"/>
              <a:cs typeface="Segoe UI Light" panose="020B0502040204020203" pitchFamily="34" charset="0"/>
              <a:sym typeface="Comfortaa"/>
            </a:endParaRPr>
          </a:p>
        </p:txBody>
      </p:sp>
      <p:sp>
        <p:nvSpPr>
          <p:cNvPr id="16" name="object 24">
            <a:extLst>
              <a:ext uri="{FF2B5EF4-FFF2-40B4-BE49-F238E27FC236}">
                <a16:creationId xmlns:a16="http://schemas.microsoft.com/office/drawing/2014/main" id="{C75BB3FD-5616-4E15-AB30-02C1A4D637C6}"/>
              </a:ext>
            </a:extLst>
          </p:cNvPr>
          <p:cNvSpPr txBox="1"/>
          <p:nvPr/>
        </p:nvSpPr>
        <p:spPr>
          <a:xfrm>
            <a:off x="1216817" y="3803071"/>
            <a:ext cx="2166076" cy="997581"/>
          </a:xfrm>
          <a:prstGeom prst="rect">
            <a:avLst/>
          </a:prstGeom>
        </p:spPr>
        <p:txBody>
          <a:bodyPr vert="horz" wrap="square" lIns="0" tIns="13335" rIns="0" bIns="0" rtlCol="0">
            <a:spAutoFit/>
          </a:bodyPr>
          <a:lstStyle/>
          <a:p>
            <a:pPr marL="12700" marR="5080" algn="just">
              <a:lnSpc>
                <a:spcPct val="150000"/>
              </a:lnSpc>
              <a:spcBef>
                <a:spcPts val="105"/>
              </a:spcBef>
            </a:pPr>
            <a:r>
              <a:rPr lang="en-US" sz="1100" dirty="0">
                <a:solidFill>
                  <a:schemeClr val="bg2">
                    <a:lumMod val="25000"/>
                  </a:schemeClr>
                </a:solidFill>
                <a:latin typeface="Segoe UI Light" panose="020B0502040204020203" pitchFamily="34" charset="0"/>
                <a:ea typeface="SamsungOne 800C" panose="020B0906030303020204" pitchFamily="34" charset="0"/>
                <a:cs typeface="Segoe UI Light" panose="020B0502040204020203" pitchFamily="34" charset="0"/>
              </a:rPr>
              <a:t>Businesses do not have to spend time to find suitable reviewers because Revu will help them carry out this activity.  </a:t>
            </a:r>
            <a:endParaRPr lang="en-US" sz="1400" dirty="0">
              <a:solidFill>
                <a:schemeClr val="bg2">
                  <a:lumMod val="25000"/>
                </a:schemeClr>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17" name="Google Shape;382;p43">
            <a:extLst>
              <a:ext uri="{FF2B5EF4-FFF2-40B4-BE49-F238E27FC236}">
                <a16:creationId xmlns:a16="http://schemas.microsoft.com/office/drawing/2014/main" id="{907B41C4-F4D7-4846-8862-192AD71FC83C}"/>
              </a:ext>
            </a:extLst>
          </p:cNvPr>
          <p:cNvSpPr txBox="1">
            <a:spLocks/>
          </p:cNvSpPr>
          <p:nvPr/>
        </p:nvSpPr>
        <p:spPr>
          <a:xfrm>
            <a:off x="8674099" y="2976393"/>
            <a:ext cx="2549237" cy="42112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1400" b="1" dirty="0">
                <a:solidFill>
                  <a:srgbClr val="009BCE"/>
                </a:solidFill>
                <a:latin typeface="Segoe UI Light" panose="020B0502040204020203" pitchFamily="34" charset="0"/>
                <a:ea typeface="SamsungOne 800C" panose="020B0906030303020204" pitchFamily="34" charset="0"/>
                <a:cs typeface="Segoe UI Light" panose="020B0502040204020203" pitchFamily="34" charset="0"/>
                <a:sym typeface="Comfortaa"/>
              </a:rPr>
              <a:t>Target Customers</a:t>
            </a:r>
          </a:p>
        </p:txBody>
      </p:sp>
      <p:sp>
        <p:nvSpPr>
          <p:cNvPr id="18" name="object 24">
            <a:extLst>
              <a:ext uri="{FF2B5EF4-FFF2-40B4-BE49-F238E27FC236}">
                <a16:creationId xmlns:a16="http://schemas.microsoft.com/office/drawing/2014/main" id="{59295459-90C4-46A5-AA3B-0DFC1953D5D2}"/>
              </a:ext>
            </a:extLst>
          </p:cNvPr>
          <p:cNvSpPr txBox="1"/>
          <p:nvPr/>
        </p:nvSpPr>
        <p:spPr>
          <a:xfrm>
            <a:off x="8861495" y="3756696"/>
            <a:ext cx="2158104" cy="1505412"/>
          </a:xfrm>
          <a:prstGeom prst="rect">
            <a:avLst/>
          </a:prstGeom>
        </p:spPr>
        <p:txBody>
          <a:bodyPr vert="horz" wrap="square" lIns="0" tIns="13335" rIns="0" bIns="0" rtlCol="0">
            <a:spAutoFit/>
          </a:bodyPr>
          <a:lstStyle/>
          <a:p>
            <a:pPr marL="12700" marR="5080" algn="just">
              <a:lnSpc>
                <a:spcPct val="150000"/>
              </a:lnSpc>
              <a:spcBef>
                <a:spcPts val="105"/>
              </a:spcBef>
            </a:pPr>
            <a:r>
              <a:rPr lang="en-US" sz="1100" dirty="0">
                <a:solidFill>
                  <a:schemeClr val="bg2">
                    <a:lumMod val="25000"/>
                  </a:schemeClr>
                </a:solidFill>
                <a:latin typeface="Segoe UI Light" panose="020B0502040204020203" pitchFamily="34" charset="0"/>
                <a:ea typeface="SamsungOne 800C" panose="020B0906030303020204" pitchFamily="34" charset="0"/>
                <a:cs typeface="Segoe UI Light" panose="020B0502040204020203" pitchFamily="34" charset="0"/>
              </a:rPr>
              <a:t>Based on your business and product/service’s features, Revu chooses the Reviewer with characteristics and interests relevant to your business’s target group of customers.</a:t>
            </a:r>
          </a:p>
        </p:txBody>
      </p:sp>
      <p:sp>
        <p:nvSpPr>
          <p:cNvPr id="19" name="Rectangle 18">
            <a:extLst>
              <a:ext uri="{FF2B5EF4-FFF2-40B4-BE49-F238E27FC236}">
                <a16:creationId xmlns:a16="http://schemas.microsoft.com/office/drawing/2014/main" id="{5553EBF4-559E-4C98-82AA-61E50CEE14DD}"/>
              </a:ext>
            </a:extLst>
          </p:cNvPr>
          <p:cNvSpPr/>
          <p:nvPr/>
        </p:nvSpPr>
        <p:spPr>
          <a:xfrm>
            <a:off x="2410691" y="5813490"/>
            <a:ext cx="7980218" cy="981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20" name="object 24">
            <a:extLst>
              <a:ext uri="{FF2B5EF4-FFF2-40B4-BE49-F238E27FC236}">
                <a16:creationId xmlns:a16="http://schemas.microsoft.com/office/drawing/2014/main" id="{5C8B7C10-F3FC-4A35-BD7E-E3E91817230A}"/>
              </a:ext>
            </a:extLst>
          </p:cNvPr>
          <p:cNvSpPr txBox="1"/>
          <p:nvPr/>
        </p:nvSpPr>
        <p:spPr>
          <a:xfrm>
            <a:off x="1868560" y="1116659"/>
            <a:ext cx="9123330" cy="417807"/>
          </a:xfrm>
          <a:prstGeom prst="rect">
            <a:avLst/>
          </a:prstGeom>
        </p:spPr>
        <p:txBody>
          <a:bodyPr vert="horz" wrap="square" lIns="0" tIns="13335" rIns="0" bIns="0" rtlCol="0">
            <a:spAutoFit/>
          </a:bodyPr>
          <a:lstStyle/>
          <a:p>
            <a:pPr marL="12700" marR="5080" algn="ctr">
              <a:lnSpc>
                <a:spcPct val="150000"/>
              </a:lnSpc>
              <a:spcBef>
                <a:spcPts val="105"/>
              </a:spcBef>
            </a:pPr>
            <a:endParaRPr sz="2000" b="1" dirty="0">
              <a:solidFill>
                <a:schemeClr val="bg2">
                  <a:lumMod val="25000"/>
                </a:schemeClr>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21" name="Rectangle 20">
            <a:extLst>
              <a:ext uri="{FF2B5EF4-FFF2-40B4-BE49-F238E27FC236}">
                <a16:creationId xmlns:a16="http://schemas.microsoft.com/office/drawing/2014/main" id="{BA7857C3-1FBB-4CB0-B01F-484473CE9C41}"/>
              </a:ext>
            </a:extLst>
          </p:cNvPr>
          <p:cNvSpPr/>
          <p:nvPr/>
        </p:nvSpPr>
        <p:spPr>
          <a:xfrm>
            <a:off x="5252295" y="2861371"/>
            <a:ext cx="1634835" cy="65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22" name="object 24">
            <a:extLst>
              <a:ext uri="{FF2B5EF4-FFF2-40B4-BE49-F238E27FC236}">
                <a16:creationId xmlns:a16="http://schemas.microsoft.com/office/drawing/2014/main" id="{6625C1E4-F9F1-407E-A22D-18C391AC3EC7}"/>
              </a:ext>
            </a:extLst>
          </p:cNvPr>
          <p:cNvSpPr txBox="1"/>
          <p:nvPr/>
        </p:nvSpPr>
        <p:spPr>
          <a:xfrm>
            <a:off x="5014912" y="3756696"/>
            <a:ext cx="2214563" cy="1505412"/>
          </a:xfrm>
          <a:prstGeom prst="rect">
            <a:avLst/>
          </a:prstGeom>
        </p:spPr>
        <p:txBody>
          <a:bodyPr vert="horz" wrap="square" lIns="0" tIns="13335" rIns="0" bIns="0" rtlCol="0">
            <a:spAutoFit/>
          </a:bodyPr>
          <a:lstStyle/>
          <a:p>
            <a:pPr algn="just">
              <a:lnSpc>
                <a:spcPct val="150000"/>
              </a:lnSpc>
            </a:pPr>
            <a:r>
              <a:rPr lang="en-US" sz="1100" dirty="0">
                <a:solidFill>
                  <a:schemeClr val="bg2">
                    <a:lumMod val="25000"/>
                  </a:schemeClr>
                </a:solidFill>
                <a:latin typeface="Segoe UI Light" panose="020B0502040204020203" pitchFamily="34" charset="0"/>
                <a:ea typeface="SamsungOne 800C" panose="020B0906030303020204" pitchFamily="34" charset="0"/>
                <a:cs typeface="Segoe UI Light" panose="020B0502040204020203" pitchFamily="34" charset="0"/>
              </a:rPr>
              <a:t>Compared to famous people (KOLs), Reviewers at Revu charge a more reasonable price for all businesses.</a:t>
            </a:r>
          </a:p>
          <a:p>
            <a:pPr algn="just">
              <a:lnSpc>
                <a:spcPct val="150000"/>
              </a:lnSpc>
            </a:pPr>
            <a:r>
              <a:rPr lang="en-US" sz="1100" dirty="0">
                <a:solidFill>
                  <a:schemeClr val="bg2">
                    <a:lumMod val="25000"/>
                  </a:schemeClr>
                </a:solidFill>
                <a:latin typeface="Segoe UI Light" panose="020B0502040204020203" pitchFamily="34" charset="0"/>
                <a:ea typeface="SamsungOne 800C" panose="020B0906030303020204" pitchFamily="34" charset="0"/>
                <a:cs typeface="Segoe UI Light" panose="020B0502040204020203" pitchFamily="34" charset="0"/>
              </a:rPr>
              <a:t>Also, Revu separates the service packages with different price level for businesses to easily opt for.</a:t>
            </a:r>
            <a:endParaRPr lang="vi-VN" sz="1100" dirty="0">
              <a:solidFill>
                <a:schemeClr val="bg2">
                  <a:lumMod val="25000"/>
                </a:schemeClr>
              </a:solidFill>
              <a:latin typeface="Segoe UI Light" panose="020B0502040204020203" pitchFamily="34" charset="0"/>
              <a:ea typeface="SamsungOne 800C" panose="020B0906030303020204" pitchFamily="34" charset="0"/>
              <a:cs typeface="Segoe UI Light" panose="020B0502040204020203" pitchFamily="34" charset="0"/>
            </a:endParaRPr>
          </a:p>
        </p:txBody>
      </p:sp>
      <p:sp>
        <p:nvSpPr>
          <p:cNvPr id="23" name="Google Shape;382;p43">
            <a:extLst>
              <a:ext uri="{FF2B5EF4-FFF2-40B4-BE49-F238E27FC236}">
                <a16:creationId xmlns:a16="http://schemas.microsoft.com/office/drawing/2014/main" id="{67B70250-ACBB-4AB1-95A6-A43B010CC40B}"/>
              </a:ext>
            </a:extLst>
          </p:cNvPr>
          <p:cNvSpPr txBox="1">
            <a:spLocks/>
          </p:cNvSpPr>
          <p:nvPr/>
        </p:nvSpPr>
        <p:spPr>
          <a:xfrm>
            <a:off x="4889194" y="2976393"/>
            <a:ext cx="2549237" cy="42112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1400" b="1" dirty="0">
                <a:solidFill>
                  <a:srgbClr val="009BCE"/>
                </a:solidFill>
                <a:latin typeface="Segoe UI Light" panose="020B0502040204020203" pitchFamily="34" charset="0"/>
                <a:ea typeface="SamsungOne 800C" panose="020B0906030303020204" pitchFamily="34" charset="0"/>
                <a:cs typeface="Segoe UI Light" panose="020B0502040204020203" pitchFamily="34" charset="0"/>
                <a:sym typeface="Comfortaa"/>
              </a:rPr>
              <a:t>Expense Optimization</a:t>
            </a:r>
          </a:p>
        </p:txBody>
      </p:sp>
      <p:grpSp>
        <p:nvGrpSpPr>
          <p:cNvPr id="25" name="Group 24"/>
          <p:cNvGrpSpPr/>
          <p:nvPr/>
        </p:nvGrpSpPr>
        <p:grpSpPr>
          <a:xfrm>
            <a:off x="64800" y="0"/>
            <a:ext cx="12192000" cy="6972302"/>
            <a:chOff x="0" y="-114302"/>
            <a:chExt cx="12192000" cy="6972302"/>
          </a:xfrm>
        </p:grpSpPr>
        <p:sp>
          <p:nvSpPr>
            <p:cNvPr id="26" name="Isosceles Triangle 4"/>
            <p:cNvSpPr/>
            <p:nvPr/>
          </p:nvSpPr>
          <p:spPr>
            <a:xfrm>
              <a:off x="0" y="5538355"/>
              <a:ext cx="9684327" cy="1246908"/>
            </a:xfrm>
            <a:custGeom>
              <a:avLst/>
              <a:gdLst>
                <a:gd name="connsiteX0" fmla="*/ 0 w 4488873"/>
                <a:gd name="connsiteY0" fmla="*/ 3792681 h 3792681"/>
                <a:gd name="connsiteX1" fmla="*/ 2244437 w 4488873"/>
                <a:gd name="connsiteY1" fmla="*/ 0 h 3792681"/>
                <a:gd name="connsiteX2" fmla="*/ 4488873 w 4488873"/>
                <a:gd name="connsiteY2" fmla="*/ 3792681 h 3792681"/>
                <a:gd name="connsiteX3" fmla="*/ 0 w 4488873"/>
                <a:gd name="connsiteY3" fmla="*/ 3792681 h 3792681"/>
                <a:gd name="connsiteX0" fmla="*/ 2618508 w 7107381"/>
                <a:gd name="connsiteY0" fmla="*/ 2067790 h 2067790"/>
                <a:gd name="connsiteX1" fmla="*/ 0 w 7107381"/>
                <a:gd name="connsiteY1" fmla="*/ 0 h 2067790"/>
                <a:gd name="connsiteX2" fmla="*/ 7107381 w 7107381"/>
                <a:gd name="connsiteY2" fmla="*/ 2067790 h 2067790"/>
                <a:gd name="connsiteX3" fmla="*/ 2618508 w 7107381"/>
                <a:gd name="connsiteY3" fmla="*/ 2067790 h 2067790"/>
                <a:gd name="connsiteX0" fmla="*/ 2618508 w 8011390"/>
                <a:gd name="connsiteY0" fmla="*/ 2067790 h 3158836"/>
                <a:gd name="connsiteX1" fmla="*/ 0 w 8011390"/>
                <a:gd name="connsiteY1" fmla="*/ 0 h 3158836"/>
                <a:gd name="connsiteX2" fmla="*/ 8011390 w 8011390"/>
                <a:gd name="connsiteY2" fmla="*/ 3158836 h 3158836"/>
                <a:gd name="connsiteX3" fmla="*/ 2618508 w 8011390"/>
                <a:gd name="connsiteY3" fmla="*/ 2067790 h 3158836"/>
                <a:gd name="connsiteX0" fmla="*/ 0 w 8094519"/>
                <a:gd name="connsiteY0" fmla="*/ 3273135 h 3273135"/>
                <a:gd name="connsiteX1" fmla="*/ 83129 w 8094519"/>
                <a:gd name="connsiteY1" fmla="*/ 0 h 3273135"/>
                <a:gd name="connsiteX2" fmla="*/ 8094519 w 8094519"/>
                <a:gd name="connsiteY2" fmla="*/ 3158836 h 3273135"/>
                <a:gd name="connsiteX3" fmla="*/ 0 w 8094519"/>
                <a:gd name="connsiteY3" fmla="*/ 3273135 h 3273135"/>
                <a:gd name="connsiteX0" fmla="*/ 0 w 8094519"/>
                <a:gd name="connsiteY0" fmla="*/ 1953490 h 1953490"/>
                <a:gd name="connsiteX1" fmla="*/ 218210 w 8094519"/>
                <a:gd name="connsiteY1" fmla="*/ 0 h 1953490"/>
                <a:gd name="connsiteX2" fmla="*/ 8094519 w 8094519"/>
                <a:gd name="connsiteY2" fmla="*/ 1839191 h 1953490"/>
                <a:gd name="connsiteX3" fmla="*/ 0 w 8094519"/>
                <a:gd name="connsiteY3" fmla="*/ 1953490 h 1953490"/>
                <a:gd name="connsiteX0" fmla="*/ 270163 w 7876309"/>
                <a:gd name="connsiteY0" fmla="*/ 1735281 h 1839191"/>
                <a:gd name="connsiteX1" fmla="*/ 0 w 7876309"/>
                <a:gd name="connsiteY1" fmla="*/ 0 h 1839191"/>
                <a:gd name="connsiteX2" fmla="*/ 7876309 w 7876309"/>
                <a:gd name="connsiteY2" fmla="*/ 1839191 h 1839191"/>
                <a:gd name="connsiteX3" fmla="*/ 270163 w 7876309"/>
                <a:gd name="connsiteY3" fmla="*/ 1735281 h 1839191"/>
                <a:gd name="connsiteX0" fmla="*/ 0 w 7897091"/>
                <a:gd name="connsiteY0" fmla="*/ 1693717 h 1839191"/>
                <a:gd name="connsiteX1" fmla="*/ 20782 w 7897091"/>
                <a:gd name="connsiteY1" fmla="*/ 0 h 1839191"/>
                <a:gd name="connsiteX2" fmla="*/ 7897091 w 7897091"/>
                <a:gd name="connsiteY2" fmla="*/ 1839191 h 1839191"/>
                <a:gd name="connsiteX3" fmla="*/ 0 w 7897091"/>
                <a:gd name="connsiteY3" fmla="*/ 1693717 h 1839191"/>
                <a:gd name="connsiteX0" fmla="*/ 0 w 7897091"/>
                <a:gd name="connsiteY0" fmla="*/ 1246908 h 1392382"/>
                <a:gd name="connsiteX1" fmla="*/ 10391 w 7897091"/>
                <a:gd name="connsiteY1" fmla="*/ 0 h 1392382"/>
                <a:gd name="connsiteX2" fmla="*/ 7897091 w 7897091"/>
                <a:gd name="connsiteY2" fmla="*/ 1392382 h 1392382"/>
                <a:gd name="connsiteX3" fmla="*/ 0 w 7897091"/>
                <a:gd name="connsiteY3" fmla="*/ 1246908 h 1392382"/>
                <a:gd name="connsiteX0" fmla="*/ 0 w 9684327"/>
                <a:gd name="connsiteY0" fmla="*/ 1246908 h 1246908"/>
                <a:gd name="connsiteX1" fmla="*/ 10391 w 9684327"/>
                <a:gd name="connsiteY1" fmla="*/ 0 h 1246908"/>
                <a:gd name="connsiteX2" fmla="*/ 9684327 w 9684327"/>
                <a:gd name="connsiteY2" fmla="*/ 1236518 h 1246908"/>
                <a:gd name="connsiteX3" fmla="*/ 0 w 9684327"/>
                <a:gd name="connsiteY3" fmla="*/ 1246908 h 1246908"/>
              </a:gdLst>
              <a:ahLst/>
              <a:cxnLst>
                <a:cxn ang="0">
                  <a:pos x="connsiteX0" y="connsiteY0"/>
                </a:cxn>
                <a:cxn ang="0">
                  <a:pos x="connsiteX1" y="connsiteY1"/>
                </a:cxn>
                <a:cxn ang="0">
                  <a:pos x="connsiteX2" y="connsiteY2"/>
                </a:cxn>
                <a:cxn ang="0">
                  <a:pos x="connsiteX3" y="connsiteY3"/>
                </a:cxn>
              </a:cxnLst>
              <a:rect l="l" t="t" r="r" b="b"/>
              <a:pathLst>
                <a:path w="9684327" h="1246908">
                  <a:moveTo>
                    <a:pt x="0" y="1246908"/>
                  </a:moveTo>
                  <a:cubicBezTo>
                    <a:pt x="3464" y="831272"/>
                    <a:pt x="6927" y="415636"/>
                    <a:pt x="10391" y="0"/>
                  </a:cubicBezTo>
                  <a:lnTo>
                    <a:pt x="9684327" y="1236518"/>
                  </a:lnTo>
                  <a:lnTo>
                    <a:pt x="0" y="1246908"/>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5"/>
            <p:cNvSpPr/>
            <p:nvPr/>
          </p:nvSpPr>
          <p:spPr>
            <a:xfrm>
              <a:off x="11100953" y="3813463"/>
              <a:ext cx="1091047" cy="3044537"/>
            </a:xfrm>
            <a:custGeom>
              <a:avLst/>
              <a:gdLst>
                <a:gd name="connsiteX0" fmla="*/ 0 w 3740727"/>
                <a:gd name="connsiteY0" fmla="*/ 2150918 h 2150918"/>
                <a:gd name="connsiteX1" fmla="*/ 1870364 w 3740727"/>
                <a:gd name="connsiteY1" fmla="*/ 0 h 2150918"/>
                <a:gd name="connsiteX2" fmla="*/ 3740727 w 3740727"/>
                <a:gd name="connsiteY2" fmla="*/ 2150918 h 2150918"/>
                <a:gd name="connsiteX3" fmla="*/ 0 w 3740727"/>
                <a:gd name="connsiteY3" fmla="*/ 2150918 h 2150918"/>
                <a:gd name="connsiteX0" fmla="*/ 0 w 3740727"/>
                <a:gd name="connsiteY0" fmla="*/ 4135582 h 4135582"/>
                <a:gd name="connsiteX1" fmla="*/ 2213264 w 3740727"/>
                <a:gd name="connsiteY1" fmla="*/ 0 h 4135582"/>
                <a:gd name="connsiteX2" fmla="*/ 3740727 w 3740727"/>
                <a:gd name="connsiteY2" fmla="*/ 4135582 h 4135582"/>
                <a:gd name="connsiteX3" fmla="*/ 0 w 3740727"/>
                <a:gd name="connsiteY3" fmla="*/ 4135582 h 4135582"/>
                <a:gd name="connsiteX0" fmla="*/ 0 w 4239491"/>
                <a:gd name="connsiteY0" fmla="*/ 3158837 h 4135582"/>
                <a:gd name="connsiteX1" fmla="*/ 2712028 w 4239491"/>
                <a:gd name="connsiteY1" fmla="*/ 0 h 4135582"/>
                <a:gd name="connsiteX2" fmla="*/ 4239491 w 4239491"/>
                <a:gd name="connsiteY2" fmla="*/ 4135582 h 4135582"/>
                <a:gd name="connsiteX3" fmla="*/ 0 w 4239491"/>
                <a:gd name="connsiteY3" fmla="*/ 3158837 h 4135582"/>
                <a:gd name="connsiteX0" fmla="*/ 0 w 2712028"/>
                <a:gd name="connsiteY0" fmla="*/ 3158837 h 3158837"/>
                <a:gd name="connsiteX1" fmla="*/ 2712028 w 2712028"/>
                <a:gd name="connsiteY1" fmla="*/ 0 h 3158837"/>
                <a:gd name="connsiteX2" fmla="*/ 2337954 w 2712028"/>
                <a:gd name="connsiteY2" fmla="*/ 2982191 h 3158837"/>
                <a:gd name="connsiteX3" fmla="*/ 0 w 2712028"/>
                <a:gd name="connsiteY3" fmla="*/ 3158837 h 3158837"/>
                <a:gd name="connsiteX0" fmla="*/ 0 w 2712028"/>
                <a:gd name="connsiteY0" fmla="*/ 3158837 h 3158837"/>
                <a:gd name="connsiteX1" fmla="*/ 2712028 w 2712028"/>
                <a:gd name="connsiteY1" fmla="*/ 0 h 3158837"/>
                <a:gd name="connsiteX2" fmla="*/ 2670463 w 2712028"/>
                <a:gd name="connsiteY2" fmla="*/ 3002973 h 3158837"/>
                <a:gd name="connsiteX3" fmla="*/ 0 w 2712028"/>
                <a:gd name="connsiteY3" fmla="*/ 3158837 h 3158837"/>
                <a:gd name="connsiteX0" fmla="*/ 0 w 1496292"/>
                <a:gd name="connsiteY0" fmla="*/ 2857501 h 3002973"/>
                <a:gd name="connsiteX1" fmla="*/ 1496292 w 1496292"/>
                <a:gd name="connsiteY1" fmla="*/ 0 h 3002973"/>
                <a:gd name="connsiteX2" fmla="*/ 1454727 w 1496292"/>
                <a:gd name="connsiteY2" fmla="*/ 3002973 h 3002973"/>
                <a:gd name="connsiteX3" fmla="*/ 0 w 1496292"/>
                <a:gd name="connsiteY3" fmla="*/ 2857501 h 3002973"/>
                <a:gd name="connsiteX0" fmla="*/ 0 w 1070265"/>
                <a:gd name="connsiteY0" fmla="*/ 2951019 h 3002973"/>
                <a:gd name="connsiteX1" fmla="*/ 1070265 w 1070265"/>
                <a:gd name="connsiteY1" fmla="*/ 0 h 3002973"/>
                <a:gd name="connsiteX2" fmla="*/ 1028700 w 1070265"/>
                <a:gd name="connsiteY2" fmla="*/ 3002973 h 3002973"/>
                <a:gd name="connsiteX3" fmla="*/ 0 w 1070265"/>
                <a:gd name="connsiteY3" fmla="*/ 2951019 h 3002973"/>
                <a:gd name="connsiteX0" fmla="*/ 0 w 1091047"/>
                <a:gd name="connsiteY0" fmla="*/ 3044537 h 3044537"/>
                <a:gd name="connsiteX1" fmla="*/ 1091047 w 1091047"/>
                <a:gd name="connsiteY1" fmla="*/ 0 h 3044537"/>
                <a:gd name="connsiteX2" fmla="*/ 1049482 w 1091047"/>
                <a:gd name="connsiteY2" fmla="*/ 3002973 h 3044537"/>
                <a:gd name="connsiteX3" fmla="*/ 0 w 1091047"/>
                <a:gd name="connsiteY3" fmla="*/ 3044537 h 3044537"/>
              </a:gdLst>
              <a:ahLst/>
              <a:cxnLst>
                <a:cxn ang="0">
                  <a:pos x="connsiteX0" y="connsiteY0"/>
                </a:cxn>
                <a:cxn ang="0">
                  <a:pos x="connsiteX1" y="connsiteY1"/>
                </a:cxn>
                <a:cxn ang="0">
                  <a:pos x="connsiteX2" y="connsiteY2"/>
                </a:cxn>
                <a:cxn ang="0">
                  <a:pos x="connsiteX3" y="connsiteY3"/>
                </a:cxn>
              </a:cxnLst>
              <a:rect l="l" t="t" r="r" b="b"/>
              <a:pathLst>
                <a:path w="1091047" h="3044537">
                  <a:moveTo>
                    <a:pt x="0" y="3044537"/>
                  </a:moveTo>
                  <a:lnTo>
                    <a:pt x="1091047" y="0"/>
                  </a:lnTo>
                  <a:lnTo>
                    <a:pt x="1049482" y="3002973"/>
                  </a:lnTo>
                  <a:lnTo>
                    <a:pt x="0" y="3044537"/>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5400000">
              <a:off x="-25979" y="-57150"/>
              <a:ext cx="753341" cy="639038"/>
            </a:xfrm>
            <a:prstGeom prst="triangle">
              <a:avLst/>
            </a:pr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339272" y="382655"/>
            <a:ext cx="11513454" cy="523220"/>
          </a:xfrm>
          <a:prstGeom prst="rect">
            <a:avLst/>
          </a:prstGeom>
          <a:noFill/>
        </p:spPr>
        <p:txBody>
          <a:bodyPr wrap="square" rtlCol="0">
            <a:spAutoFit/>
          </a:bodyPr>
          <a:lstStyle/>
          <a:p>
            <a:pPr algn="ctr"/>
            <a:r>
              <a:rPr lang="en-US" sz="2800" b="1" dirty="0">
                <a:solidFill>
                  <a:srgbClr val="0C7DA5"/>
                </a:solidFill>
                <a:latin typeface="UTM Avo" panose="02040603050506020204" pitchFamily="18" charset="0"/>
              </a:rPr>
              <a:t>EFFECTIVE MEDIA CAMPAIGN CREATION</a:t>
            </a:r>
          </a:p>
        </p:txBody>
      </p:sp>
      <p:sp>
        <p:nvSpPr>
          <p:cNvPr id="2" name="Rectangle 1"/>
          <p:cNvSpPr/>
          <p:nvPr/>
        </p:nvSpPr>
        <p:spPr>
          <a:xfrm>
            <a:off x="0" y="-11187"/>
            <a:ext cx="735011" cy="1033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UTM Avo" panose="02040603050506020204" pitchFamily="18" charset="0"/>
              </a:rPr>
              <a:t>19</a:t>
            </a:r>
          </a:p>
        </p:txBody>
      </p:sp>
      <p:sp>
        <p:nvSpPr>
          <p:cNvPr id="3" name="Rectangle 2">
            <a:extLst>
              <a:ext uri="{FF2B5EF4-FFF2-40B4-BE49-F238E27FC236}">
                <a16:creationId xmlns:a16="http://schemas.microsoft.com/office/drawing/2014/main" id="{37F9C5B5-832B-4165-BB66-1A47F5936850}"/>
              </a:ext>
            </a:extLst>
          </p:cNvPr>
          <p:cNvSpPr/>
          <p:nvPr/>
        </p:nvSpPr>
        <p:spPr>
          <a:xfrm>
            <a:off x="2611225" y="1094891"/>
            <a:ext cx="8305013" cy="369332"/>
          </a:xfrm>
          <a:prstGeom prst="rect">
            <a:avLst/>
          </a:prstGeom>
        </p:spPr>
        <p:txBody>
          <a:bodyPr wrap="square">
            <a:spAutoFit/>
          </a:bodyPr>
          <a:lstStyle/>
          <a:p>
            <a:r>
              <a:rPr lang="en-US" dirty="0"/>
              <a:t>With a strict working process, Revu helps businesses tackle difficult issues.</a:t>
            </a:r>
          </a:p>
        </p:txBody>
      </p:sp>
    </p:spTree>
    <p:extLst>
      <p:ext uri="{BB962C8B-B14F-4D97-AF65-F5344CB8AC3E}">
        <p14:creationId xmlns:p14="http://schemas.microsoft.com/office/powerpoint/2010/main" val="320663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6219" r="9891"/>
          <a:stretch/>
        </p:blipFill>
        <p:spPr>
          <a:xfrm>
            <a:off x="0" y="0"/>
            <a:ext cx="4426527" cy="6858000"/>
          </a:xfrm>
          <a:prstGeom prst="rect">
            <a:avLst/>
          </a:prstGeom>
        </p:spPr>
      </p:pic>
      <p:grpSp>
        <p:nvGrpSpPr>
          <p:cNvPr id="13" name="Group 12">
            <a:extLst>
              <a:ext uri="{FF2B5EF4-FFF2-40B4-BE49-F238E27FC236}">
                <a16:creationId xmlns:a16="http://schemas.microsoft.com/office/drawing/2014/main" id="{3BA9A13A-BFC8-4396-A6C4-F069A8D8B599}"/>
              </a:ext>
            </a:extLst>
          </p:cNvPr>
          <p:cNvGrpSpPr/>
          <p:nvPr/>
        </p:nvGrpSpPr>
        <p:grpSpPr>
          <a:xfrm>
            <a:off x="4821402" y="1584448"/>
            <a:ext cx="7138534" cy="5353105"/>
            <a:chOff x="248665" y="1170524"/>
            <a:chExt cx="6892616" cy="5353105"/>
          </a:xfrm>
        </p:grpSpPr>
        <p:sp>
          <p:nvSpPr>
            <p:cNvPr id="14" name="Title 1"/>
            <p:cNvSpPr txBox="1">
              <a:spLocks/>
            </p:cNvSpPr>
            <p:nvPr/>
          </p:nvSpPr>
          <p:spPr>
            <a:xfrm>
              <a:off x="248665" y="1219329"/>
              <a:ext cx="4735367" cy="45072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1900" dirty="0">
                  <a:latin typeface="Segoe UI Light" panose="020B0502040204020203" pitchFamily="34" charset="0"/>
                  <a:cs typeface="Segoe UI Light" panose="020B0502040204020203" pitchFamily="34" charset="0"/>
                </a:rPr>
                <a:t>1. </a:t>
              </a:r>
              <a:r>
                <a:rPr lang="en-US" sz="1900" dirty="0">
                  <a:latin typeface="Segoe UI Light" panose="020B0502040204020203" pitchFamily="34" charset="0"/>
                  <a:cs typeface="Segoe UI Light" panose="020B0502040204020203" pitchFamily="34" charset="0"/>
                </a:rPr>
                <a:t>Introduction about </a:t>
              </a:r>
              <a:r>
                <a:rPr lang="vi-VN" sz="1900" dirty="0">
                  <a:latin typeface="Segoe UI Light" panose="020B0502040204020203" pitchFamily="34" charset="0"/>
                  <a:cs typeface="Segoe UI Light" panose="020B0502040204020203" pitchFamily="34" charset="0"/>
                </a:rPr>
                <a:t>Clever</a:t>
              </a:r>
              <a:r>
                <a:rPr lang="en-US" sz="1900" dirty="0">
                  <a:latin typeface="Segoe UI Light" panose="020B0502040204020203" pitchFamily="34" charset="0"/>
                  <a:cs typeface="Segoe UI Light" panose="020B0502040204020203" pitchFamily="34" charset="0"/>
                </a:rPr>
                <a:t> </a:t>
              </a:r>
              <a:r>
                <a:rPr lang="vi-VN" sz="1900" dirty="0">
                  <a:latin typeface="Segoe UI Light" panose="020B0502040204020203" pitchFamily="34" charset="0"/>
                  <a:cs typeface="Segoe UI Light" panose="020B0502040204020203" pitchFamily="34" charset="0"/>
                </a:rPr>
                <a:t>Group</a:t>
              </a:r>
            </a:p>
            <a:p>
              <a:endParaRPr lang="vi-VN" sz="1900" dirty="0">
                <a:latin typeface="Segoe UI Light" panose="020B0502040204020203" pitchFamily="34" charset="0"/>
                <a:cs typeface="Segoe UI Light" panose="020B0502040204020203" pitchFamily="34" charset="0"/>
              </a:endParaRPr>
            </a:p>
            <a:p>
              <a:r>
                <a:rPr lang="en-US" sz="1900" dirty="0">
                  <a:latin typeface="Segoe UI Light" panose="020B0502040204020203" pitchFamily="34" charset="0"/>
                  <a:cs typeface="Segoe UI Light" panose="020B0502040204020203" pitchFamily="34" charset="0"/>
                </a:rPr>
                <a:t>                 Member companies</a:t>
              </a:r>
            </a:p>
            <a:p>
              <a:endParaRPr lang="en-US" sz="1900" dirty="0">
                <a:latin typeface="Segoe UI Light" panose="020B0502040204020203" pitchFamily="34" charset="0"/>
                <a:cs typeface="Segoe UI Light" panose="020B0502040204020203" pitchFamily="34" charset="0"/>
              </a:endParaRPr>
            </a:p>
            <a:p>
              <a:r>
                <a:rPr lang="en-US" sz="1900" dirty="0">
                  <a:latin typeface="Segoe UI Light" panose="020B0502040204020203" pitchFamily="34" charset="0"/>
                  <a:cs typeface="Segoe UI Light" panose="020B0502040204020203" pitchFamily="34" charset="0"/>
                </a:rPr>
                <a:t>                 Milestones</a:t>
              </a:r>
              <a:endParaRPr lang="vi-VN" sz="1900" dirty="0">
                <a:latin typeface="Segoe UI Light" panose="020B0502040204020203" pitchFamily="34" charset="0"/>
                <a:cs typeface="Segoe UI Light" panose="020B0502040204020203" pitchFamily="34" charset="0"/>
              </a:endParaRPr>
            </a:p>
            <a:p>
              <a:endParaRPr lang="vi-VN" sz="1900" dirty="0">
                <a:latin typeface="Segoe UI Light" panose="020B0502040204020203" pitchFamily="34" charset="0"/>
                <a:cs typeface="Segoe UI Light" panose="020B0502040204020203" pitchFamily="34" charset="0"/>
              </a:endParaRPr>
            </a:p>
            <a:p>
              <a:r>
                <a:rPr lang="vi-VN" sz="1900" dirty="0">
                  <a:latin typeface="Segoe UI Light" panose="020B0502040204020203" pitchFamily="34" charset="0"/>
                  <a:cs typeface="Segoe UI Light" panose="020B0502040204020203" pitchFamily="34" charset="0"/>
                </a:rPr>
                <a:t>2. </a:t>
              </a:r>
              <a:r>
                <a:rPr lang="en-US" sz="1900" dirty="0">
                  <a:latin typeface="Segoe UI Light" panose="020B0502040204020203" pitchFamily="34" charset="0"/>
                  <a:cs typeface="Segoe UI Light" panose="020B0502040204020203" pitchFamily="34" charset="0"/>
                </a:rPr>
                <a:t>Member Companies</a:t>
              </a:r>
              <a:endParaRPr lang="vi-VN" sz="1900" dirty="0">
                <a:latin typeface="Segoe UI Light" panose="020B0502040204020203" pitchFamily="34" charset="0"/>
                <a:cs typeface="Segoe UI Light" panose="020B0502040204020203" pitchFamily="34" charset="0"/>
              </a:endParaRPr>
            </a:p>
            <a:p>
              <a:endParaRPr lang="vi-VN" sz="1900" dirty="0">
                <a:latin typeface="Segoe UI Light" panose="020B0502040204020203" pitchFamily="34" charset="0"/>
                <a:cs typeface="Segoe UI Light" panose="020B0502040204020203" pitchFamily="34" charset="0"/>
              </a:endParaRPr>
            </a:p>
            <a:p>
              <a:r>
                <a:rPr lang="vi-VN" sz="1900" dirty="0">
                  <a:latin typeface="Segoe UI Light" panose="020B0502040204020203" pitchFamily="34" charset="0"/>
                  <a:cs typeface="Segoe UI Light" panose="020B0502040204020203" pitchFamily="34" charset="0"/>
                </a:rPr>
                <a:t>	CleverAds</a:t>
              </a:r>
            </a:p>
            <a:p>
              <a:endParaRPr lang="vi-VN" sz="1900" dirty="0">
                <a:latin typeface="Segoe UI Light" panose="020B0502040204020203" pitchFamily="34" charset="0"/>
                <a:cs typeface="Segoe UI Light" panose="020B0502040204020203" pitchFamily="34" charset="0"/>
              </a:endParaRPr>
            </a:p>
            <a:p>
              <a:r>
                <a:rPr lang="vi-VN" sz="1900" dirty="0">
                  <a:latin typeface="Segoe UI Light" panose="020B0502040204020203" pitchFamily="34" charset="0"/>
                  <a:cs typeface="Segoe UI Light" panose="020B0502040204020203" pitchFamily="34" charset="0"/>
                </a:rPr>
                <a:t>	Clever Review (REVU)</a:t>
              </a:r>
            </a:p>
            <a:p>
              <a:endParaRPr lang="vi-VN" sz="1900" dirty="0">
                <a:latin typeface="Segoe UI Light" panose="020B0502040204020203" pitchFamily="34" charset="0"/>
                <a:cs typeface="Segoe UI Light" panose="020B0502040204020203" pitchFamily="34" charset="0"/>
              </a:endParaRPr>
            </a:p>
            <a:p>
              <a:r>
                <a:rPr lang="vi-VN" sz="1900" dirty="0">
                  <a:latin typeface="Segoe UI Light" panose="020B0502040204020203" pitchFamily="34" charset="0"/>
                  <a:cs typeface="Segoe UI Light" panose="020B0502040204020203" pitchFamily="34" charset="0"/>
                </a:rPr>
                <a:t>	Orion Media/ NAH</a:t>
              </a:r>
            </a:p>
            <a:p>
              <a:endParaRPr lang="vi-VN" sz="1900" dirty="0">
                <a:latin typeface="Segoe UI Light" panose="020B0502040204020203" pitchFamily="34" charset="0"/>
                <a:cs typeface="Segoe UI Light" panose="020B0502040204020203" pitchFamily="34" charset="0"/>
              </a:endParaRPr>
            </a:p>
            <a:p>
              <a:r>
                <a:rPr lang="vi-VN" sz="1900" dirty="0">
                  <a:latin typeface="Segoe UI Light" panose="020B0502040204020203" pitchFamily="34" charset="0"/>
                  <a:cs typeface="Segoe UI Light" panose="020B0502040204020203" pitchFamily="34" charset="0"/>
                </a:rPr>
                <a:t>	ADOP Viet Nam</a:t>
              </a:r>
            </a:p>
            <a:p>
              <a:endParaRPr lang="vi-VN" sz="1900" dirty="0">
                <a:latin typeface="Segoe UI Light" panose="020B0502040204020203" pitchFamily="34" charset="0"/>
                <a:cs typeface="Segoe UI Light" panose="020B0502040204020203" pitchFamily="34" charset="0"/>
              </a:endParaRPr>
            </a:p>
            <a:p>
              <a:r>
                <a:rPr lang="vi-VN" sz="1900" dirty="0">
                  <a:latin typeface="Segoe UI Light" panose="020B0502040204020203" pitchFamily="34" charset="0"/>
                  <a:cs typeface="Segoe UI Light" panose="020B0502040204020203" pitchFamily="34" charset="0"/>
                </a:rPr>
                <a:t>	AdTech Corp</a:t>
              </a:r>
            </a:p>
            <a:p>
              <a:endParaRPr lang="vi-VN" sz="1900" dirty="0">
                <a:latin typeface="Segoe UI Light" panose="020B0502040204020203" pitchFamily="34" charset="0"/>
                <a:cs typeface="Segoe UI Light" panose="020B0502040204020203" pitchFamily="34" charset="0"/>
              </a:endParaRPr>
            </a:p>
            <a:p>
              <a:r>
                <a:rPr lang="en-US" sz="1900" dirty="0">
                  <a:latin typeface="Segoe UI Light" panose="020B0502040204020203" pitchFamily="34" charset="0"/>
                  <a:cs typeface="Segoe UI Light" panose="020B0502040204020203" pitchFamily="34" charset="0"/>
                </a:rPr>
                <a:t>Contact</a:t>
              </a:r>
              <a:endParaRPr lang="vi-VN" sz="1900" dirty="0">
                <a:latin typeface="Segoe UI Light" panose="020B0502040204020203" pitchFamily="34" charset="0"/>
                <a:cs typeface="Segoe UI Light" panose="020B0502040204020203" pitchFamily="34" charset="0"/>
              </a:endParaRPr>
            </a:p>
          </p:txBody>
        </p:sp>
        <p:sp>
          <p:nvSpPr>
            <p:cNvPr id="15" name="Title 1"/>
            <p:cNvSpPr txBox="1">
              <a:spLocks/>
            </p:cNvSpPr>
            <p:nvPr/>
          </p:nvSpPr>
          <p:spPr>
            <a:xfrm>
              <a:off x="6662310" y="1170524"/>
              <a:ext cx="478971" cy="53531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vi-VN" sz="1900" dirty="0">
                  <a:latin typeface="Segoe UI Light" panose="020B0502040204020203" pitchFamily="34" charset="0"/>
                  <a:cs typeface="Segoe UI Light" panose="020B0502040204020203" pitchFamily="34" charset="0"/>
                </a:rPr>
                <a:t>3</a:t>
              </a:r>
            </a:p>
            <a:p>
              <a:pPr algn="r"/>
              <a:endParaRPr lang="vi-VN" sz="1900" dirty="0">
                <a:latin typeface="Segoe UI Light" panose="020B0502040204020203" pitchFamily="34" charset="0"/>
                <a:cs typeface="Segoe UI Light" panose="020B0502040204020203" pitchFamily="34" charset="0"/>
              </a:endParaRPr>
            </a:p>
            <a:p>
              <a:pPr algn="r"/>
              <a:r>
                <a:rPr lang="en-US" sz="1900" dirty="0">
                  <a:latin typeface="Segoe UI Light" panose="020B0502040204020203" pitchFamily="34" charset="0"/>
                  <a:cs typeface="Segoe UI Light" panose="020B0502040204020203" pitchFamily="34" charset="0"/>
                </a:rPr>
                <a:t>4</a:t>
              </a:r>
              <a:endParaRPr lang="vi-VN" sz="1900" dirty="0">
                <a:latin typeface="Segoe UI Light" panose="020B0502040204020203" pitchFamily="34" charset="0"/>
                <a:cs typeface="Segoe UI Light" panose="020B0502040204020203" pitchFamily="34" charset="0"/>
              </a:endParaRPr>
            </a:p>
            <a:p>
              <a:pPr algn="r"/>
              <a:endParaRPr lang="vi-VN" sz="1900" dirty="0">
                <a:latin typeface="Segoe UI Light" panose="020B0502040204020203" pitchFamily="34" charset="0"/>
                <a:cs typeface="Segoe UI Light" panose="020B0502040204020203" pitchFamily="34" charset="0"/>
              </a:endParaRPr>
            </a:p>
            <a:p>
              <a:pPr algn="r"/>
              <a:r>
                <a:rPr lang="en-US" sz="1900" dirty="0">
                  <a:latin typeface="Segoe UI Light" panose="020B0502040204020203" pitchFamily="34" charset="0"/>
                  <a:cs typeface="Segoe UI Light" panose="020B0502040204020203" pitchFamily="34" charset="0"/>
                </a:rPr>
                <a:t>5</a:t>
              </a:r>
              <a:endParaRPr lang="vi-VN" sz="1900" dirty="0">
                <a:latin typeface="Segoe UI Light" panose="020B0502040204020203" pitchFamily="34" charset="0"/>
                <a:cs typeface="Segoe UI Light" panose="020B0502040204020203" pitchFamily="34" charset="0"/>
              </a:endParaRPr>
            </a:p>
            <a:p>
              <a:pPr algn="r"/>
              <a:endParaRPr lang="vi-VN" sz="1900" dirty="0">
                <a:latin typeface="Segoe UI Light" panose="020B0502040204020203" pitchFamily="34" charset="0"/>
                <a:cs typeface="Segoe UI Light" panose="020B0502040204020203" pitchFamily="34" charset="0"/>
              </a:endParaRPr>
            </a:p>
            <a:p>
              <a:pPr algn="r"/>
              <a:r>
                <a:rPr lang="en-US" sz="1900" dirty="0">
                  <a:latin typeface="Segoe UI Light" panose="020B0502040204020203" pitchFamily="34" charset="0"/>
                  <a:cs typeface="Segoe UI Light" panose="020B0502040204020203" pitchFamily="34" charset="0"/>
                </a:rPr>
                <a:t>6 </a:t>
              </a:r>
            </a:p>
            <a:p>
              <a:pPr algn="r"/>
              <a:endParaRPr lang="en-US" sz="1900" dirty="0">
                <a:latin typeface="Segoe UI Light" panose="020B0502040204020203" pitchFamily="34" charset="0"/>
                <a:cs typeface="Segoe UI Light" panose="020B0502040204020203" pitchFamily="34" charset="0"/>
              </a:endParaRPr>
            </a:p>
            <a:p>
              <a:pPr algn="r"/>
              <a:r>
                <a:rPr lang="en-US" sz="1900" dirty="0">
                  <a:latin typeface="Segoe UI Light" panose="020B0502040204020203" pitchFamily="34" charset="0"/>
                  <a:cs typeface="Segoe UI Light" panose="020B0502040204020203" pitchFamily="34" charset="0"/>
                </a:rPr>
                <a:t>8</a:t>
              </a:r>
              <a:endParaRPr lang="vi-VN" sz="1900" dirty="0">
                <a:latin typeface="Segoe UI Light" panose="020B0502040204020203" pitchFamily="34" charset="0"/>
                <a:cs typeface="Segoe UI Light" panose="020B0502040204020203" pitchFamily="34" charset="0"/>
              </a:endParaRPr>
            </a:p>
            <a:p>
              <a:pPr algn="r"/>
              <a:endParaRPr lang="vi-VN" sz="1900" dirty="0">
                <a:latin typeface="Segoe UI Light" panose="020B0502040204020203" pitchFamily="34" charset="0"/>
                <a:cs typeface="Segoe UI Light" panose="020B0502040204020203" pitchFamily="34" charset="0"/>
              </a:endParaRPr>
            </a:p>
            <a:p>
              <a:pPr algn="r"/>
              <a:r>
                <a:rPr lang="en-US" sz="1900" dirty="0">
                  <a:latin typeface="Segoe UI Light" panose="020B0502040204020203" pitchFamily="34" charset="0"/>
                  <a:cs typeface="Segoe UI Light" panose="020B0502040204020203" pitchFamily="34" charset="0"/>
                </a:rPr>
                <a:t>14</a:t>
              </a:r>
              <a:endParaRPr lang="vi-VN" sz="1900" dirty="0">
                <a:latin typeface="Segoe UI Light" panose="020B0502040204020203" pitchFamily="34" charset="0"/>
                <a:cs typeface="Segoe UI Light" panose="020B0502040204020203" pitchFamily="34" charset="0"/>
              </a:endParaRPr>
            </a:p>
            <a:p>
              <a:pPr algn="r"/>
              <a:endParaRPr lang="vi-VN" sz="1900" dirty="0">
                <a:latin typeface="Segoe UI Light" panose="020B0502040204020203" pitchFamily="34" charset="0"/>
                <a:cs typeface="Segoe UI Light" panose="020B0502040204020203" pitchFamily="34" charset="0"/>
              </a:endParaRPr>
            </a:p>
            <a:p>
              <a:pPr algn="r"/>
              <a:r>
                <a:rPr lang="en-US" sz="1900" dirty="0">
                  <a:latin typeface="Segoe UI Light" panose="020B0502040204020203" pitchFamily="34" charset="0"/>
                  <a:cs typeface="Segoe UI Light" panose="020B0502040204020203" pitchFamily="34" charset="0"/>
                </a:rPr>
                <a:t>20</a:t>
              </a:r>
              <a:endParaRPr lang="vi-VN" sz="1900" dirty="0">
                <a:latin typeface="Segoe UI Light" panose="020B0502040204020203" pitchFamily="34" charset="0"/>
                <a:cs typeface="Segoe UI Light" panose="020B0502040204020203" pitchFamily="34" charset="0"/>
              </a:endParaRPr>
            </a:p>
            <a:p>
              <a:pPr algn="r"/>
              <a:endParaRPr lang="vi-VN" sz="1900" dirty="0">
                <a:latin typeface="Segoe UI Light" panose="020B0502040204020203" pitchFamily="34" charset="0"/>
                <a:cs typeface="Segoe UI Light" panose="020B0502040204020203" pitchFamily="34" charset="0"/>
              </a:endParaRPr>
            </a:p>
            <a:p>
              <a:pPr algn="r"/>
              <a:r>
                <a:rPr lang="en-US" sz="1900" dirty="0">
                  <a:latin typeface="Segoe UI Light" panose="020B0502040204020203" pitchFamily="34" charset="0"/>
                  <a:cs typeface="Segoe UI Light" panose="020B0502040204020203" pitchFamily="34" charset="0"/>
                </a:rPr>
                <a:t>23</a:t>
              </a:r>
              <a:endParaRPr lang="vi-VN" sz="1900" dirty="0">
                <a:latin typeface="Segoe UI Light" panose="020B0502040204020203" pitchFamily="34" charset="0"/>
                <a:cs typeface="Segoe UI Light" panose="020B0502040204020203" pitchFamily="34" charset="0"/>
              </a:endParaRPr>
            </a:p>
            <a:p>
              <a:pPr algn="r"/>
              <a:endParaRPr lang="vi-VN" sz="1900" dirty="0">
                <a:latin typeface="Segoe UI Light" panose="020B0502040204020203" pitchFamily="34" charset="0"/>
                <a:cs typeface="Segoe UI Light" panose="020B0502040204020203" pitchFamily="34" charset="0"/>
              </a:endParaRPr>
            </a:p>
            <a:p>
              <a:pPr algn="r"/>
              <a:r>
                <a:rPr lang="en-US" sz="1900">
                  <a:latin typeface="Segoe UI Light" panose="020B0502040204020203" pitchFamily="34" charset="0"/>
                  <a:cs typeface="Segoe UI Light" panose="020B0502040204020203" pitchFamily="34" charset="0"/>
                </a:rPr>
                <a:t>26</a:t>
              </a:r>
              <a:endParaRPr lang="vi-VN" sz="1900" dirty="0">
                <a:latin typeface="Segoe UI Light" panose="020B0502040204020203" pitchFamily="34" charset="0"/>
                <a:cs typeface="Segoe UI Light" panose="020B0502040204020203" pitchFamily="34" charset="0"/>
              </a:endParaRPr>
            </a:p>
            <a:p>
              <a:pPr algn="r"/>
              <a:endParaRPr lang="vi-VN" sz="1900" dirty="0">
                <a:latin typeface="Segoe UI Light" panose="020B0502040204020203" pitchFamily="34" charset="0"/>
                <a:cs typeface="Segoe UI Light" panose="020B0502040204020203" pitchFamily="34" charset="0"/>
              </a:endParaRPr>
            </a:p>
            <a:p>
              <a:pPr algn="r"/>
              <a:r>
                <a:rPr lang="en-US" sz="1900">
                  <a:latin typeface="Segoe UI Light" panose="020B0502040204020203" pitchFamily="34" charset="0"/>
                  <a:cs typeface="Segoe UI Light" panose="020B0502040204020203" pitchFamily="34" charset="0"/>
                </a:rPr>
                <a:t>28</a:t>
              </a:r>
              <a:endParaRPr lang="vi-VN" sz="1900" dirty="0">
                <a:latin typeface="Segoe UI Light" panose="020B0502040204020203" pitchFamily="34" charset="0"/>
                <a:cs typeface="Segoe UI Light" panose="020B0502040204020203" pitchFamily="34" charset="0"/>
              </a:endParaRPr>
            </a:p>
          </p:txBody>
        </p:sp>
        <p:cxnSp>
          <p:nvCxnSpPr>
            <p:cNvPr id="16" name="Straight Connector 15"/>
            <p:cNvCxnSpPr/>
            <p:nvPr/>
          </p:nvCxnSpPr>
          <p:spPr>
            <a:xfrm>
              <a:off x="3505489" y="1372055"/>
              <a:ext cx="305670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V="1">
              <a:off x="4831633" y="1911986"/>
              <a:ext cx="1730564" cy="165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4350774" y="2428336"/>
              <a:ext cx="218912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0323" y="2970336"/>
              <a:ext cx="349957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2800350" y="3437091"/>
              <a:ext cx="376184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69621" y="3985732"/>
              <a:ext cx="259257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55258" y="4524977"/>
              <a:ext cx="3206939"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0323" y="5023278"/>
              <a:ext cx="354417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3FC4921-DCCC-46D5-954C-3B6B94989535}"/>
                </a:ext>
              </a:extLst>
            </p:cNvPr>
            <p:cNvCxnSpPr/>
            <p:nvPr/>
          </p:nvCxnSpPr>
          <p:spPr>
            <a:xfrm>
              <a:off x="3040323" y="5589335"/>
              <a:ext cx="352187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FC4921-DCCC-46D5-954C-3B6B94989535}"/>
                </a:ext>
              </a:extLst>
            </p:cNvPr>
            <p:cNvCxnSpPr/>
            <p:nvPr/>
          </p:nvCxnSpPr>
          <p:spPr>
            <a:xfrm>
              <a:off x="2299343" y="6082929"/>
              <a:ext cx="428208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809744" y="768096"/>
            <a:ext cx="3950208" cy="523220"/>
          </a:xfrm>
          <a:prstGeom prst="rect">
            <a:avLst/>
          </a:prstGeom>
          <a:noFill/>
        </p:spPr>
        <p:txBody>
          <a:bodyPr wrap="square" rtlCol="0">
            <a:spAutoFit/>
          </a:bodyPr>
          <a:lstStyle/>
          <a:p>
            <a:r>
              <a:rPr lang="en-US" sz="2800" b="1" dirty="0">
                <a:solidFill>
                  <a:srgbClr val="0C7DA5"/>
                </a:solidFill>
                <a:latin typeface="UTM Avo" panose="02040603050506020204" pitchFamily="18" charset="0"/>
              </a:rPr>
              <a:t>TABLE OF CONTENT</a:t>
            </a:r>
          </a:p>
        </p:txBody>
      </p:sp>
    </p:spTree>
    <p:extLst>
      <p:ext uri="{BB962C8B-B14F-4D97-AF65-F5344CB8AC3E}">
        <p14:creationId xmlns:p14="http://schemas.microsoft.com/office/powerpoint/2010/main" val="1565101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gular Pentagon 3"/>
          <p:cNvSpPr/>
          <p:nvPr/>
        </p:nvSpPr>
        <p:spPr>
          <a:xfrm>
            <a:off x="654635" y="0"/>
            <a:ext cx="7980201" cy="5496778"/>
          </a:xfrm>
          <a:custGeom>
            <a:avLst/>
            <a:gdLst>
              <a:gd name="connsiteX0" fmla="*/ 8 w 7335981"/>
              <a:gd name="connsiteY0" fmla="*/ 2063861 h 5403273"/>
              <a:gd name="connsiteX1" fmla="*/ 3667991 w 7335981"/>
              <a:gd name="connsiteY1" fmla="*/ 0 h 5403273"/>
              <a:gd name="connsiteX2" fmla="*/ 7335973 w 7335981"/>
              <a:gd name="connsiteY2" fmla="*/ 2063861 h 5403273"/>
              <a:gd name="connsiteX3" fmla="*/ 5934929 w 7335981"/>
              <a:gd name="connsiteY3" fmla="*/ 5403259 h 5403273"/>
              <a:gd name="connsiteX4" fmla="*/ 1401052 w 7335981"/>
              <a:gd name="connsiteY4" fmla="*/ 5403259 h 5403273"/>
              <a:gd name="connsiteX5" fmla="*/ 8 w 7335981"/>
              <a:gd name="connsiteY5" fmla="*/ 2063861 h 5403273"/>
              <a:gd name="connsiteX0" fmla="*/ 0 w 10868874"/>
              <a:gd name="connsiteY0" fmla="*/ 5887716 h 5887716"/>
              <a:gd name="connsiteX1" fmla="*/ 7200892 w 10868874"/>
              <a:gd name="connsiteY1" fmla="*/ 0 h 5887716"/>
              <a:gd name="connsiteX2" fmla="*/ 10868874 w 10868874"/>
              <a:gd name="connsiteY2" fmla="*/ 2063861 h 5887716"/>
              <a:gd name="connsiteX3" fmla="*/ 9467830 w 10868874"/>
              <a:gd name="connsiteY3" fmla="*/ 5403259 h 5887716"/>
              <a:gd name="connsiteX4" fmla="*/ 4933953 w 10868874"/>
              <a:gd name="connsiteY4" fmla="*/ 5403259 h 5887716"/>
              <a:gd name="connsiteX5" fmla="*/ 0 w 10868874"/>
              <a:gd name="connsiteY5" fmla="*/ 5887716 h 5887716"/>
              <a:gd name="connsiteX0" fmla="*/ 0 w 10868874"/>
              <a:gd name="connsiteY0" fmla="*/ 5887716 h 8198414"/>
              <a:gd name="connsiteX1" fmla="*/ 7200892 w 10868874"/>
              <a:gd name="connsiteY1" fmla="*/ 0 h 8198414"/>
              <a:gd name="connsiteX2" fmla="*/ 10868874 w 10868874"/>
              <a:gd name="connsiteY2" fmla="*/ 2063861 h 8198414"/>
              <a:gd name="connsiteX3" fmla="*/ 9467830 w 10868874"/>
              <a:gd name="connsiteY3" fmla="*/ 5403259 h 8198414"/>
              <a:gd name="connsiteX4" fmla="*/ 2419353 w 10868874"/>
              <a:gd name="connsiteY4" fmla="*/ 8198414 h 8198414"/>
              <a:gd name="connsiteX5" fmla="*/ 0 w 10868874"/>
              <a:gd name="connsiteY5" fmla="*/ 5887716 h 8198414"/>
              <a:gd name="connsiteX0" fmla="*/ 0 w 10868874"/>
              <a:gd name="connsiteY0" fmla="*/ 3823855 h 6134553"/>
              <a:gd name="connsiteX1" fmla="*/ 3158828 w 10868874"/>
              <a:gd name="connsiteY1" fmla="*/ 637775 h 6134553"/>
              <a:gd name="connsiteX2" fmla="*/ 10868874 w 10868874"/>
              <a:gd name="connsiteY2" fmla="*/ 0 h 6134553"/>
              <a:gd name="connsiteX3" fmla="*/ 9467830 w 10868874"/>
              <a:gd name="connsiteY3" fmla="*/ 3339398 h 6134553"/>
              <a:gd name="connsiteX4" fmla="*/ 2419353 w 10868874"/>
              <a:gd name="connsiteY4" fmla="*/ 6134553 h 6134553"/>
              <a:gd name="connsiteX5" fmla="*/ 0 w 10868874"/>
              <a:gd name="connsiteY5" fmla="*/ 3823855 h 6134553"/>
              <a:gd name="connsiteX0" fmla="*/ 0 w 9467830"/>
              <a:gd name="connsiteY0" fmla="*/ 3186080 h 5496778"/>
              <a:gd name="connsiteX1" fmla="*/ 3158828 w 9467830"/>
              <a:gd name="connsiteY1" fmla="*/ 0 h 5496778"/>
              <a:gd name="connsiteX2" fmla="*/ 8790692 w 9467830"/>
              <a:gd name="connsiteY2" fmla="*/ 1398844 h 5496778"/>
              <a:gd name="connsiteX3" fmla="*/ 9467830 w 9467830"/>
              <a:gd name="connsiteY3" fmla="*/ 2701623 h 5496778"/>
              <a:gd name="connsiteX4" fmla="*/ 2419353 w 9467830"/>
              <a:gd name="connsiteY4" fmla="*/ 5496778 h 5496778"/>
              <a:gd name="connsiteX5" fmla="*/ 0 w 9467830"/>
              <a:gd name="connsiteY5" fmla="*/ 3186080 h 5496778"/>
              <a:gd name="connsiteX0" fmla="*/ 0 w 9467830"/>
              <a:gd name="connsiteY0" fmla="*/ 3186080 h 5496778"/>
              <a:gd name="connsiteX1" fmla="*/ 3158828 w 9467830"/>
              <a:gd name="connsiteY1" fmla="*/ 0 h 5496778"/>
              <a:gd name="connsiteX2" fmla="*/ 7907465 w 9467830"/>
              <a:gd name="connsiteY2" fmla="*/ 27244 h 5496778"/>
              <a:gd name="connsiteX3" fmla="*/ 9467830 w 9467830"/>
              <a:gd name="connsiteY3" fmla="*/ 2701623 h 5496778"/>
              <a:gd name="connsiteX4" fmla="*/ 2419353 w 9467830"/>
              <a:gd name="connsiteY4" fmla="*/ 5496778 h 5496778"/>
              <a:gd name="connsiteX5" fmla="*/ 0 w 9467830"/>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6111566 w 7907465"/>
              <a:gd name="connsiteY3" fmla="*/ 3418596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5269902 w 7907465"/>
              <a:gd name="connsiteY3" fmla="*/ 2909442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4906221 w 7907465"/>
              <a:gd name="connsiteY3" fmla="*/ 2587324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5176385 w 7907465"/>
              <a:gd name="connsiteY3" fmla="*/ 2878270 h 5496778"/>
              <a:gd name="connsiteX4" fmla="*/ 2419353 w 7907465"/>
              <a:gd name="connsiteY4" fmla="*/ 5496778 h 5496778"/>
              <a:gd name="connsiteX5" fmla="*/ 0 w 7907465"/>
              <a:gd name="connsiteY5" fmla="*/ 3186080 h 5496778"/>
              <a:gd name="connsiteX0" fmla="*/ 0 w 7980201"/>
              <a:gd name="connsiteY0" fmla="*/ 3196471 h 5496778"/>
              <a:gd name="connsiteX1" fmla="*/ 3231564 w 7980201"/>
              <a:gd name="connsiteY1" fmla="*/ 0 h 5496778"/>
              <a:gd name="connsiteX2" fmla="*/ 7980201 w 7980201"/>
              <a:gd name="connsiteY2" fmla="*/ 27244 h 5496778"/>
              <a:gd name="connsiteX3" fmla="*/ 5249121 w 7980201"/>
              <a:gd name="connsiteY3" fmla="*/ 2878270 h 5496778"/>
              <a:gd name="connsiteX4" fmla="*/ 2492089 w 7980201"/>
              <a:gd name="connsiteY4" fmla="*/ 5496778 h 5496778"/>
              <a:gd name="connsiteX5" fmla="*/ 0 w 7980201"/>
              <a:gd name="connsiteY5" fmla="*/ 3196471 h 549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201" h="5496778">
                <a:moveTo>
                  <a:pt x="0" y="3196471"/>
                </a:moveTo>
                <a:lnTo>
                  <a:pt x="3231564" y="0"/>
                </a:lnTo>
                <a:lnTo>
                  <a:pt x="7980201" y="27244"/>
                </a:lnTo>
                <a:lnTo>
                  <a:pt x="5249121" y="2878270"/>
                </a:lnTo>
                <a:lnTo>
                  <a:pt x="2492089" y="5496778"/>
                </a:lnTo>
                <a:lnTo>
                  <a:pt x="0" y="3196471"/>
                </a:lnTo>
                <a:close/>
              </a:path>
            </a:pathLst>
          </a:custGeom>
          <a:gradFill>
            <a:gsLst>
              <a:gs pos="0">
                <a:srgbClr val="2ECAF0"/>
              </a:gs>
              <a:gs pos="100000">
                <a:srgbClr val="0C7DA5"/>
              </a:gs>
              <a:gs pos="50000">
                <a:srgbClr val="118BB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29295" t="62" r="330"/>
          <a:stretch>
            <a:fillRect/>
          </a:stretch>
        </p:blipFill>
        <p:spPr>
          <a:xfrm>
            <a:off x="0" y="0"/>
            <a:ext cx="6120232" cy="6857578"/>
          </a:xfrm>
          <a:custGeom>
            <a:avLst/>
            <a:gdLst>
              <a:gd name="connsiteX0" fmla="*/ 2706824 w 6120232"/>
              <a:gd name="connsiteY0" fmla="*/ 0 h 6858004"/>
              <a:gd name="connsiteX1" fmla="*/ 6120232 w 6120232"/>
              <a:gd name="connsiteY1" fmla="*/ 3441610 h 6858004"/>
              <a:gd name="connsiteX2" fmla="*/ 2689899 w 6120232"/>
              <a:gd name="connsiteY2" fmla="*/ 6847595 h 6858004"/>
              <a:gd name="connsiteX3" fmla="*/ 1799066 w 6120232"/>
              <a:gd name="connsiteY3" fmla="*/ 6858004 h 6858004"/>
              <a:gd name="connsiteX4" fmla="*/ 22046 w 6120232"/>
              <a:gd name="connsiteY4" fmla="*/ 6858004 h 6858004"/>
              <a:gd name="connsiteX5" fmla="*/ 0 w 6120232"/>
              <a:gd name="connsiteY5" fmla="*/ 64565 h 685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232" h="6858004">
                <a:moveTo>
                  <a:pt x="2706824" y="0"/>
                </a:moveTo>
                <a:lnTo>
                  <a:pt x="6120232" y="3441610"/>
                </a:lnTo>
                <a:lnTo>
                  <a:pt x="2689899" y="6847595"/>
                </a:lnTo>
                <a:lnTo>
                  <a:pt x="1799066" y="6858004"/>
                </a:lnTo>
                <a:lnTo>
                  <a:pt x="22046" y="6858004"/>
                </a:lnTo>
                <a:lnTo>
                  <a:pt x="0" y="64565"/>
                </a:lnTo>
                <a:close/>
              </a:path>
            </a:pathLst>
          </a:custGeom>
        </p:spPr>
      </p:pic>
      <p:sp>
        <p:nvSpPr>
          <p:cNvPr id="13" name="Diamond 12"/>
          <p:cNvSpPr/>
          <p:nvPr/>
        </p:nvSpPr>
        <p:spPr>
          <a:xfrm>
            <a:off x="3117273" y="1496291"/>
            <a:ext cx="4457700" cy="417714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3678383" y="1953491"/>
            <a:ext cx="3335482" cy="3169227"/>
          </a:xfrm>
          <a:prstGeom prst="diamond">
            <a:avLst/>
          </a:prstGeom>
          <a:no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7335982" y="3595255"/>
            <a:ext cx="3616036" cy="103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285081" y="2518037"/>
            <a:ext cx="3871573" cy="1077218"/>
          </a:xfrm>
          <a:prstGeom prst="rect">
            <a:avLst/>
          </a:prstGeom>
        </p:spPr>
        <p:txBody>
          <a:bodyPr wrap="none">
            <a:spAutoFit/>
          </a:bodyPr>
          <a:lstStyle/>
          <a:p>
            <a:pPr algn="ctr"/>
            <a:r>
              <a:rPr lang="en-US" sz="3200" b="1" dirty="0">
                <a:solidFill>
                  <a:srgbClr val="0C7DA5"/>
                </a:solidFill>
                <a:latin typeface="UTM Avo" panose="02040603050506020204" pitchFamily="18" charset="0"/>
              </a:rPr>
              <a:t>ORION MEDIA &amp; NAH</a:t>
            </a:r>
          </a:p>
          <a:p>
            <a:pPr algn="ctr"/>
            <a:r>
              <a:rPr lang="en-US" sz="3200" b="1" dirty="0">
                <a:solidFill>
                  <a:srgbClr val="0C7DA5"/>
                </a:solidFill>
                <a:latin typeface="UTM Avo" panose="02040603050506020204" pitchFamily="18" charset="0"/>
              </a:rPr>
              <a:t>INTRODUCTION</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7183" t="14730" r="42653" b="57813"/>
          <a:stretch/>
        </p:blipFill>
        <p:spPr>
          <a:xfrm>
            <a:off x="4289634" y="3012518"/>
            <a:ext cx="2074817" cy="832117"/>
          </a:xfrm>
          <a:prstGeom prst="rect">
            <a:avLst/>
          </a:prstGeom>
        </p:spPr>
      </p:pic>
      <p:sp>
        <p:nvSpPr>
          <p:cNvPr id="10" name="Rectangle 9"/>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20</a:t>
            </a:r>
          </a:p>
        </p:txBody>
      </p:sp>
    </p:spTree>
    <p:extLst>
      <p:ext uri="{BB962C8B-B14F-4D97-AF65-F5344CB8AC3E}">
        <p14:creationId xmlns:p14="http://schemas.microsoft.com/office/powerpoint/2010/main" val="111457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1" y="0"/>
            <a:ext cx="12344400" cy="3266993"/>
            <a:chOff x="0" y="0"/>
            <a:chExt cx="12549519" cy="3321279"/>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7429"/>
            <a:stretch/>
          </p:blipFill>
          <p:spPr>
            <a:xfrm>
              <a:off x="0" y="0"/>
              <a:ext cx="12203446" cy="2826327"/>
            </a:xfrm>
            <a:prstGeom prst="rect">
              <a:avLst/>
            </a:prstGeom>
          </p:spPr>
        </p:pic>
        <p:sp>
          <p:nvSpPr>
            <p:cNvPr id="4" name="Isosceles Triangle 3"/>
            <p:cNvSpPr/>
            <p:nvPr/>
          </p:nvSpPr>
          <p:spPr>
            <a:xfrm rot="1660785">
              <a:off x="11093209" y="1020443"/>
              <a:ext cx="1456310" cy="2300836"/>
            </a:xfrm>
            <a:custGeom>
              <a:avLst/>
              <a:gdLst>
                <a:gd name="connsiteX0" fmla="*/ 0 w 2317172"/>
                <a:gd name="connsiteY0" fmla="*/ 2441864 h 2441864"/>
                <a:gd name="connsiteX1" fmla="*/ 1158586 w 2317172"/>
                <a:gd name="connsiteY1" fmla="*/ 0 h 2441864"/>
                <a:gd name="connsiteX2" fmla="*/ 2317172 w 2317172"/>
                <a:gd name="connsiteY2" fmla="*/ 2441864 h 2441864"/>
                <a:gd name="connsiteX3" fmla="*/ 0 w 2317172"/>
                <a:gd name="connsiteY3" fmla="*/ 2441864 h 2441864"/>
                <a:gd name="connsiteX0" fmla="*/ 0 w 2317172"/>
                <a:gd name="connsiteY0" fmla="*/ 5169343 h 5169343"/>
                <a:gd name="connsiteX1" fmla="*/ 162004 w 2317172"/>
                <a:gd name="connsiteY1" fmla="*/ 0 h 5169343"/>
                <a:gd name="connsiteX2" fmla="*/ 2317172 w 2317172"/>
                <a:gd name="connsiteY2" fmla="*/ 5169343 h 5169343"/>
                <a:gd name="connsiteX3" fmla="*/ 0 w 2317172"/>
                <a:gd name="connsiteY3" fmla="*/ 5169343 h 5169343"/>
                <a:gd name="connsiteX0" fmla="*/ 0 w 2706131"/>
                <a:gd name="connsiteY0" fmla="*/ 1900188 h 5169343"/>
                <a:gd name="connsiteX1" fmla="*/ 550963 w 2706131"/>
                <a:gd name="connsiteY1" fmla="*/ 0 h 5169343"/>
                <a:gd name="connsiteX2" fmla="*/ 2706131 w 2706131"/>
                <a:gd name="connsiteY2" fmla="*/ 5169343 h 5169343"/>
                <a:gd name="connsiteX3" fmla="*/ 0 w 2706131"/>
                <a:gd name="connsiteY3" fmla="*/ 1900188 h 5169343"/>
                <a:gd name="connsiteX0" fmla="*/ 0 w 3125036"/>
                <a:gd name="connsiteY0" fmla="*/ 1900188 h 4961334"/>
                <a:gd name="connsiteX1" fmla="*/ 550963 w 3125036"/>
                <a:gd name="connsiteY1" fmla="*/ 0 h 4961334"/>
                <a:gd name="connsiteX2" fmla="*/ 3125036 w 3125036"/>
                <a:gd name="connsiteY2" fmla="*/ 4961334 h 4961334"/>
                <a:gd name="connsiteX3" fmla="*/ 0 w 3125036"/>
                <a:gd name="connsiteY3" fmla="*/ 1900188 h 4961334"/>
                <a:gd name="connsiteX0" fmla="*/ 0 w 3292476"/>
                <a:gd name="connsiteY0" fmla="*/ 1894150 h 4961334"/>
                <a:gd name="connsiteX1" fmla="*/ 718403 w 3292476"/>
                <a:gd name="connsiteY1" fmla="*/ 0 h 4961334"/>
                <a:gd name="connsiteX2" fmla="*/ 3292476 w 3292476"/>
                <a:gd name="connsiteY2" fmla="*/ 4961334 h 4961334"/>
                <a:gd name="connsiteX3" fmla="*/ 0 w 3292476"/>
                <a:gd name="connsiteY3" fmla="*/ 1894150 h 4961334"/>
                <a:gd name="connsiteX0" fmla="*/ 0 w 1495522"/>
                <a:gd name="connsiteY0" fmla="*/ 1894150 h 1894150"/>
                <a:gd name="connsiteX1" fmla="*/ 718403 w 1495522"/>
                <a:gd name="connsiteY1" fmla="*/ 0 h 1894150"/>
                <a:gd name="connsiteX2" fmla="*/ 1495522 w 1495522"/>
                <a:gd name="connsiteY2" fmla="*/ 1468592 h 1894150"/>
                <a:gd name="connsiteX3" fmla="*/ 0 w 1495522"/>
                <a:gd name="connsiteY3" fmla="*/ 1894150 h 1894150"/>
                <a:gd name="connsiteX0" fmla="*/ 0 w 1373946"/>
                <a:gd name="connsiteY0" fmla="*/ 2170655 h 2170655"/>
                <a:gd name="connsiteX1" fmla="*/ 596827 w 1373946"/>
                <a:gd name="connsiteY1" fmla="*/ 0 h 2170655"/>
                <a:gd name="connsiteX2" fmla="*/ 1373946 w 1373946"/>
                <a:gd name="connsiteY2" fmla="*/ 1468592 h 2170655"/>
                <a:gd name="connsiteX3" fmla="*/ 0 w 1373946"/>
                <a:gd name="connsiteY3" fmla="*/ 2170655 h 2170655"/>
                <a:gd name="connsiteX0" fmla="*/ 0 w 1373946"/>
                <a:gd name="connsiteY0" fmla="*/ 2234164 h 2234164"/>
                <a:gd name="connsiteX1" fmla="*/ 516578 w 1373946"/>
                <a:gd name="connsiteY1" fmla="*/ 0 h 2234164"/>
                <a:gd name="connsiteX2" fmla="*/ 1373946 w 1373946"/>
                <a:gd name="connsiteY2" fmla="*/ 1532101 h 2234164"/>
                <a:gd name="connsiteX3" fmla="*/ 0 w 1373946"/>
                <a:gd name="connsiteY3" fmla="*/ 2234164 h 2234164"/>
                <a:gd name="connsiteX0" fmla="*/ 0 w 1456310"/>
                <a:gd name="connsiteY0" fmla="*/ 2300836 h 2300836"/>
                <a:gd name="connsiteX1" fmla="*/ 598942 w 1456310"/>
                <a:gd name="connsiteY1" fmla="*/ 0 h 2300836"/>
                <a:gd name="connsiteX2" fmla="*/ 1456310 w 1456310"/>
                <a:gd name="connsiteY2" fmla="*/ 1532101 h 2300836"/>
                <a:gd name="connsiteX3" fmla="*/ 0 w 1456310"/>
                <a:gd name="connsiteY3" fmla="*/ 2300836 h 2300836"/>
              </a:gdLst>
              <a:ahLst/>
              <a:cxnLst>
                <a:cxn ang="0">
                  <a:pos x="connsiteX0" y="connsiteY0"/>
                </a:cxn>
                <a:cxn ang="0">
                  <a:pos x="connsiteX1" y="connsiteY1"/>
                </a:cxn>
                <a:cxn ang="0">
                  <a:pos x="connsiteX2" y="connsiteY2"/>
                </a:cxn>
                <a:cxn ang="0">
                  <a:pos x="connsiteX3" y="connsiteY3"/>
                </a:cxn>
              </a:cxnLst>
              <a:rect l="l" t="t" r="r" b="b"/>
              <a:pathLst>
                <a:path w="1456310" h="2300836">
                  <a:moveTo>
                    <a:pt x="0" y="2300836"/>
                  </a:moveTo>
                  <a:lnTo>
                    <a:pt x="598942" y="0"/>
                  </a:lnTo>
                  <a:lnTo>
                    <a:pt x="1456310" y="1532101"/>
                  </a:lnTo>
                  <a:lnTo>
                    <a:pt x="0" y="2300836"/>
                  </a:lnTo>
                  <a:close/>
                </a:path>
              </a:pathLst>
            </a:custGeom>
            <a:solidFill>
              <a:srgbClr val="0C7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Isosceles Triangle 3"/>
          <p:cNvSpPr/>
          <p:nvPr/>
        </p:nvSpPr>
        <p:spPr>
          <a:xfrm rot="13218364" flipH="1">
            <a:off x="-504836" y="-837650"/>
            <a:ext cx="1884221" cy="3534559"/>
          </a:xfrm>
          <a:custGeom>
            <a:avLst/>
            <a:gdLst>
              <a:gd name="connsiteX0" fmla="*/ 0 w 2317172"/>
              <a:gd name="connsiteY0" fmla="*/ 2441864 h 2441864"/>
              <a:gd name="connsiteX1" fmla="*/ 1158586 w 2317172"/>
              <a:gd name="connsiteY1" fmla="*/ 0 h 2441864"/>
              <a:gd name="connsiteX2" fmla="*/ 2317172 w 2317172"/>
              <a:gd name="connsiteY2" fmla="*/ 2441864 h 2441864"/>
              <a:gd name="connsiteX3" fmla="*/ 0 w 2317172"/>
              <a:gd name="connsiteY3" fmla="*/ 2441864 h 2441864"/>
              <a:gd name="connsiteX0" fmla="*/ 0 w 2317172"/>
              <a:gd name="connsiteY0" fmla="*/ 5169343 h 5169343"/>
              <a:gd name="connsiteX1" fmla="*/ 162004 w 2317172"/>
              <a:gd name="connsiteY1" fmla="*/ 0 h 5169343"/>
              <a:gd name="connsiteX2" fmla="*/ 2317172 w 2317172"/>
              <a:gd name="connsiteY2" fmla="*/ 5169343 h 5169343"/>
              <a:gd name="connsiteX3" fmla="*/ 0 w 2317172"/>
              <a:gd name="connsiteY3" fmla="*/ 5169343 h 5169343"/>
              <a:gd name="connsiteX0" fmla="*/ 0 w 2706131"/>
              <a:gd name="connsiteY0" fmla="*/ 1900188 h 5169343"/>
              <a:gd name="connsiteX1" fmla="*/ 550963 w 2706131"/>
              <a:gd name="connsiteY1" fmla="*/ 0 h 5169343"/>
              <a:gd name="connsiteX2" fmla="*/ 2706131 w 2706131"/>
              <a:gd name="connsiteY2" fmla="*/ 5169343 h 5169343"/>
              <a:gd name="connsiteX3" fmla="*/ 0 w 2706131"/>
              <a:gd name="connsiteY3" fmla="*/ 1900188 h 5169343"/>
              <a:gd name="connsiteX0" fmla="*/ 0 w 3125036"/>
              <a:gd name="connsiteY0" fmla="*/ 1900188 h 4961334"/>
              <a:gd name="connsiteX1" fmla="*/ 550963 w 3125036"/>
              <a:gd name="connsiteY1" fmla="*/ 0 h 4961334"/>
              <a:gd name="connsiteX2" fmla="*/ 3125036 w 3125036"/>
              <a:gd name="connsiteY2" fmla="*/ 4961334 h 4961334"/>
              <a:gd name="connsiteX3" fmla="*/ 0 w 3125036"/>
              <a:gd name="connsiteY3" fmla="*/ 1900188 h 4961334"/>
              <a:gd name="connsiteX0" fmla="*/ 0 w 3292476"/>
              <a:gd name="connsiteY0" fmla="*/ 1894150 h 4961334"/>
              <a:gd name="connsiteX1" fmla="*/ 718403 w 3292476"/>
              <a:gd name="connsiteY1" fmla="*/ 0 h 4961334"/>
              <a:gd name="connsiteX2" fmla="*/ 3292476 w 3292476"/>
              <a:gd name="connsiteY2" fmla="*/ 4961334 h 4961334"/>
              <a:gd name="connsiteX3" fmla="*/ 0 w 3292476"/>
              <a:gd name="connsiteY3" fmla="*/ 1894150 h 4961334"/>
              <a:gd name="connsiteX0" fmla="*/ 0 w 1495522"/>
              <a:gd name="connsiteY0" fmla="*/ 1894150 h 1894150"/>
              <a:gd name="connsiteX1" fmla="*/ 718403 w 1495522"/>
              <a:gd name="connsiteY1" fmla="*/ 0 h 1894150"/>
              <a:gd name="connsiteX2" fmla="*/ 1495522 w 1495522"/>
              <a:gd name="connsiteY2" fmla="*/ 1468592 h 1894150"/>
              <a:gd name="connsiteX3" fmla="*/ 0 w 1495522"/>
              <a:gd name="connsiteY3" fmla="*/ 1894150 h 1894150"/>
              <a:gd name="connsiteX0" fmla="*/ 0 w 1373946"/>
              <a:gd name="connsiteY0" fmla="*/ 2170655 h 2170655"/>
              <a:gd name="connsiteX1" fmla="*/ 596827 w 1373946"/>
              <a:gd name="connsiteY1" fmla="*/ 0 h 2170655"/>
              <a:gd name="connsiteX2" fmla="*/ 1373946 w 1373946"/>
              <a:gd name="connsiteY2" fmla="*/ 1468592 h 2170655"/>
              <a:gd name="connsiteX3" fmla="*/ 0 w 1373946"/>
              <a:gd name="connsiteY3" fmla="*/ 2170655 h 2170655"/>
              <a:gd name="connsiteX0" fmla="*/ 0 w 1373946"/>
              <a:gd name="connsiteY0" fmla="*/ 2234164 h 2234164"/>
              <a:gd name="connsiteX1" fmla="*/ 516578 w 1373946"/>
              <a:gd name="connsiteY1" fmla="*/ 0 h 2234164"/>
              <a:gd name="connsiteX2" fmla="*/ 1373946 w 1373946"/>
              <a:gd name="connsiteY2" fmla="*/ 1532101 h 2234164"/>
              <a:gd name="connsiteX3" fmla="*/ 0 w 1373946"/>
              <a:gd name="connsiteY3" fmla="*/ 2234164 h 2234164"/>
              <a:gd name="connsiteX0" fmla="*/ 0 w 1456310"/>
              <a:gd name="connsiteY0" fmla="*/ 2300836 h 2300836"/>
              <a:gd name="connsiteX1" fmla="*/ 598942 w 1456310"/>
              <a:gd name="connsiteY1" fmla="*/ 0 h 2300836"/>
              <a:gd name="connsiteX2" fmla="*/ 1456310 w 1456310"/>
              <a:gd name="connsiteY2" fmla="*/ 1532101 h 2300836"/>
              <a:gd name="connsiteX3" fmla="*/ 0 w 1456310"/>
              <a:gd name="connsiteY3" fmla="*/ 2300836 h 2300836"/>
              <a:gd name="connsiteX0" fmla="*/ 0 w 1667389"/>
              <a:gd name="connsiteY0" fmla="*/ 2227671 h 2227671"/>
              <a:gd name="connsiteX1" fmla="*/ 810021 w 1667389"/>
              <a:gd name="connsiteY1" fmla="*/ 0 h 2227671"/>
              <a:gd name="connsiteX2" fmla="*/ 1667389 w 1667389"/>
              <a:gd name="connsiteY2" fmla="*/ 1532101 h 2227671"/>
              <a:gd name="connsiteX3" fmla="*/ 0 w 1667389"/>
              <a:gd name="connsiteY3" fmla="*/ 2227671 h 2227671"/>
              <a:gd name="connsiteX0" fmla="*/ 0 w 810021"/>
              <a:gd name="connsiteY0" fmla="*/ 2227671 h 3461546"/>
              <a:gd name="connsiteX1" fmla="*/ 810021 w 810021"/>
              <a:gd name="connsiteY1" fmla="*/ 0 h 3461546"/>
              <a:gd name="connsiteX2" fmla="*/ 764163 w 810021"/>
              <a:gd name="connsiteY2" fmla="*/ 3461546 h 3461546"/>
              <a:gd name="connsiteX3" fmla="*/ 0 w 810021"/>
              <a:gd name="connsiteY3" fmla="*/ 2227671 h 3461546"/>
              <a:gd name="connsiteX0" fmla="*/ 0 w 872745"/>
              <a:gd name="connsiteY0" fmla="*/ 2194558 h 3461546"/>
              <a:gd name="connsiteX1" fmla="*/ 872745 w 872745"/>
              <a:gd name="connsiteY1" fmla="*/ 0 h 3461546"/>
              <a:gd name="connsiteX2" fmla="*/ 826887 w 872745"/>
              <a:gd name="connsiteY2" fmla="*/ 3461546 h 3461546"/>
              <a:gd name="connsiteX3" fmla="*/ 0 w 872745"/>
              <a:gd name="connsiteY3" fmla="*/ 2194558 h 3461546"/>
              <a:gd name="connsiteX0" fmla="*/ 0 w 872745"/>
              <a:gd name="connsiteY0" fmla="*/ 2194558 h 3534559"/>
              <a:gd name="connsiteX1" fmla="*/ 872745 w 872745"/>
              <a:gd name="connsiteY1" fmla="*/ 0 h 3534559"/>
              <a:gd name="connsiteX2" fmla="*/ 747711 w 872745"/>
              <a:gd name="connsiteY2" fmla="*/ 3534559 h 3534559"/>
              <a:gd name="connsiteX3" fmla="*/ 0 w 872745"/>
              <a:gd name="connsiteY3" fmla="*/ 2194558 h 3534559"/>
            </a:gdLst>
            <a:ahLst/>
            <a:cxnLst>
              <a:cxn ang="0">
                <a:pos x="connsiteX0" y="connsiteY0"/>
              </a:cxn>
              <a:cxn ang="0">
                <a:pos x="connsiteX1" y="connsiteY1"/>
              </a:cxn>
              <a:cxn ang="0">
                <a:pos x="connsiteX2" y="connsiteY2"/>
              </a:cxn>
              <a:cxn ang="0">
                <a:pos x="connsiteX3" y="connsiteY3"/>
              </a:cxn>
            </a:cxnLst>
            <a:rect l="l" t="t" r="r" b="b"/>
            <a:pathLst>
              <a:path w="872745" h="3534559">
                <a:moveTo>
                  <a:pt x="0" y="2194558"/>
                </a:moveTo>
                <a:lnTo>
                  <a:pt x="872745" y="0"/>
                </a:lnTo>
                <a:lnTo>
                  <a:pt x="747711" y="3534559"/>
                </a:lnTo>
                <a:lnTo>
                  <a:pt x="0" y="2194558"/>
                </a:lnTo>
                <a:close/>
              </a:path>
            </a:pathLst>
          </a:custGeom>
          <a:solidFill>
            <a:srgbClr val="0C7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32000" y="2534400"/>
            <a:ext cx="8172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C7DA5"/>
                </a:solidFill>
                <a:latin typeface="UTM Avo" panose="02040603050506020204" pitchFamily="18" charset="0"/>
              </a:rPr>
              <a:t>ORION MEDIA &amp; NAH INTRODUCTION</a:t>
            </a:r>
          </a:p>
        </p:txBody>
      </p:sp>
      <p:sp>
        <p:nvSpPr>
          <p:cNvPr id="10" name="Rectangle 9"/>
          <p:cNvSpPr/>
          <p:nvPr/>
        </p:nvSpPr>
        <p:spPr>
          <a:xfrm>
            <a:off x="492000" y="3540763"/>
            <a:ext cx="11280000" cy="1021690"/>
          </a:xfrm>
          <a:prstGeom prst="rect">
            <a:avLst/>
          </a:prstGeom>
        </p:spPr>
        <p:txBody>
          <a:bodyPr wrap="square">
            <a:spAutoFit/>
          </a:bodyPr>
          <a:lstStyle/>
          <a:p>
            <a:pPr algn="just">
              <a:lnSpc>
                <a:spcPct val="150000"/>
              </a:lnSpc>
              <a:spcAft>
                <a:spcPts val="800"/>
              </a:spcAft>
            </a:pPr>
            <a:r>
              <a:rPr lang="en-US" sz="1400" dirty="0">
                <a:latin typeface="Segoe UI Light" panose="020B0502040204020203" pitchFamily="34" charset="0"/>
                <a:ea typeface="Calibri" panose="020F0502020204030204" pitchFamily="34" charset="0"/>
                <a:cs typeface="Segoe UI Light" panose="020B0502040204020203" pitchFamily="34" charset="0"/>
              </a:rPr>
              <a:t>With the background of media technology expertizing in content creation and production, user data and technology, advertising through influencer KOLs, viral content, Orion Media &amp; NAH provides customers solutions to promote and develop their brands at all stages, meeting their needs by full-packaged and economical service with 3 main platforms.</a:t>
            </a:r>
          </a:p>
        </p:txBody>
      </p:sp>
      <p:sp>
        <p:nvSpPr>
          <p:cNvPr id="111" name="TextBox 110"/>
          <p:cNvSpPr txBox="1"/>
          <p:nvPr/>
        </p:nvSpPr>
        <p:spPr>
          <a:xfrm>
            <a:off x="474982" y="4733346"/>
            <a:ext cx="11488882" cy="1991186"/>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1400" b="1" dirty="0">
                <a:latin typeface="Segoe UI Light" panose="020B0502040204020203" pitchFamily="34" charset="0"/>
                <a:cs typeface="Segoe UI Light" panose="020B0502040204020203" pitchFamily="34" charset="0"/>
              </a:rPr>
              <a:t>User technology and data</a:t>
            </a:r>
            <a:r>
              <a:rPr lang="vi-VN" sz="1400" dirty="0">
                <a:latin typeface="Segoe UI Light" panose="020B0502040204020203" pitchFamily="34" charset="0"/>
                <a:cs typeface="Segoe UI Light" panose="020B0502040204020203" pitchFamily="34" charset="0"/>
              </a:rPr>
              <a:t>:  </a:t>
            </a:r>
            <a:r>
              <a:rPr lang="en-US" sz="1400" dirty="0">
                <a:latin typeface="Segoe UI Light" panose="020B0502040204020203" pitchFamily="34" charset="0"/>
                <a:cs typeface="Segoe UI Light" panose="020B0502040204020203" pitchFamily="34" charset="0"/>
              </a:rPr>
              <a:t>Using “content funnel” to create a community, collect user data, help businesses understand customer; all to effectively implement communication campaigns.</a:t>
            </a:r>
          </a:p>
          <a:p>
            <a:pPr marL="285750" indent="-285750">
              <a:lnSpc>
                <a:spcPct val="150000"/>
              </a:lnSpc>
              <a:buFont typeface="Wingdings" panose="05000000000000000000" pitchFamily="2" charset="2"/>
              <a:buChar char="q"/>
            </a:pPr>
            <a:r>
              <a:rPr lang="en-US" sz="1400" b="1" dirty="0">
                <a:latin typeface="Segoe UI Light" panose="020B0502040204020203" pitchFamily="34" charset="0"/>
                <a:cs typeface="Segoe UI Light" panose="020B0502040204020203" pitchFamily="34" charset="0"/>
              </a:rPr>
              <a:t>Content creation and production</a:t>
            </a:r>
            <a:r>
              <a:rPr lang="vi-VN" sz="1400" dirty="0">
                <a:latin typeface="Segoe UI Light" panose="020B0502040204020203" pitchFamily="34" charset="0"/>
                <a:cs typeface="Segoe UI Light" panose="020B0502040204020203" pitchFamily="34" charset="0"/>
              </a:rPr>
              <a:t>: </a:t>
            </a:r>
            <a:r>
              <a:rPr lang="en-US" sz="1400" dirty="0">
                <a:latin typeface="Segoe UI Light" panose="020B0502040204020203" pitchFamily="34" charset="0"/>
                <a:cs typeface="Segoe UI Light" panose="020B0502040204020203" pitchFamily="34" charset="0"/>
              </a:rPr>
              <a:t>Creating the most relevant, convincing content for each customer group. And build media content in various formats: Video (Viral Video, TVC, Review Video), status (text), photos, Gif animations, paintings </a:t>
            </a:r>
            <a:r>
              <a:rPr lang="en-US" sz="1400" dirty="0" err="1">
                <a:latin typeface="Segoe UI Light" panose="020B0502040204020203" pitchFamily="34" charset="0"/>
                <a:cs typeface="Segoe UI Light" panose="020B0502040204020203" pitchFamily="34" charset="0"/>
              </a:rPr>
              <a:t>etc</a:t>
            </a:r>
            <a:endParaRPr lang="en-US" sz="1400" dirty="0">
              <a:latin typeface="Segoe UI Light" panose="020B0502040204020203" pitchFamily="34" charset="0"/>
              <a:cs typeface="Segoe UI Light" panose="020B0502040204020203" pitchFamily="34" charset="0"/>
            </a:endParaRPr>
          </a:p>
          <a:p>
            <a:pPr marL="285750" indent="-285750">
              <a:lnSpc>
                <a:spcPct val="150000"/>
              </a:lnSpc>
              <a:buFont typeface="Wingdings" panose="05000000000000000000" pitchFamily="2" charset="2"/>
              <a:buChar char="q"/>
            </a:pPr>
            <a:r>
              <a:rPr lang="en-US" sz="1400" b="1" dirty="0">
                <a:latin typeface="Segoe UI Light" panose="020B0502040204020203" pitchFamily="34" charset="0"/>
                <a:cs typeface="Segoe UI Light" panose="020B0502040204020203" pitchFamily="34" charset="0"/>
              </a:rPr>
              <a:t>Ecosystem of content production and distribution</a:t>
            </a:r>
            <a:r>
              <a:rPr lang="vi-VN" sz="1400" dirty="0">
                <a:latin typeface="Segoe UI Light" panose="020B0502040204020203" pitchFamily="34" charset="0"/>
                <a:cs typeface="Segoe UI Light" panose="020B0502040204020203" pitchFamily="34" charset="0"/>
              </a:rPr>
              <a:t>: </a:t>
            </a:r>
            <a:r>
              <a:rPr lang="en-US" sz="1400" dirty="0">
                <a:latin typeface="Segoe UI Light" panose="020B0502040204020203" pitchFamily="34" charset="0"/>
                <a:cs typeface="Segoe UI Light" panose="020B0502040204020203" pitchFamily="34" charset="0"/>
              </a:rPr>
              <a:t>Approaching customers in the most efficient method</a:t>
            </a:r>
            <a:endParaRPr lang="vi-VN" sz="1400" dirty="0">
              <a:latin typeface="Segoe UI Light" panose="020B0502040204020203" pitchFamily="34" charset="0"/>
              <a:cs typeface="Segoe UI Light" panose="020B0502040204020203" pitchFamily="34" charset="0"/>
            </a:endParaRPr>
          </a:p>
          <a:p>
            <a:pPr>
              <a:lnSpc>
                <a:spcPct val="150000"/>
              </a:lnSpc>
            </a:pPr>
            <a:endParaRPr lang="en-US" sz="1400" dirty="0">
              <a:latin typeface="Segoe UI Light" panose="020B0502040204020203" pitchFamily="34" charset="0"/>
              <a:cs typeface="Segoe UI Light" panose="020B0502040204020203" pitchFamily="34" charset="0"/>
            </a:endParaRPr>
          </a:p>
        </p:txBody>
      </p:sp>
      <p:sp>
        <p:nvSpPr>
          <p:cNvPr id="11" name="Rectangle 10"/>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21</a:t>
            </a:r>
          </a:p>
        </p:txBody>
      </p:sp>
    </p:spTree>
    <p:extLst>
      <p:ext uri="{BB962C8B-B14F-4D97-AF65-F5344CB8AC3E}">
        <p14:creationId xmlns:p14="http://schemas.microsoft.com/office/powerpoint/2010/main" val="2301725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E80DFF-3D9B-0445-8168-39061C29DD9A}"/>
              </a:ext>
            </a:extLst>
          </p:cNvPr>
          <p:cNvSpPr/>
          <p:nvPr/>
        </p:nvSpPr>
        <p:spPr>
          <a:xfrm>
            <a:off x="0" y="2780131"/>
            <a:ext cx="12191999" cy="4077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 y="0"/>
            <a:ext cx="12344400" cy="3266993"/>
            <a:chOff x="0" y="0"/>
            <a:chExt cx="12549519" cy="3321279"/>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7429"/>
            <a:stretch/>
          </p:blipFill>
          <p:spPr>
            <a:xfrm>
              <a:off x="0" y="0"/>
              <a:ext cx="12203446" cy="2826327"/>
            </a:xfrm>
            <a:prstGeom prst="rect">
              <a:avLst/>
            </a:prstGeom>
          </p:spPr>
        </p:pic>
        <p:sp>
          <p:nvSpPr>
            <p:cNvPr id="4" name="Isosceles Triangle 3"/>
            <p:cNvSpPr/>
            <p:nvPr/>
          </p:nvSpPr>
          <p:spPr>
            <a:xfrm rot="1660785">
              <a:off x="11093209" y="1020443"/>
              <a:ext cx="1456310" cy="2300836"/>
            </a:xfrm>
            <a:custGeom>
              <a:avLst/>
              <a:gdLst>
                <a:gd name="connsiteX0" fmla="*/ 0 w 2317172"/>
                <a:gd name="connsiteY0" fmla="*/ 2441864 h 2441864"/>
                <a:gd name="connsiteX1" fmla="*/ 1158586 w 2317172"/>
                <a:gd name="connsiteY1" fmla="*/ 0 h 2441864"/>
                <a:gd name="connsiteX2" fmla="*/ 2317172 w 2317172"/>
                <a:gd name="connsiteY2" fmla="*/ 2441864 h 2441864"/>
                <a:gd name="connsiteX3" fmla="*/ 0 w 2317172"/>
                <a:gd name="connsiteY3" fmla="*/ 2441864 h 2441864"/>
                <a:gd name="connsiteX0" fmla="*/ 0 w 2317172"/>
                <a:gd name="connsiteY0" fmla="*/ 5169343 h 5169343"/>
                <a:gd name="connsiteX1" fmla="*/ 162004 w 2317172"/>
                <a:gd name="connsiteY1" fmla="*/ 0 h 5169343"/>
                <a:gd name="connsiteX2" fmla="*/ 2317172 w 2317172"/>
                <a:gd name="connsiteY2" fmla="*/ 5169343 h 5169343"/>
                <a:gd name="connsiteX3" fmla="*/ 0 w 2317172"/>
                <a:gd name="connsiteY3" fmla="*/ 5169343 h 5169343"/>
                <a:gd name="connsiteX0" fmla="*/ 0 w 2706131"/>
                <a:gd name="connsiteY0" fmla="*/ 1900188 h 5169343"/>
                <a:gd name="connsiteX1" fmla="*/ 550963 w 2706131"/>
                <a:gd name="connsiteY1" fmla="*/ 0 h 5169343"/>
                <a:gd name="connsiteX2" fmla="*/ 2706131 w 2706131"/>
                <a:gd name="connsiteY2" fmla="*/ 5169343 h 5169343"/>
                <a:gd name="connsiteX3" fmla="*/ 0 w 2706131"/>
                <a:gd name="connsiteY3" fmla="*/ 1900188 h 5169343"/>
                <a:gd name="connsiteX0" fmla="*/ 0 w 3125036"/>
                <a:gd name="connsiteY0" fmla="*/ 1900188 h 4961334"/>
                <a:gd name="connsiteX1" fmla="*/ 550963 w 3125036"/>
                <a:gd name="connsiteY1" fmla="*/ 0 h 4961334"/>
                <a:gd name="connsiteX2" fmla="*/ 3125036 w 3125036"/>
                <a:gd name="connsiteY2" fmla="*/ 4961334 h 4961334"/>
                <a:gd name="connsiteX3" fmla="*/ 0 w 3125036"/>
                <a:gd name="connsiteY3" fmla="*/ 1900188 h 4961334"/>
                <a:gd name="connsiteX0" fmla="*/ 0 w 3292476"/>
                <a:gd name="connsiteY0" fmla="*/ 1894150 h 4961334"/>
                <a:gd name="connsiteX1" fmla="*/ 718403 w 3292476"/>
                <a:gd name="connsiteY1" fmla="*/ 0 h 4961334"/>
                <a:gd name="connsiteX2" fmla="*/ 3292476 w 3292476"/>
                <a:gd name="connsiteY2" fmla="*/ 4961334 h 4961334"/>
                <a:gd name="connsiteX3" fmla="*/ 0 w 3292476"/>
                <a:gd name="connsiteY3" fmla="*/ 1894150 h 4961334"/>
                <a:gd name="connsiteX0" fmla="*/ 0 w 1495522"/>
                <a:gd name="connsiteY0" fmla="*/ 1894150 h 1894150"/>
                <a:gd name="connsiteX1" fmla="*/ 718403 w 1495522"/>
                <a:gd name="connsiteY1" fmla="*/ 0 h 1894150"/>
                <a:gd name="connsiteX2" fmla="*/ 1495522 w 1495522"/>
                <a:gd name="connsiteY2" fmla="*/ 1468592 h 1894150"/>
                <a:gd name="connsiteX3" fmla="*/ 0 w 1495522"/>
                <a:gd name="connsiteY3" fmla="*/ 1894150 h 1894150"/>
                <a:gd name="connsiteX0" fmla="*/ 0 w 1373946"/>
                <a:gd name="connsiteY0" fmla="*/ 2170655 h 2170655"/>
                <a:gd name="connsiteX1" fmla="*/ 596827 w 1373946"/>
                <a:gd name="connsiteY1" fmla="*/ 0 h 2170655"/>
                <a:gd name="connsiteX2" fmla="*/ 1373946 w 1373946"/>
                <a:gd name="connsiteY2" fmla="*/ 1468592 h 2170655"/>
                <a:gd name="connsiteX3" fmla="*/ 0 w 1373946"/>
                <a:gd name="connsiteY3" fmla="*/ 2170655 h 2170655"/>
                <a:gd name="connsiteX0" fmla="*/ 0 w 1373946"/>
                <a:gd name="connsiteY0" fmla="*/ 2234164 h 2234164"/>
                <a:gd name="connsiteX1" fmla="*/ 516578 w 1373946"/>
                <a:gd name="connsiteY1" fmla="*/ 0 h 2234164"/>
                <a:gd name="connsiteX2" fmla="*/ 1373946 w 1373946"/>
                <a:gd name="connsiteY2" fmla="*/ 1532101 h 2234164"/>
                <a:gd name="connsiteX3" fmla="*/ 0 w 1373946"/>
                <a:gd name="connsiteY3" fmla="*/ 2234164 h 2234164"/>
                <a:gd name="connsiteX0" fmla="*/ 0 w 1456310"/>
                <a:gd name="connsiteY0" fmla="*/ 2300836 h 2300836"/>
                <a:gd name="connsiteX1" fmla="*/ 598942 w 1456310"/>
                <a:gd name="connsiteY1" fmla="*/ 0 h 2300836"/>
                <a:gd name="connsiteX2" fmla="*/ 1456310 w 1456310"/>
                <a:gd name="connsiteY2" fmla="*/ 1532101 h 2300836"/>
                <a:gd name="connsiteX3" fmla="*/ 0 w 1456310"/>
                <a:gd name="connsiteY3" fmla="*/ 2300836 h 2300836"/>
              </a:gdLst>
              <a:ahLst/>
              <a:cxnLst>
                <a:cxn ang="0">
                  <a:pos x="connsiteX0" y="connsiteY0"/>
                </a:cxn>
                <a:cxn ang="0">
                  <a:pos x="connsiteX1" y="connsiteY1"/>
                </a:cxn>
                <a:cxn ang="0">
                  <a:pos x="connsiteX2" y="connsiteY2"/>
                </a:cxn>
                <a:cxn ang="0">
                  <a:pos x="connsiteX3" y="connsiteY3"/>
                </a:cxn>
              </a:cxnLst>
              <a:rect l="l" t="t" r="r" b="b"/>
              <a:pathLst>
                <a:path w="1456310" h="2300836">
                  <a:moveTo>
                    <a:pt x="0" y="2300836"/>
                  </a:moveTo>
                  <a:lnTo>
                    <a:pt x="598942" y="0"/>
                  </a:lnTo>
                  <a:lnTo>
                    <a:pt x="1456310" y="1532101"/>
                  </a:lnTo>
                  <a:lnTo>
                    <a:pt x="0" y="2300836"/>
                  </a:lnTo>
                  <a:close/>
                </a:path>
              </a:pathLst>
            </a:custGeom>
            <a:solidFill>
              <a:srgbClr val="0C7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Isosceles Triangle 3"/>
          <p:cNvSpPr/>
          <p:nvPr/>
        </p:nvSpPr>
        <p:spPr>
          <a:xfrm rot="13218364" flipH="1">
            <a:off x="-504836" y="-837650"/>
            <a:ext cx="1884221" cy="3534559"/>
          </a:xfrm>
          <a:custGeom>
            <a:avLst/>
            <a:gdLst>
              <a:gd name="connsiteX0" fmla="*/ 0 w 2317172"/>
              <a:gd name="connsiteY0" fmla="*/ 2441864 h 2441864"/>
              <a:gd name="connsiteX1" fmla="*/ 1158586 w 2317172"/>
              <a:gd name="connsiteY1" fmla="*/ 0 h 2441864"/>
              <a:gd name="connsiteX2" fmla="*/ 2317172 w 2317172"/>
              <a:gd name="connsiteY2" fmla="*/ 2441864 h 2441864"/>
              <a:gd name="connsiteX3" fmla="*/ 0 w 2317172"/>
              <a:gd name="connsiteY3" fmla="*/ 2441864 h 2441864"/>
              <a:gd name="connsiteX0" fmla="*/ 0 w 2317172"/>
              <a:gd name="connsiteY0" fmla="*/ 5169343 h 5169343"/>
              <a:gd name="connsiteX1" fmla="*/ 162004 w 2317172"/>
              <a:gd name="connsiteY1" fmla="*/ 0 h 5169343"/>
              <a:gd name="connsiteX2" fmla="*/ 2317172 w 2317172"/>
              <a:gd name="connsiteY2" fmla="*/ 5169343 h 5169343"/>
              <a:gd name="connsiteX3" fmla="*/ 0 w 2317172"/>
              <a:gd name="connsiteY3" fmla="*/ 5169343 h 5169343"/>
              <a:gd name="connsiteX0" fmla="*/ 0 w 2706131"/>
              <a:gd name="connsiteY0" fmla="*/ 1900188 h 5169343"/>
              <a:gd name="connsiteX1" fmla="*/ 550963 w 2706131"/>
              <a:gd name="connsiteY1" fmla="*/ 0 h 5169343"/>
              <a:gd name="connsiteX2" fmla="*/ 2706131 w 2706131"/>
              <a:gd name="connsiteY2" fmla="*/ 5169343 h 5169343"/>
              <a:gd name="connsiteX3" fmla="*/ 0 w 2706131"/>
              <a:gd name="connsiteY3" fmla="*/ 1900188 h 5169343"/>
              <a:gd name="connsiteX0" fmla="*/ 0 w 3125036"/>
              <a:gd name="connsiteY0" fmla="*/ 1900188 h 4961334"/>
              <a:gd name="connsiteX1" fmla="*/ 550963 w 3125036"/>
              <a:gd name="connsiteY1" fmla="*/ 0 h 4961334"/>
              <a:gd name="connsiteX2" fmla="*/ 3125036 w 3125036"/>
              <a:gd name="connsiteY2" fmla="*/ 4961334 h 4961334"/>
              <a:gd name="connsiteX3" fmla="*/ 0 w 3125036"/>
              <a:gd name="connsiteY3" fmla="*/ 1900188 h 4961334"/>
              <a:gd name="connsiteX0" fmla="*/ 0 w 3292476"/>
              <a:gd name="connsiteY0" fmla="*/ 1894150 h 4961334"/>
              <a:gd name="connsiteX1" fmla="*/ 718403 w 3292476"/>
              <a:gd name="connsiteY1" fmla="*/ 0 h 4961334"/>
              <a:gd name="connsiteX2" fmla="*/ 3292476 w 3292476"/>
              <a:gd name="connsiteY2" fmla="*/ 4961334 h 4961334"/>
              <a:gd name="connsiteX3" fmla="*/ 0 w 3292476"/>
              <a:gd name="connsiteY3" fmla="*/ 1894150 h 4961334"/>
              <a:gd name="connsiteX0" fmla="*/ 0 w 1495522"/>
              <a:gd name="connsiteY0" fmla="*/ 1894150 h 1894150"/>
              <a:gd name="connsiteX1" fmla="*/ 718403 w 1495522"/>
              <a:gd name="connsiteY1" fmla="*/ 0 h 1894150"/>
              <a:gd name="connsiteX2" fmla="*/ 1495522 w 1495522"/>
              <a:gd name="connsiteY2" fmla="*/ 1468592 h 1894150"/>
              <a:gd name="connsiteX3" fmla="*/ 0 w 1495522"/>
              <a:gd name="connsiteY3" fmla="*/ 1894150 h 1894150"/>
              <a:gd name="connsiteX0" fmla="*/ 0 w 1373946"/>
              <a:gd name="connsiteY0" fmla="*/ 2170655 h 2170655"/>
              <a:gd name="connsiteX1" fmla="*/ 596827 w 1373946"/>
              <a:gd name="connsiteY1" fmla="*/ 0 h 2170655"/>
              <a:gd name="connsiteX2" fmla="*/ 1373946 w 1373946"/>
              <a:gd name="connsiteY2" fmla="*/ 1468592 h 2170655"/>
              <a:gd name="connsiteX3" fmla="*/ 0 w 1373946"/>
              <a:gd name="connsiteY3" fmla="*/ 2170655 h 2170655"/>
              <a:gd name="connsiteX0" fmla="*/ 0 w 1373946"/>
              <a:gd name="connsiteY0" fmla="*/ 2234164 h 2234164"/>
              <a:gd name="connsiteX1" fmla="*/ 516578 w 1373946"/>
              <a:gd name="connsiteY1" fmla="*/ 0 h 2234164"/>
              <a:gd name="connsiteX2" fmla="*/ 1373946 w 1373946"/>
              <a:gd name="connsiteY2" fmla="*/ 1532101 h 2234164"/>
              <a:gd name="connsiteX3" fmla="*/ 0 w 1373946"/>
              <a:gd name="connsiteY3" fmla="*/ 2234164 h 2234164"/>
              <a:gd name="connsiteX0" fmla="*/ 0 w 1456310"/>
              <a:gd name="connsiteY0" fmla="*/ 2300836 h 2300836"/>
              <a:gd name="connsiteX1" fmla="*/ 598942 w 1456310"/>
              <a:gd name="connsiteY1" fmla="*/ 0 h 2300836"/>
              <a:gd name="connsiteX2" fmla="*/ 1456310 w 1456310"/>
              <a:gd name="connsiteY2" fmla="*/ 1532101 h 2300836"/>
              <a:gd name="connsiteX3" fmla="*/ 0 w 1456310"/>
              <a:gd name="connsiteY3" fmla="*/ 2300836 h 2300836"/>
              <a:gd name="connsiteX0" fmla="*/ 0 w 1667389"/>
              <a:gd name="connsiteY0" fmla="*/ 2227671 h 2227671"/>
              <a:gd name="connsiteX1" fmla="*/ 810021 w 1667389"/>
              <a:gd name="connsiteY1" fmla="*/ 0 h 2227671"/>
              <a:gd name="connsiteX2" fmla="*/ 1667389 w 1667389"/>
              <a:gd name="connsiteY2" fmla="*/ 1532101 h 2227671"/>
              <a:gd name="connsiteX3" fmla="*/ 0 w 1667389"/>
              <a:gd name="connsiteY3" fmla="*/ 2227671 h 2227671"/>
              <a:gd name="connsiteX0" fmla="*/ 0 w 810021"/>
              <a:gd name="connsiteY0" fmla="*/ 2227671 h 3461546"/>
              <a:gd name="connsiteX1" fmla="*/ 810021 w 810021"/>
              <a:gd name="connsiteY1" fmla="*/ 0 h 3461546"/>
              <a:gd name="connsiteX2" fmla="*/ 764163 w 810021"/>
              <a:gd name="connsiteY2" fmla="*/ 3461546 h 3461546"/>
              <a:gd name="connsiteX3" fmla="*/ 0 w 810021"/>
              <a:gd name="connsiteY3" fmla="*/ 2227671 h 3461546"/>
              <a:gd name="connsiteX0" fmla="*/ 0 w 872745"/>
              <a:gd name="connsiteY0" fmla="*/ 2194558 h 3461546"/>
              <a:gd name="connsiteX1" fmla="*/ 872745 w 872745"/>
              <a:gd name="connsiteY1" fmla="*/ 0 h 3461546"/>
              <a:gd name="connsiteX2" fmla="*/ 826887 w 872745"/>
              <a:gd name="connsiteY2" fmla="*/ 3461546 h 3461546"/>
              <a:gd name="connsiteX3" fmla="*/ 0 w 872745"/>
              <a:gd name="connsiteY3" fmla="*/ 2194558 h 3461546"/>
              <a:gd name="connsiteX0" fmla="*/ 0 w 872745"/>
              <a:gd name="connsiteY0" fmla="*/ 2194558 h 3534559"/>
              <a:gd name="connsiteX1" fmla="*/ 872745 w 872745"/>
              <a:gd name="connsiteY1" fmla="*/ 0 h 3534559"/>
              <a:gd name="connsiteX2" fmla="*/ 747711 w 872745"/>
              <a:gd name="connsiteY2" fmla="*/ 3534559 h 3534559"/>
              <a:gd name="connsiteX3" fmla="*/ 0 w 872745"/>
              <a:gd name="connsiteY3" fmla="*/ 2194558 h 3534559"/>
            </a:gdLst>
            <a:ahLst/>
            <a:cxnLst>
              <a:cxn ang="0">
                <a:pos x="connsiteX0" y="connsiteY0"/>
              </a:cxn>
              <a:cxn ang="0">
                <a:pos x="connsiteX1" y="connsiteY1"/>
              </a:cxn>
              <a:cxn ang="0">
                <a:pos x="connsiteX2" y="connsiteY2"/>
              </a:cxn>
              <a:cxn ang="0">
                <a:pos x="connsiteX3" y="connsiteY3"/>
              </a:cxn>
            </a:cxnLst>
            <a:rect l="l" t="t" r="r" b="b"/>
            <a:pathLst>
              <a:path w="872745" h="3534559">
                <a:moveTo>
                  <a:pt x="0" y="2194558"/>
                </a:moveTo>
                <a:lnTo>
                  <a:pt x="872745" y="0"/>
                </a:lnTo>
                <a:lnTo>
                  <a:pt x="747711" y="3534559"/>
                </a:lnTo>
                <a:lnTo>
                  <a:pt x="0" y="2194558"/>
                </a:lnTo>
                <a:close/>
              </a:path>
            </a:pathLst>
          </a:custGeom>
          <a:solidFill>
            <a:srgbClr val="0C7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32000" y="2534400"/>
            <a:ext cx="8172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C7DA5"/>
                </a:solidFill>
                <a:latin typeface="UTM Avo" panose="02040603050506020204" pitchFamily="18" charset="0"/>
              </a:rPr>
              <a:t>ORION MEDIA &amp; NAH INTRODUCTION</a:t>
            </a:r>
          </a:p>
        </p:txBody>
      </p:sp>
      <p:sp>
        <p:nvSpPr>
          <p:cNvPr id="10" name="Rectangle 9"/>
          <p:cNvSpPr/>
          <p:nvPr/>
        </p:nvSpPr>
        <p:spPr>
          <a:xfrm>
            <a:off x="393732" y="3193867"/>
            <a:ext cx="11280000" cy="1344855"/>
          </a:xfrm>
          <a:prstGeom prst="rect">
            <a:avLst/>
          </a:prstGeom>
        </p:spPr>
        <p:txBody>
          <a:bodyPr wrap="square">
            <a:spAutoFit/>
          </a:bodyPr>
          <a:lstStyle/>
          <a:p>
            <a:pPr algn="just">
              <a:lnSpc>
                <a:spcPct val="150000"/>
              </a:lnSpc>
              <a:spcAft>
                <a:spcPts val="800"/>
              </a:spcAft>
            </a:pPr>
            <a:r>
              <a:rPr lang="en-US" sz="1400">
                <a:latin typeface="Segoe UI Light" panose="020B0502040204020203" pitchFamily="34" charset="0"/>
                <a:ea typeface="Calibri" panose="020F0502020204030204" pitchFamily="34" charset="0"/>
                <a:cs typeface="Segoe UI Light" panose="020B0502040204020203" pitchFamily="34" charset="0"/>
              </a:rPr>
              <a:t>Orion Media is a leading social media company providing services of advertising and content creation in Vietnam. Founded in 2016, Orion Media’s first platform is Trang TV - the YouTube channel that initiated the parodical music trend on Social Networks. Up to now, Trang TV has reached nearly 4 million followers on YouTube and Facebook totally; and updated until September 2019, Orion Media has owned more than 10 YouTube channels, 50 Fanpages, with multiple advantages:</a:t>
            </a:r>
            <a:endParaRPr lang="en-US" sz="1400" dirty="0">
              <a:latin typeface="Segoe UI Light" panose="020B0502040204020203" pitchFamily="34" charset="0"/>
              <a:ea typeface="Calibri" panose="020F0502020204030204" pitchFamily="34" charset="0"/>
              <a:cs typeface="Segoe UI Light" panose="020B0502040204020203" pitchFamily="34" charset="0"/>
            </a:endParaRPr>
          </a:p>
        </p:txBody>
      </p:sp>
      <p:sp>
        <p:nvSpPr>
          <p:cNvPr id="11" name="Rectangle 10"/>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21</a:t>
            </a:r>
          </a:p>
        </p:txBody>
      </p:sp>
      <p:sp>
        <p:nvSpPr>
          <p:cNvPr id="2" name="Rounded Rectangle 1"/>
          <p:cNvSpPr/>
          <p:nvPr/>
        </p:nvSpPr>
        <p:spPr>
          <a:xfrm>
            <a:off x="350190" y="4646532"/>
            <a:ext cx="3390252" cy="1754267"/>
          </a:xfrm>
          <a:prstGeom prst="roundRect">
            <a:avLst/>
          </a:prstGeom>
          <a:solidFill>
            <a:srgbClr val="F27024"/>
          </a:solidFill>
          <a:ln>
            <a:solidFill>
              <a:srgbClr val="F27024"/>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a:latin typeface="Segoe UI Light" panose="020B0502040204020203" pitchFamily="34" charset="0"/>
                <a:cs typeface="Segoe UI Light" panose="020B0502040204020203" pitchFamily="34" charset="0"/>
              </a:rPr>
              <a:t>Creating viral content, being highly viral, civilized and suitable for a diverse group of audience. Multiple videos produced by Orion Media have reached over 50 million views on Social Networks.</a:t>
            </a:r>
            <a:endParaRPr lang="vi-VN" sz="1400">
              <a:latin typeface="Segoe UI Light" panose="020B0502040204020203" pitchFamily="34" charset="0"/>
              <a:cs typeface="Segoe UI Light" panose="020B0502040204020203" pitchFamily="34" charset="0"/>
            </a:endParaRPr>
          </a:p>
        </p:txBody>
      </p:sp>
      <p:sp>
        <p:nvSpPr>
          <p:cNvPr id="12" name="Rounded Rectangle 11"/>
          <p:cNvSpPr/>
          <p:nvPr/>
        </p:nvSpPr>
        <p:spPr>
          <a:xfrm>
            <a:off x="4338606" y="4646532"/>
            <a:ext cx="3390252" cy="1754267"/>
          </a:xfrm>
          <a:prstGeom prst="roundRect">
            <a:avLst/>
          </a:prstGeom>
          <a:solidFill>
            <a:srgbClr val="F27024"/>
          </a:solidFill>
          <a:ln>
            <a:solidFill>
              <a:srgbClr val="F27024"/>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a:latin typeface="Segoe UI Light" panose="020B0502040204020203" pitchFamily="34" charset="0"/>
                <a:cs typeface="Segoe UI Light" panose="020B0502040204020203" pitchFamily="34" charset="0"/>
              </a:rPr>
              <a:t>Orion Media's channel system is versatile in content and viewers with more than 30 million  followers on Social Networks.</a:t>
            </a:r>
            <a:endParaRPr lang="vi-VN" sz="1400">
              <a:latin typeface="Segoe UI Light" panose="020B0502040204020203" pitchFamily="34" charset="0"/>
              <a:cs typeface="Segoe UI Light" panose="020B0502040204020203" pitchFamily="34" charset="0"/>
            </a:endParaRPr>
          </a:p>
        </p:txBody>
      </p:sp>
      <p:sp>
        <p:nvSpPr>
          <p:cNvPr id="13" name="Rounded Rectangle 12"/>
          <p:cNvSpPr/>
          <p:nvPr/>
        </p:nvSpPr>
        <p:spPr>
          <a:xfrm>
            <a:off x="8327022" y="4646532"/>
            <a:ext cx="3390252" cy="1754267"/>
          </a:xfrm>
          <a:prstGeom prst="roundRect">
            <a:avLst/>
          </a:prstGeom>
          <a:solidFill>
            <a:srgbClr val="F27024"/>
          </a:solidFill>
          <a:ln>
            <a:solidFill>
              <a:srgbClr val="F27024"/>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a:latin typeface="Segoe UI Light" panose="020B0502040204020203" pitchFamily="34" charset="0"/>
                <a:cs typeface="Segoe UI Light" panose="020B0502040204020203" pitchFamily="34" charset="0"/>
              </a:rPr>
              <a:t>Development and management of KOLs / Influencers: With the founding team who are also influencers on social networks, Orion Media supports, develops and works with a network of over 5,000 KOLs and Micro Infuencers.</a:t>
            </a:r>
            <a:endParaRPr lang="vi-VN" sz="140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8835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áº¿t quáº£ hÃ¬nh áº£nh cho KOls"/>
          <p:cNvPicPr>
            <a:picLocks noChangeAspect="1" noChangeArrowheads="1"/>
          </p:cNvPicPr>
          <p:nvPr/>
        </p:nvPicPr>
        <p:blipFill rotWithShape="1">
          <a:blip r:embed="rId3">
            <a:extLst>
              <a:ext uri="{28A0092B-C50C-407E-A947-70E740481C1C}">
                <a14:useLocalDpi xmlns:a14="http://schemas.microsoft.com/office/drawing/2010/main" val="0"/>
              </a:ext>
            </a:extLst>
          </a:blip>
          <a:srcRect l="19059" r="19048"/>
          <a:stretch/>
        </p:blipFill>
        <p:spPr bwMode="auto">
          <a:xfrm>
            <a:off x="8244590" y="1855515"/>
            <a:ext cx="3252866" cy="32847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áº¿t quáº£ hÃ¬nh áº£nh cho creative video"/>
          <p:cNvPicPr>
            <a:picLocks noChangeAspect="1" noChangeArrowheads="1"/>
          </p:cNvPicPr>
          <p:nvPr/>
        </p:nvPicPr>
        <p:blipFill rotWithShape="1">
          <a:blip r:embed="rId4">
            <a:extLst>
              <a:ext uri="{28A0092B-C50C-407E-A947-70E740481C1C}">
                <a14:useLocalDpi xmlns:a14="http://schemas.microsoft.com/office/drawing/2010/main" val="0"/>
              </a:ext>
            </a:extLst>
          </a:blip>
          <a:srcRect l="23861" r="17996"/>
          <a:stretch/>
        </p:blipFill>
        <p:spPr bwMode="auto">
          <a:xfrm>
            <a:off x="4631961" y="1855515"/>
            <a:ext cx="3267855" cy="328228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610326" y="1862379"/>
            <a:ext cx="3295170" cy="3267345"/>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descr="Káº¿t quáº£ hÃ¬nh áº£nh cho social m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0683" y="1868502"/>
            <a:ext cx="3257249" cy="32572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30683" y="1858406"/>
            <a:ext cx="3258181" cy="3267345"/>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Group 1"/>
          <p:cNvGrpSpPr/>
          <p:nvPr/>
        </p:nvGrpSpPr>
        <p:grpSpPr>
          <a:xfrm>
            <a:off x="0" y="3813463"/>
            <a:ext cx="12192000" cy="3044537"/>
            <a:chOff x="0" y="3813463"/>
            <a:chExt cx="12192000" cy="3044537"/>
          </a:xfrm>
        </p:grpSpPr>
        <p:sp>
          <p:nvSpPr>
            <p:cNvPr id="3" name="Isosceles Triangle 4"/>
            <p:cNvSpPr/>
            <p:nvPr/>
          </p:nvSpPr>
          <p:spPr>
            <a:xfrm>
              <a:off x="0" y="5538355"/>
              <a:ext cx="9684327" cy="1246908"/>
            </a:xfrm>
            <a:custGeom>
              <a:avLst/>
              <a:gdLst>
                <a:gd name="connsiteX0" fmla="*/ 0 w 4488873"/>
                <a:gd name="connsiteY0" fmla="*/ 3792681 h 3792681"/>
                <a:gd name="connsiteX1" fmla="*/ 2244437 w 4488873"/>
                <a:gd name="connsiteY1" fmla="*/ 0 h 3792681"/>
                <a:gd name="connsiteX2" fmla="*/ 4488873 w 4488873"/>
                <a:gd name="connsiteY2" fmla="*/ 3792681 h 3792681"/>
                <a:gd name="connsiteX3" fmla="*/ 0 w 4488873"/>
                <a:gd name="connsiteY3" fmla="*/ 3792681 h 3792681"/>
                <a:gd name="connsiteX0" fmla="*/ 2618508 w 7107381"/>
                <a:gd name="connsiteY0" fmla="*/ 2067790 h 2067790"/>
                <a:gd name="connsiteX1" fmla="*/ 0 w 7107381"/>
                <a:gd name="connsiteY1" fmla="*/ 0 h 2067790"/>
                <a:gd name="connsiteX2" fmla="*/ 7107381 w 7107381"/>
                <a:gd name="connsiteY2" fmla="*/ 2067790 h 2067790"/>
                <a:gd name="connsiteX3" fmla="*/ 2618508 w 7107381"/>
                <a:gd name="connsiteY3" fmla="*/ 2067790 h 2067790"/>
                <a:gd name="connsiteX0" fmla="*/ 2618508 w 8011390"/>
                <a:gd name="connsiteY0" fmla="*/ 2067790 h 3158836"/>
                <a:gd name="connsiteX1" fmla="*/ 0 w 8011390"/>
                <a:gd name="connsiteY1" fmla="*/ 0 h 3158836"/>
                <a:gd name="connsiteX2" fmla="*/ 8011390 w 8011390"/>
                <a:gd name="connsiteY2" fmla="*/ 3158836 h 3158836"/>
                <a:gd name="connsiteX3" fmla="*/ 2618508 w 8011390"/>
                <a:gd name="connsiteY3" fmla="*/ 2067790 h 3158836"/>
                <a:gd name="connsiteX0" fmla="*/ 0 w 8094519"/>
                <a:gd name="connsiteY0" fmla="*/ 3273135 h 3273135"/>
                <a:gd name="connsiteX1" fmla="*/ 83129 w 8094519"/>
                <a:gd name="connsiteY1" fmla="*/ 0 h 3273135"/>
                <a:gd name="connsiteX2" fmla="*/ 8094519 w 8094519"/>
                <a:gd name="connsiteY2" fmla="*/ 3158836 h 3273135"/>
                <a:gd name="connsiteX3" fmla="*/ 0 w 8094519"/>
                <a:gd name="connsiteY3" fmla="*/ 3273135 h 3273135"/>
                <a:gd name="connsiteX0" fmla="*/ 0 w 8094519"/>
                <a:gd name="connsiteY0" fmla="*/ 1953490 h 1953490"/>
                <a:gd name="connsiteX1" fmla="*/ 218210 w 8094519"/>
                <a:gd name="connsiteY1" fmla="*/ 0 h 1953490"/>
                <a:gd name="connsiteX2" fmla="*/ 8094519 w 8094519"/>
                <a:gd name="connsiteY2" fmla="*/ 1839191 h 1953490"/>
                <a:gd name="connsiteX3" fmla="*/ 0 w 8094519"/>
                <a:gd name="connsiteY3" fmla="*/ 1953490 h 1953490"/>
                <a:gd name="connsiteX0" fmla="*/ 270163 w 7876309"/>
                <a:gd name="connsiteY0" fmla="*/ 1735281 h 1839191"/>
                <a:gd name="connsiteX1" fmla="*/ 0 w 7876309"/>
                <a:gd name="connsiteY1" fmla="*/ 0 h 1839191"/>
                <a:gd name="connsiteX2" fmla="*/ 7876309 w 7876309"/>
                <a:gd name="connsiteY2" fmla="*/ 1839191 h 1839191"/>
                <a:gd name="connsiteX3" fmla="*/ 270163 w 7876309"/>
                <a:gd name="connsiteY3" fmla="*/ 1735281 h 1839191"/>
                <a:gd name="connsiteX0" fmla="*/ 0 w 7897091"/>
                <a:gd name="connsiteY0" fmla="*/ 1693717 h 1839191"/>
                <a:gd name="connsiteX1" fmla="*/ 20782 w 7897091"/>
                <a:gd name="connsiteY1" fmla="*/ 0 h 1839191"/>
                <a:gd name="connsiteX2" fmla="*/ 7897091 w 7897091"/>
                <a:gd name="connsiteY2" fmla="*/ 1839191 h 1839191"/>
                <a:gd name="connsiteX3" fmla="*/ 0 w 7897091"/>
                <a:gd name="connsiteY3" fmla="*/ 1693717 h 1839191"/>
                <a:gd name="connsiteX0" fmla="*/ 0 w 7897091"/>
                <a:gd name="connsiteY0" fmla="*/ 1246908 h 1392382"/>
                <a:gd name="connsiteX1" fmla="*/ 10391 w 7897091"/>
                <a:gd name="connsiteY1" fmla="*/ 0 h 1392382"/>
                <a:gd name="connsiteX2" fmla="*/ 7897091 w 7897091"/>
                <a:gd name="connsiteY2" fmla="*/ 1392382 h 1392382"/>
                <a:gd name="connsiteX3" fmla="*/ 0 w 7897091"/>
                <a:gd name="connsiteY3" fmla="*/ 1246908 h 1392382"/>
                <a:gd name="connsiteX0" fmla="*/ 0 w 9684327"/>
                <a:gd name="connsiteY0" fmla="*/ 1246908 h 1246908"/>
                <a:gd name="connsiteX1" fmla="*/ 10391 w 9684327"/>
                <a:gd name="connsiteY1" fmla="*/ 0 h 1246908"/>
                <a:gd name="connsiteX2" fmla="*/ 9684327 w 9684327"/>
                <a:gd name="connsiteY2" fmla="*/ 1236518 h 1246908"/>
                <a:gd name="connsiteX3" fmla="*/ 0 w 9684327"/>
                <a:gd name="connsiteY3" fmla="*/ 1246908 h 1246908"/>
              </a:gdLst>
              <a:ahLst/>
              <a:cxnLst>
                <a:cxn ang="0">
                  <a:pos x="connsiteX0" y="connsiteY0"/>
                </a:cxn>
                <a:cxn ang="0">
                  <a:pos x="connsiteX1" y="connsiteY1"/>
                </a:cxn>
                <a:cxn ang="0">
                  <a:pos x="connsiteX2" y="connsiteY2"/>
                </a:cxn>
                <a:cxn ang="0">
                  <a:pos x="connsiteX3" y="connsiteY3"/>
                </a:cxn>
              </a:cxnLst>
              <a:rect l="l" t="t" r="r" b="b"/>
              <a:pathLst>
                <a:path w="9684327" h="1246908">
                  <a:moveTo>
                    <a:pt x="0" y="1246908"/>
                  </a:moveTo>
                  <a:cubicBezTo>
                    <a:pt x="3464" y="831272"/>
                    <a:pt x="6927" y="415636"/>
                    <a:pt x="10391" y="0"/>
                  </a:cubicBezTo>
                  <a:lnTo>
                    <a:pt x="9684327" y="1236518"/>
                  </a:lnTo>
                  <a:lnTo>
                    <a:pt x="0" y="1246908"/>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5"/>
            <p:cNvSpPr/>
            <p:nvPr/>
          </p:nvSpPr>
          <p:spPr>
            <a:xfrm>
              <a:off x="11100953" y="3813463"/>
              <a:ext cx="1091047" cy="3044537"/>
            </a:xfrm>
            <a:custGeom>
              <a:avLst/>
              <a:gdLst>
                <a:gd name="connsiteX0" fmla="*/ 0 w 3740727"/>
                <a:gd name="connsiteY0" fmla="*/ 2150918 h 2150918"/>
                <a:gd name="connsiteX1" fmla="*/ 1870364 w 3740727"/>
                <a:gd name="connsiteY1" fmla="*/ 0 h 2150918"/>
                <a:gd name="connsiteX2" fmla="*/ 3740727 w 3740727"/>
                <a:gd name="connsiteY2" fmla="*/ 2150918 h 2150918"/>
                <a:gd name="connsiteX3" fmla="*/ 0 w 3740727"/>
                <a:gd name="connsiteY3" fmla="*/ 2150918 h 2150918"/>
                <a:gd name="connsiteX0" fmla="*/ 0 w 3740727"/>
                <a:gd name="connsiteY0" fmla="*/ 4135582 h 4135582"/>
                <a:gd name="connsiteX1" fmla="*/ 2213264 w 3740727"/>
                <a:gd name="connsiteY1" fmla="*/ 0 h 4135582"/>
                <a:gd name="connsiteX2" fmla="*/ 3740727 w 3740727"/>
                <a:gd name="connsiteY2" fmla="*/ 4135582 h 4135582"/>
                <a:gd name="connsiteX3" fmla="*/ 0 w 3740727"/>
                <a:gd name="connsiteY3" fmla="*/ 4135582 h 4135582"/>
                <a:gd name="connsiteX0" fmla="*/ 0 w 4239491"/>
                <a:gd name="connsiteY0" fmla="*/ 3158837 h 4135582"/>
                <a:gd name="connsiteX1" fmla="*/ 2712028 w 4239491"/>
                <a:gd name="connsiteY1" fmla="*/ 0 h 4135582"/>
                <a:gd name="connsiteX2" fmla="*/ 4239491 w 4239491"/>
                <a:gd name="connsiteY2" fmla="*/ 4135582 h 4135582"/>
                <a:gd name="connsiteX3" fmla="*/ 0 w 4239491"/>
                <a:gd name="connsiteY3" fmla="*/ 3158837 h 4135582"/>
                <a:gd name="connsiteX0" fmla="*/ 0 w 2712028"/>
                <a:gd name="connsiteY0" fmla="*/ 3158837 h 3158837"/>
                <a:gd name="connsiteX1" fmla="*/ 2712028 w 2712028"/>
                <a:gd name="connsiteY1" fmla="*/ 0 h 3158837"/>
                <a:gd name="connsiteX2" fmla="*/ 2337954 w 2712028"/>
                <a:gd name="connsiteY2" fmla="*/ 2982191 h 3158837"/>
                <a:gd name="connsiteX3" fmla="*/ 0 w 2712028"/>
                <a:gd name="connsiteY3" fmla="*/ 3158837 h 3158837"/>
                <a:gd name="connsiteX0" fmla="*/ 0 w 2712028"/>
                <a:gd name="connsiteY0" fmla="*/ 3158837 h 3158837"/>
                <a:gd name="connsiteX1" fmla="*/ 2712028 w 2712028"/>
                <a:gd name="connsiteY1" fmla="*/ 0 h 3158837"/>
                <a:gd name="connsiteX2" fmla="*/ 2670463 w 2712028"/>
                <a:gd name="connsiteY2" fmla="*/ 3002973 h 3158837"/>
                <a:gd name="connsiteX3" fmla="*/ 0 w 2712028"/>
                <a:gd name="connsiteY3" fmla="*/ 3158837 h 3158837"/>
                <a:gd name="connsiteX0" fmla="*/ 0 w 1496292"/>
                <a:gd name="connsiteY0" fmla="*/ 2857501 h 3002973"/>
                <a:gd name="connsiteX1" fmla="*/ 1496292 w 1496292"/>
                <a:gd name="connsiteY1" fmla="*/ 0 h 3002973"/>
                <a:gd name="connsiteX2" fmla="*/ 1454727 w 1496292"/>
                <a:gd name="connsiteY2" fmla="*/ 3002973 h 3002973"/>
                <a:gd name="connsiteX3" fmla="*/ 0 w 1496292"/>
                <a:gd name="connsiteY3" fmla="*/ 2857501 h 3002973"/>
                <a:gd name="connsiteX0" fmla="*/ 0 w 1070265"/>
                <a:gd name="connsiteY0" fmla="*/ 2951019 h 3002973"/>
                <a:gd name="connsiteX1" fmla="*/ 1070265 w 1070265"/>
                <a:gd name="connsiteY1" fmla="*/ 0 h 3002973"/>
                <a:gd name="connsiteX2" fmla="*/ 1028700 w 1070265"/>
                <a:gd name="connsiteY2" fmla="*/ 3002973 h 3002973"/>
                <a:gd name="connsiteX3" fmla="*/ 0 w 1070265"/>
                <a:gd name="connsiteY3" fmla="*/ 2951019 h 3002973"/>
                <a:gd name="connsiteX0" fmla="*/ 0 w 1091047"/>
                <a:gd name="connsiteY0" fmla="*/ 3044537 h 3044537"/>
                <a:gd name="connsiteX1" fmla="*/ 1091047 w 1091047"/>
                <a:gd name="connsiteY1" fmla="*/ 0 h 3044537"/>
                <a:gd name="connsiteX2" fmla="*/ 1049482 w 1091047"/>
                <a:gd name="connsiteY2" fmla="*/ 3002973 h 3044537"/>
                <a:gd name="connsiteX3" fmla="*/ 0 w 1091047"/>
                <a:gd name="connsiteY3" fmla="*/ 3044537 h 3044537"/>
              </a:gdLst>
              <a:ahLst/>
              <a:cxnLst>
                <a:cxn ang="0">
                  <a:pos x="connsiteX0" y="connsiteY0"/>
                </a:cxn>
                <a:cxn ang="0">
                  <a:pos x="connsiteX1" y="connsiteY1"/>
                </a:cxn>
                <a:cxn ang="0">
                  <a:pos x="connsiteX2" y="connsiteY2"/>
                </a:cxn>
                <a:cxn ang="0">
                  <a:pos x="connsiteX3" y="connsiteY3"/>
                </a:cxn>
              </a:cxnLst>
              <a:rect l="l" t="t" r="r" b="b"/>
              <a:pathLst>
                <a:path w="1091047" h="3044537">
                  <a:moveTo>
                    <a:pt x="0" y="3044537"/>
                  </a:moveTo>
                  <a:lnTo>
                    <a:pt x="1091047" y="0"/>
                  </a:lnTo>
                  <a:lnTo>
                    <a:pt x="1049482" y="3002973"/>
                  </a:lnTo>
                  <a:lnTo>
                    <a:pt x="0" y="3044537"/>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4212441" y="845369"/>
            <a:ext cx="4106894" cy="523220"/>
          </a:xfrm>
          <a:prstGeom prst="rect">
            <a:avLst/>
          </a:prstGeom>
        </p:spPr>
        <p:txBody>
          <a:bodyPr wrap="none">
            <a:spAutoFit/>
          </a:bodyPr>
          <a:lstStyle/>
          <a:p>
            <a:r>
              <a:rPr lang="en-US" sz="2800" b="1" dirty="0">
                <a:solidFill>
                  <a:srgbClr val="0C7DA5"/>
                </a:solidFill>
                <a:latin typeface="UTM Avo" panose="02040603050506020204" pitchFamily="18" charset="0"/>
              </a:rPr>
              <a:t>ORION MEDIA’S SERVICES</a:t>
            </a:r>
          </a:p>
        </p:txBody>
      </p:sp>
      <p:sp>
        <p:nvSpPr>
          <p:cNvPr id="12" name="Rectangle 11"/>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UTM Avo" panose="02040603050506020204" pitchFamily="18" charset="0"/>
              </a:rPr>
              <a:t>22</a:t>
            </a:r>
          </a:p>
        </p:txBody>
      </p:sp>
      <p:grpSp>
        <p:nvGrpSpPr>
          <p:cNvPr id="11" name="Shape 480"/>
          <p:cNvGrpSpPr/>
          <p:nvPr/>
        </p:nvGrpSpPr>
        <p:grpSpPr>
          <a:xfrm>
            <a:off x="2204821" y="2219899"/>
            <a:ext cx="819964" cy="601194"/>
            <a:chOff x="4610450" y="3703750"/>
            <a:chExt cx="453050" cy="332175"/>
          </a:xfrm>
          <a:solidFill>
            <a:srgbClr val="FF6601"/>
          </a:solidFill>
        </p:grpSpPr>
        <p:sp>
          <p:nvSpPr>
            <p:cNvPr id="13" name="Shape 481"/>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4" name="Shape 482"/>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15" name="Shape 493"/>
          <p:cNvGrpSpPr/>
          <p:nvPr/>
        </p:nvGrpSpPr>
        <p:grpSpPr>
          <a:xfrm>
            <a:off x="5994127" y="2226095"/>
            <a:ext cx="594965" cy="594998"/>
            <a:chOff x="570875" y="4322250"/>
            <a:chExt cx="443300" cy="443325"/>
          </a:xfrm>
          <a:solidFill>
            <a:srgbClr val="FF6601"/>
          </a:solidFill>
        </p:grpSpPr>
        <p:sp>
          <p:nvSpPr>
            <p:cNvPr id="16" name="Shape 494"/>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7" name="Shape 495"/>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8" name="Shape 496"/>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9" name="Shape 497"/>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p>
          </p:txBody>
        </p:sp>
      </p:grpSp>
      <p:sp>
        <p:nvSpPr>
          <p:cNvPr id="6" name="Rectangle 5"/>
          <p:cNvSpPr/>
          <p:nvPr/>
        </p:nvSpPr>
        <p:spPr>
          <a:xfrm>
            <a:off x="1353076" y="3088029"/>
            <a:ext cx="2496105" cy="1543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latin typeface="Segoe UI Light" panose="020B0502040204020203" pitchFamily="34" charset="0"/>
                <a:cs typeface="Segoe UI Light" panose="020B0502040204020203" pitchFamily="34" charset="0"/>
              </a:rPr>
              <a:t>SOCIAL MEDIA</a:t>
            </a:r>
            <a:r>
              <a:rPr lang="en-US" sz="1400" b="1" dirty="0">
                <a:latin typeface="Segoe UI Light" panose="020B0502040204020203" pitchFamily="34" charset="0"/>
                <a:cs typeface="Segoe UI Light" panose="020B0502040204020203" pitchFamily="34" charset="0"/>
              </a:rPr>
              <a:t> CAMPAIGNS</a:t>
            </a:r>
            <a:endParaRPr lang="vi-VN" sz="1400" b="1" dirty="0">
              <a:latin typeface="Segoe UI Light" panose="020B0502040204020203" pitchFamily="34" charset="0"/>
              <a:cs typeface="Segoe UI Light" panose="020B0502040204020203" pitchFamily="34" charset="0"/>
            </a:endParaRPr>
          </a:p>
          <a:p>
            <a:pPr algn="ctr"/>
            <a:endParaRPr lang="vi-VN" sz="1400" b="1" dirty="0">
              <a:latin typeface="Segoe UI Light" panose="020B0502040204020203" pitchFamily="34" charset="0"/>
              <a:cs typeface="Segoe UI Light" panose="020B0502040204020203" pitchFamily="34" charset="0"/>
            </a:endParaRPr>
          </a:p>
          <a:p>
            <a:pPr algn="ctr"/>
            <a:r>
              <a:rPr lang="en-US" sz="1400" b="1" dirty="0">
                <a:latin typeface="Segoe UI Light" panose="020B0502040204020203" pitchFamily="34" charset="0"/>
                <a:cs typeface="Segoe UI Light" panose="020B0502040204020203" pitchFamily="34" charset="0"/>
              </a:rPr>
              <a:t>Consult, propose strategies and implement an overall social media plan for businesses</a:t>
            </a:r>
            <a:endParaRPr lang="vi-VN" sz="1400" b="1" dirty="0">
              <a:latin typeface="Segoe UI Light" panose="020B0502040204020203" pitchFamily="34" charset="0"/>
              <a:cs typeface="Segoe UI Light" panose="020B0502040204020203" pitchFamily="34" charset="0"/>
            </a:endParaRPr>
          </a:p>
        </p:txBody>
      </p:sp>
      <p:sp>
        <p:nvSpPr>
          <p:cNvPr id="23" name="Rectangle 22"/>
          <p:cNvSpPr/>
          <p:nvPr/>
        </p:nvSpPr>
        <p:spPr>
          <a:xfrm>
            <a:off x="4969707" y="3092002"/>
            <a:ext cx="2496105" cy="1543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Segoe UI Light" panose="020B0502040204020203" pitchFamily="34" charset="0"/>
                <a:cs typeface="Segoe UI Light" panose="020B0502040204020203" pitchFamily="34" charset="0"/>
              </a:rPr>
              <a:t>CREATIVE ADVERTISING</a:t>
            </a:r>
            <a:endParaRPr lang="vi-VN" sz="1400" b="1" dirty="0">
              <a:latin typeface="Segoe UI Light" panose="020B0502040204020203" pitchFamily="34" charset="0"/>
              <a:cs typeface="Segoe UI Light" panose="020B0502040204020203" pitchFamily="34" charset="0"/>
            </a:endParaRPr>
          </a:p>
          <a:p>
            <a:pPr algn="ctr"/>
            <a:endParaRPr lang="vi-VN" sz="1400" b="1" dirty="0">
              <a:latin typeface="Segoe UI Light" panose="020B0502040204020203" pitchFamily="34" charset="0"/>
              <a:cs typeface="Segoe UI Light" panose="020B0502040204020203" pitchFamily="34" charset="0"/>
            </a:endParaRPr>
          </a:p>
          <a:p>
            <a:pPr algn="ctr"/>
            <a:r>
              <a:rPr lang="en-US" sz="1400" b="1" dirty="0">
                <a:latin typeface="Segoe UI Light" panose="020B0502040204020203" pitchFamily="34" charset="0"/>
                <a:cs typeface="Segoe UI Light" panose="020B0502040204020203" pitchFamily="34" charset="0"/>
              </a:rPr>
              <a:t>Implement campaign with full-service package with diverse tools: Viral Video, TVC, Sit-com, Review Video</a:t>
            </a:r>
            <a:endParaRPr lang="vi-VN" sz="1400" b="1" dirty="0">
              <a:latin typeface="Segoe UI Light" panose="020B0502040204020203" pitchFamily="34" charset="0"/>
              <a:cs typeface="Segoe UI Light" panose="020B0502040204020203" pitchFamily="34" charset="0"/>
            </a:endParaRPr>
          </a:p>
        </p:txBody>
      </p:sp>
      <p:sp>
        <p:nvSpPr>
          <p:cNvPr id="29" name="Rectangle 28"/>
          <p:cNvSpPr/>
          <p:nvPr/>
        </p:nvSpPr>
        <p:spPr>
          <a:xfrm>
            <a:off x="8223127" y="1862379"/>
            <a:ext cx="3295170" cy="3267345"/>
          </a:xfrm>
          <a:prstGeom prst="rect">
            <a:avLst/>
          </a:prstGeom>
          <a:solidFill>
            <a:schemeClr val="tx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Shape 424"/>
          <p:cNvSpPr/>
          <p:nvPr/>
        </p:nvSpPr>
        <p:spPr>
          <a:xfrm>
            <a:off x="9596818" y="2163364"/>
            <a:ext cx="589652" cy="621660"/>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F6601"/>
          </a:solidFill>
          <a:ln>
            <a:noFill/>
          </a:ln>
        </p:spPr>
        <p:txBody>
          <a:bodyPr lIns="91425" tIns="91425" rIns="91425" bIns="91425" anchor="ctr" anchorCtr="0">
            <a:noAutofit/>
          </a:bodyPr>
          <a:lstStyle/>
          <a:p>
            <a:pPr lvl="0">
              <a:spcBef>
                <a:spcPts val="0"/>
              </a:spcBef>
              <a:buNone/>
            </a:pPr>
            <a:endParaRPr/>
          </a:p>
        </p:txBody>
      </p:sp>
      <p:sp>
        <p:nvSpPr>
          <p:cNvPr id="30" name="Rectangle 29"/>
          <p:cNvSpPr/>
          <p:nvPr/>
        </p:nvSpPr>
        <p:spPr>
          <a:xfrm>
            <a:off x="8373214" y="3086009"/>
            <a:ext cx="3036859" cy="1543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Segoe UI Light" panose="020B0502040204020203" pitchFamily="34" charset="0"/>
                <a:cs typeface="Segoe UI Light" panose="020B0502040204020203" pitchFamily="34" charset="0"/>
              </a:rPr>
              <a:t>INFLUENCER MARKETING</a:t>
            </a:r>
            <a:endParaRPr lang="vi-VN" sz="1400" b="1" dirty="0">
              <a:latin typeface="Segoe UI Light" panose="020B0502040204020203" pitchFamily="34" charset="0"/>
              <a:cs typeface="Segoe UI Light" panose="020B0502040204020203" pitchFamily="34" charset="0"/>
            </a:endParaRPr>
          </a:p>
          <a:p>
            <a:pPr algn="ctr"/>
            <a:endParaRPr lang="vi-VN" sz="1400" b="1" dirty="0">
              <a:latin typeface="Segoe UI Light" panose="020B0502040204020203" pitchFamily="34" charset="0"/>
              <a:cs typeface="Segoe UI Light" panose="020B0502040204020203" pitchFamily="34" charset="0"/>
            </a:endParaRPr>
          </a:p>
          <a:p>
            <a:pPr algn="ctr"/>
            <a:r>
              <a:rPr lang="en-US" sz="1400" b="1" dirty="0">
                <a:latin typeface="Segoe UI Light" panose="020B0502040204020203" pitchFamily="34" charset="0"/>
                <a:cs typeface="Segoe UI Light" panose="020B0502040204020203" pitchFamily="34" charset="0"/>
              </a:rPr>
              <a:t>Communication services, sales via Influencer on pioneering social networks in Vietnam</a:t>
            </a:r>
            <a:endParaRPr lang="vi-VN" sz="14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4943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gular Pentagon 3"/>
          <p:cNvSpPr/>
          <p:nvPr/>
        </p:nvSpPr>
        <p:spPr>
          <a:xfrm>
            <a:off x="654635" y="0"/>
            <a:ext cx="7980201" cy="5496778"/>
          </a:xfrm>
          <a:custGeom>
            <a:avLst/>
            <a:gdLst>
              <a:gd name="connsiteX0" fmla="*/ 8 w 7335981"/>
              <a:gd name="connsiteY0" fmla="*/ 2063861 h 5403273"/>
              <a:gd name="connsiteX1" fmla="*/ 3667991 w 7335981"/>
              <a:gd name="connsiteY1" fmla="*/ 0 h 5403273"/>
              <a:gd name="connsiteX2" fmla="*/ 7335973 w 7335981"/>
              <a:gd name="connsiteY2" fmla="*/ 2063861 h 5403273"/>
              <a:gd name="connsiteX3" fmla="*/ 5934929 w 7335981"/>
              <a:gd name="connsiteY3" fmla="*/ 5403259 h 5403273"/>
              <a:gd name="connsiteX4" fmla="*/ 1401052 w 7335981"/>
              <a:gd name="connsiteY4" fmla="*/ 5403259 h 5403273"/>
              <a:gd name="connsiteX5" fmla="*/ 8 w 7335981"/>
              <a:gd name="connsiteY5" fmla="*/ 2063861 h 5403273"/>
              <a:gd name="connsiteX0" fmla="*/ 0 w 10868874"/>
              <a:gd name="connsiteY0" fmla="*/ 5887716 h 5887716"/>
              <a:gd name="connsiteX1" fmla="*/ 7200892 w 10868874"/>
              <a:gd name="connsiteY1" fmla="*/ 0 h 5887716"/>
              <a:gd name="connsiteX2" fmla="*/ 10868874 w 10868874"/>
              <a:gd name="connsiteY2" fmla="*/ 2063861 h 5887716"/>
              <a:gd name="connsiteX3" fmla="*/ 9467830 w 10868874"/>
              <a:gd name="connsiteY3" fmla="*/ 5403259 h 5887716"/>
              <a:gd name="connsiteX4" fmla="*/ 4933953 w 10868874"/>
              <a:gd name="connsiteY4" fmla="*/ 5403259 h 5887716"/>
              <a:gd name="connsiteX5" fmla="*/ 0 w 10868874"/>
              <a:gd name="connsiteY5" fmla="*/ 5887716 h 5887716"/>
              <a:gd name="connsiteX0" fmla="*/ 0 w 10868874"/>
              <a:gd name="connsiteY0" fmla="*/ 5887716 h 8198414"/>
              <a:gd name="connsiteX1" fmla="*/ 7200892 w 10868874"/>
              <a:gd name="connsiteY1" fmla="*/ 0 h 8198414"/>
              <a:gd name="connsiteX2" fmla="*/ 10868874 w 10868874"/>
              <a:gd name="connsiteY2" fmla="*/ 2063861 h 8198414"/>
              <a:gd name="connsiteX3" fmla="*/ 9467830 w 10868874"/>
              <a:gd name="connsiteY3" fmla="*/ 5403259 h 8198414"/>
              <a:gd name="connsiteX4" fmla="*/ 2419353 w 10868874"/>
              <a:gd name="connsiteY4" fmla="*/ 8198414 h 8198414"/>
              <a:gd name="connsiteX5" fmla="*/ 0 w 10868874"/>
              <a:gd name="connsiteY5" fmla="*/ 5887716 h 8198414"/>
              <a:gd name="connsiteX0" fmla="*/ 0 w 10868874"/>
              <a:gd name="connsiteY0" fmla="*/ 3823855 h 6134553"/>
              <a:gd name="connsiteX1" fmla="*/ 3158828 w 10868874"/>
              <a:gd name="connsiteY1" fmla="*/ 637775 h 6134553"/>
              <a:gd name="connsiteX2" fmla="*/ 10868874 w 10868874"/>
              <a:gd name="connsiteY2" fmla="*/ 0 h 6134553"/>
              <a:gd name="connsiteX3" fmla="*/ 9467830 w 10868874"/>
              <a:gd name="connsiteY3" fmla="*/ 3339398 h 6134553"/>
              <a:gd name="connsiteX4" fmla="*/ 2419353 w 10868874"/>
              <a:gd name="connsiteY4" fmla="*/ 6134553 h 6134553"/>
              <a:gd name="connsiteX5" fmla="*/ 0 w 10868874"/>
              <a:gd name="connsiteY5" fmla="*/ 3823855 h 6134553"/>
              <a:gd name="connsiteX0" fmla="*/ 0 w 9467830"/>
              <a:gd name="connsiteY0" fmla="*/ 3186080 h 5496778"/>
              <a:gd name="connsiteX1" fmla="*/ 3158828 w 9467830"/>
              <a:gd name="connsiteY1" fmla="*/ 0 h 5496778"/>
              <a:gd name="connsiteX2" fmla="*/ 8790692 w 9467830"/>
              <a:gd name="connsiteY2" fmla="*/ 1398844 h 5496778"/>
              <a:gd name="connsiteX3" fmla="*/ 9467830 w 9467830"/>
              <a:gd name="connsiteY3" fmla="*/ 2701623 h 5496778"/>
              <a:gd name="connsiteX4" fmla="*/ 2419353 w 9467830"/>
              <a:gd name="connsiteY4" fmla="*/ 5496778 h 5496778"/>
              <a:gd name="connsiteX5" fmla="*/ 0 w 9467830"/>
              <a:gd name="connsiteY5" fmla="*/ 3186080 h 5496778"/>
              <a:gd name="connsiteX0" fmla="*/ 0 w 9467830"/>
              <a:gd name="connsiteY0" fmla="*/ 3186080 h 5496778"/>
              <a:gd name="connsiteX1" fmla="*/ 3158828 w 9467830"/>
              <a:gd name="connsiteY1" fmla="*/ 0 h 5496778"/>
              <a:gd name="connsiteX2" fmla="*/ 7907465 w 9467830"/>
              <a:gd name="connsiteY2" fmla="*/ 27244 h 5496778"/>
              <a:gd name="connsiteX3" fmla="*/ 9467830 w 9467830"/>
              <a:gd name="connsiteY3" fmla="*/ 2701623 h 5496778"/>
              <a:gd name="connsiteX4" fmla="*/ 2419353 w 9467830"/>
              <a:gd name="connsiteY4" fmla="*/ 5496778 h 5496778"/>
              <a:gd name="connsiteX5" fmla="*/ 0 w 9467830"/>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6111566 w 7907465"/>
              <a:gd name="connsiteY3" fmla="*/ 3418596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5269902 w 7907465"/>
              <a:gd name="connsiteY3" fmla="*/ 2909442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4906221 w 7907465"/>
              <a:gd name="connsiteY3" fmla="*/ 2587324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5176385 w 7907465"/>
              <a:gd name="connsiteY3" fmla="*/ 2878270 h 5496778"/>
              <a:gd name="connsiteX4" fmla="*/ 2419353 w 7907465"/>
              <a:gd name="connsiteY4" fmla="*/ 5496778 h 5496778"/>
              <a:gd name="connsiteX5" fmla="*/ 0 w 7907465"/>
              <a:gd name="connsiteY5" fmla="*/ 3186080 h 5496778"/>
              <a:gd name="connsiteX0" fmla="*/ 0 w 7980201"/>
              <a:gd name="connsiteY0" fmla="*/ 3196471 h 5496778"/>
              <a:gd name="connsiteX1" fmla="*/ 3231564 w 7980201"/>
              <a:gd name="connsiteY1" fmla="*/ 0 h 5496778"/>
              <a:gd name="connsiteX2" fmla="*/ 7980201 w 7980201"/>
              <a:gd name="connsiteY2" fmla="*/ 27244 h 5496778"/>
              <a:gd name="connsiteX3" fmla="*/ 5249121 w 7980201"/>
              <a:gd name="connsiteY3" fmla="*/ 2878270 h 5496778"/>
              <a:gd name="connsiteX4" fmla="*/ 2492089 w 7980201"/>
              <a:gd name="connsiteY4" fmla="*/ 5496778 h 5496778"/>
              <a:gd name="connsiteX5" fmla="*/ 0 w 7980201"/>
              <a:gd name="connsiteY5" fmla="*/ 3196471 h 549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201" h="5496778">
                <a:moveTo>
                  <a:pt x="0" y="3196471"/>
                </a:moveTo>
                <a:lnTo>
                  <a:pt x="3231564" y="0"/>
                </a:lnTo>
                <a:lnTo>
                  <a:pt x="7980201" y="27244"/>
                </a:lnTo>
                <a:lnTo>
                  <a:pt x="5249121" y="2878270"/>
                </a:lnTo>
                <a:lnTo>
                  <a:pt x="2492089" y="5496778"/>
                </a:lnTo>
                <a:lnTo>
                  <a:pt x="0" y="3196471"/>
                </a:lnTo>
                <a:close/>
              </a:path>
            </a:pathLst>
          </a:custGeom>
          <a:gradFill>
            <a:gsLst>
              <a:gs pos="0">
                <a:srgbClr val="2ECAF0"/>
              </a:gs>
              <a:gs pos="100000">
                <a:srgbClr val="0C7DA5"/>
              </a:gs>
              <a:gs pos="50000">
                <a:srgbClr val="118BB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29295" t="62" r="330"/>
          <a:stretch>
            <a:fillRect/>
          </a:stretch>
        </p:blipFill>
        <p:spPr>
          <a:xfrm>
            <a:off x="0" y="-4"/>
            <a:ext cx="6120232" cy="6858004"/>
          </a:xfrm>
          <a:custGeom>
            <a:avLst/>
            <a:gdLst>
              <a:gd name="connsiteX0" fmla="*/ 2706824 w 6120232"/>
              <a:gd name="connsiteY0" fmla="*/ 0 h 6858004"/>
              <a:gd name="connsiteX1" fmla="*/ 6120232 w 6120232"/>
              <a:gd name="connsiteY1" fmla="*/ 3441610 h 6858004"/>
              <a:gd name="connsiteX2" fmla="*/ 2689899 w 6120232"/>
              <a:gd name="connsiteY2" fmla="*/ 6847595 h 6858004"/>
              <a:gd name="connsiteX3" fmla="*/ 1799066 w 6120232"/>
              <a:gd name="connsiteY3" fmla="*/ 6858004 h 6858004"/>
              <a:gd name="connsiteX4" fmla="*/ 22046 w 6120232"/>
              <a:gd name="connsiteY4" fmla="*/ 6858004 h 6858004"/>
              <a:gd name="connsiteX5" fmla="*/ 0 w 6120232"/>
              <a:gd name="connsiteY5" fmla="*/ 64565 h 685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232" h="6858004">
                <a:moveTo>
                  <a:pt x="2706824" y="0"/>
                </a:moveTo>
                <a:lnTo>
                  <a:pt x="6120232" y="3441610"/>
                </a:lnTo>
                <a:lnTo>
                  <a:pt x="2689899" y="6847595"/>
                </a:lnTo>
                <a:lnTo>
                  <a:pt x="1799066" y="6858004"/>
                </a:lnTo>
                <a:lnTo>
                  <a:pt x="22046" y="6858004"/>
                </a:lnTo>
                <a:lnTo>
                  <a:pt x="0" y="64565"/>
                </a:lnTo>
                <a:close/>
              </a:path>
            </a:pathLst>
          </a:custGeom>
        </p:spPr>
      </p:pic>
      <p:sp>
        <p:nvSpPr>
          <p:cNvPr id="13" name="Diamond 12"/>
          <p:cNvSpPr/>
          <p:nvPr/>
        </p:nvSpPr>
        <p:spPr>
          <a:xfrm>
            <a:off x="3117273" y="1496291"/>
            <a:ext cx="4457700" cy="417714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3678383" y="1953491"/>
            <a:ext cx="3335482" cy="3169227"/>
          </a:xfrm>
          <a:prstGeom prst="diamond">
            <a:avLst/>
          </a:prstGeom>
          <a:no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7335982" y="3595255"/>
            <a:ext cx="3616036" cy="103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35744" y="2501415"/>
            <a:ext cx="2912977" cy="1077218"/>
          </a:xfrm>
          <a:prstGeom prst="rect">
            <a:avLst/>
          </a:prstGeom>
        </p:spPr>
        <p:txBody>
          <a:bodyPr wrap="none">
            <a:spAutoFit/>
          </a:bodyPr>
          <a:lstStyle/>
          <a:p>
            <a:pPr algn="ctr"/>
            <a:r>
              <a:rPr lang="en-US" sz="3200" b="1" dirty="0">
                <a:solidFill>
                  <a:srgbClr val="0C7DA5"/>
                </a:solidFill>
                <a:latin typeface="UTM Avo" panose="02040603050506020204" pitchFamily="18" charset="0"/>
              </a:rPr>
              <a:t>ADOP VIETNAM</a:t>
            </a:r>
          </a:p>
          <a:p>
            <a:pPr algn="ctr"/>
            <a:r>
              <a:rPr lang="en-US" sz="3200" b="1" dirty="0">
                <a:solidFill>
                  <a:srgbClr val="0C7DA5"/>
                </a:solidFill>
                <a:latin typeface="UTM Avo" panose="02040603050506020204" pitchFamily="18" charset="0"/>
              </a:rPr>
              <a:t>INTRODUCTION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501" y="2931273"/>
            <a:ext cx="7225397" cy="1168254"/>
          </a:xfrm>
          <a:prstGeom prst="rect">
            <a:avLst/>
          </a:prstGeom>
        </p:spPr>
      </p:pic>
      <p:sp>
        <p:nvSpPr>
          <p:cNvPr id="10" name="Rectangle 9"/>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23</a:t>
            </a:r>
          </a:p>
        </p:txBody>
      </p:sp>
    </p:spTree>
    <p:extLst>
      <p:ext uri="{BB962C8B-B14F-4D97-AF65-F5344CB8AC3E}">
        <p14:creationId xmlns:p14="http://schemas.microsoft.com/office/powerpoint/2010/main" val="1357887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B5B46-9355-FB42-B161-EC2E2D6C5A2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514648" y="6331077"/>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UTM Avo" panose="02040603050506020204" pitchFamily="18" charset="0"/>
              </a:rPr>
              <a:t>24</a:t>
            </a:r>
          </a:p>
        </p:txBody>
      </p:sp>
      <p:sp>
        <p:nvSpPr>
          <p:cNvPr id="21" name="Rectangle 20">
            <a:extLst>
              <a:ext uri="{FF2B5EF4-FFF2-40B4-BE49-F238E27FC236}">
                <a16:creationId xmlns:a16="http://schemas.microsoft.com/office/drawing/2014/main" id="{0ABC27EE-CA0C-7D40-A1D2-294DBB0DEA77}"/>
              </a:ext>
            </a:extLst>
          </p:cNvPr>
          <p:cNvSpPr/>
          <p:nvPr/>
        </p:nvSpPr>
        <p:spPr>
          <a:xfrm>
            <a:off x="849882" y="1148284"/>
            <a:ext cx="11015472" cy="307777"/>
          </a:xfrm>
          <a:prstGeom prst="rect">
            <a:avLst/>
          </a:prstGeom>
        </p:spPr>
        <p:txBody>
          <a:bodyPr wrap="square">
            <a:spAutoFit/>
          </a:bodyPr>
          <a:lstStyle/>
          <a:p>
            <a:pPr algn="ctr"/>
            <a:r>
              <a:rPr lang="vi-VN" sz="1400" b="1" dirty="0">
                <a:latin typeface="Segoe UI Light" panose="020B0502040204020203" pitchFamily="34" charset="0"/>
                <a:cs typeface="Segoe UI Light" panose="020B0502040204020203" pitchFamily="34" charset="0"/>
              </a:rPr>
              <a:t>ADOP </a:t>
            </a:r>
            <a:r>
              <a:rPr lang="en-US" sz="1400" b="1" dirty="0">
                <a:latin typeface="Segoe UI Light" panose="020B0502040204020203" pitchFamily="34" charset="0"/>
                <a:cs typeface="Segoe UI Light" panose="020B0502040204020203" pitchFamily="34" charset="0"/>
              </a:rPr>
              <a:t>provides an optimal solution based on automated display ads for both Publishers and Advertisers</a:t>
            </a:r>
          </a:p>
        </p:txBody>
      </p:sp>
      <p:sp>
        <p:nvSpPr>
          <p:cNvPr id="23" name="TextBox 22">
            <a:extLst>
              <a:ext uri="{FF2B5EF4-FFF2-40B4-BE49-F238E27FC236}">
                <a16:creationId xmlns:a16="http://schemas.microsoft.com/office/drawing/2014/main" id="{32083FF6-7C58-9E43-85EF-B60832B00DD8}"/>
              </a:ext>
            </a:extLst>
          </p:cNvPr>
          <p:cNvSpPr txBox="1"/>
          <p:nvPr/>
        </p:nvSpPr>
        <p:spPr>
          <a:xfrm>
            <a:off x="2212007" y="503314"/>
            <a:ext cx="8072786" cy="523220"/>
          </a:xfrm>
          <a:prstGeom prst="rect">
            <a:avLst/>
          </a:prstGeom>
          <a:noFill/>
        </p:spPr>
        <p:txBody>
          <a:bodyPr wrap="square" rtlCol="0">
            <a:spAutoFit/>
          </a:bodyPr>
          <a:lstStyle/>
          <a:p>
            <a:pPr algn="ctr"/>
            <a:r>
              <a:rPr lang="en-US" sz="2800" b="1" dirty="0">
                <a:solidFill>
                  <a:srgbClr val="0C7DA5"/>
                </a:solidFill>
                <a:latin typeface="UTM Avo" panose="02040603050506020204" pitchFamily="18" charset="0"/>
              </a:rPr>
              <a:t>ADOP VIETNAM’S SERVICES</a:t>
            </a:r>
          </a:p>
        </p:txBody>
      </p:sp>
      <p:pic>
        <p:nvPicPr>
          <p:cNvPr id="25" name="Picture 12" descr="HÃ¬nh áº£nh cÃ³ liÃªn quan">
            <a:extLst>
              <a:ext uri="{FF2B5EF4-FFF2-40B4-BE49-F238E27FC236}">
                <a16:creationId xmlns:a16="http://schemas.microsoft.com/office/drawing/2014/main" id="{B1D6F9EB-DEE8-7744-BB2D-0B7D1B287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686" y="2333097"/>
            <a:ext cx="2677764" cy="2585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14" descr="HÃ¬nh áº£nh cÃ³ liÃªn quan">
            <a:extLst>
              <a:ext uri="{FF2B5EF4-FFF2-40B4-BE49-F238E27FC236}">
                <a16:creationId xmlns:a16="http://schemas.microsoft.com/office/drawing/2014/main" id="{D960917B-F88C-094E-89E8-1EF8CA1FB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4019" y="2494859"/>
            <a:ext cx="2261548" cy="22615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descr="Káº¿t quáº£ hÃ¬nh áº£nh cho inventory ad server icon 3D png">
            <a:extLst>
              <a:ext uri="{FF2B5EF4-FFF2-40B4-BE49-F238E27FC236}">
                <a16:creationId xmlns:a16="http://schemas.microsoft.com/office/drawing/2014/main" id="{51F44CDD-18EC-0C4E-9844-A15868A46F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155" t="12580" r="19845" b="11656"/>
          <a:stretch/>
        </p:blipFill>
        <p:spPr bwMode="auto">
          <a:xfrm>
            <a:off x="1223371" y="2333097"/>
            <a:ext cx="2542706" cy="346758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1E5FB694-499D-B143-9A1D-B7FA0E0C01F3}"/>
              </a:ext>
            </a:extLst>
          </p:cNvPr>
          <p:cNvSpPr/>
          <p:nvPr/>
        </p:nvSpPr>
        <p:spPr>
          <a:xfrm>
            <a:off x="1307893" y="1994154"/>
            <a:ext cx="2697918" cy="338554"/>
          </a:xfrm>
          <a:prstGeom prst="rect">
            <a:avLst/>
          </a:prstGeom>
        </p:spPr>
        <p:txBody>
          <a:bodyPr wrap="none">
            <a:spAutoFit/>
          </a:bodyPr>
          <a:lstStyle/>
          <a:p>
            <a:r>
              <a:rPr lang="en-US" sz="1600" b="1" cap="all" dirty="0">
                <a:solidFill>
                  <a:srgbClr val="0C7DA5"/>
                </a:solidFill>
                <a:latin typeface="Segoe UI Light" panose="020B0502040204020203" pitchFamily="34" charset="0"/>
                <a:cs typeface="Segoe UI Light" panose="020B0502040204020203" pitchFamily="34" charset="0"/>
              </a:rPr>
              <a:t>SSP </a:t>
            </a:r>
            <a:r>
              <a:rPr lang="en-US" sz="1600" b="1" cap="all" dirty="0">
                <a:solidFill>
                  <a:srgbClr val="0C7DA5"/>
                </a:solidFill>
                <a:latin typeface="Segoe UI Light" panose="020B0502040204020203" pitchFamily="34" charset="0"/>
              </a:rPr>
              <a:t>(Supply Side Platform)</a:t>
            </a:r>
          </a:p>
        </p:txBody>
      </p:sp>
      <p:sp>
        <p:nvSpPr>
          <p:cNvPr id="29" name="Rectangle 28">
            <a:extLst>
              <a:ext uri="{FF2B5EF4-FFF2-40B4-BE49-F238E27FC236}">
                <a16:creationId xmlns:a16="http://schemas.microsoft.com/office/drawing/2014/main" id="{3152C639-250A-D64B-935F-FD5030B90DFB}"/>
              </a:ext>
            </a:extLst>
          </p:cNvPr>
          <p:cNvSpPr/>
          <p:nvPr/>
        </p:nvSpPr>
        <p:spPr>
          <a:xfrm>
            <a:off x="5256932" y="1968276"/>
            <a:ext cx="2201372" cy="338554"/>
          </a:xfrm>
          <a:prstGeom prst="rect">
            <a:avLst/>
          </a:prstGeom>
        </p:spPr>
        <p:txBody>
          <a:bodyPr wrap="none">
            <a:spAutoFit/>
          </a:bodyPr>
          <a:lstStyle/>
          <a:p>
            <a:pPr algn="ctr"/>
            <a:r>
              <a:rPr lang="en-US" sz="1600" b="1" cap="all" dirty="0">
                <a:solidFill>
                  <a:srgbClr val="0C7DA5"/>
                </a:solidFill>
                <a:latin typeface="Segoe UI Light" panose="020B0502040204020203" pitchFamily="34" charset="0"/>
                <a:cs typeface="Segoe UI Light" panose="020B0502040204020203" pitchFamily="34" charset="0"/>
              </a:rPr>
              <a:t>PROGRAMMATIC DEAL</a:t>
            </a:r>
          </a:p>
        </p:txBody>
      </p:sp>
      <p:sp>
        <p:nvSpPr>
          <p:cNvPr id="30" name="Rectangle 29">
            <a:extLst>
              <a:ext uri="{FF2B5EF4-FFF2-40B4-BE49-F238E27FC236}">
                <a16:creationId xmlns:a16="http://schemas.microsoft.com/office/drawing/2014/main" id="{9B7501A6-3351-1447-8AFC-74EA4B425A6C}"/>
              </a:ext>
            </a:extLst>
          </p:cNvPr>
          <p:cNvSpPr/>
          <p:nvPr/>
        </p:nvSpPr>
        <p:spPr>
          <a:xfrm>
            <a:off x="9503327" y="1980417"/>
            <a:ext cx="1562927" cy="338554"/>
          </a:xfrm>
          <a:prstGeom prst="rect">
            <a:avLst/>
          </a:prstGeom>
        </p:spPr>
        <p:txBody>
          <a:bodyPr wrap="none">
            <a:spAutoFit/>
          </a:bodyPr>
          <a:lstStyle/>
          <a:p>
            <a:pPr algn="ctr"/>
            <a:r>
              <a:rPr lang="vi-VN" sz="1600" b="1" cap="all" dirty="0">
                <a:solidFill>
                  <a:srgbClr val="0C7DA5"/>
                </a:solidFill>
                <a:latin typeface="Segoe UI Light" panose="020B0502040204020203" pitchFamily="34" charset="0"/>
                <a:cs typeface="Segoe UI Light" panose="020B0502040204020203" pitchFamily="34" charset="0"/>
              </a:rPr>
              <a:t>AD EXCHANGE </a:t>
            </a:r>
          </a:p>
        </p:txBody>
      </p:sp>
      <p:sp>
        <p:nvSpPr>
          <p:cNvPr id="31" name="Rectangle 30">
            <a:extLst>
              <a:ext uri="{FF2B5EF4-FFF2-40B4-BE49-F238E27FC236}">
                <a16:creationId xmlns:a16="http://schemas.microsoft.com/office/drawing/2014/main" id="{0B5CF843-4185-A540-9309-1AD2A6BF08A9}"/>
              </a:ext>
            </a:extLst>
          </p:cNvPr>
          <p:cNvSpPr/>
          <p:nvPr/>
        </p:nvSpPr>
        <p:spPr>
          <a:xfrm>
            <a:off x="849882" y="5108184"/>
            <a:ext cx="3395663" cy="1028423"/>
          </a:xfrm>
          <a:prstGeom prst="rect">
            <a:avLst/>
          </a:prstGeom>
        </p:spPr>
        <p:txBody>
          <a:bodyPr wrap="square">
            <a:spAutoFit/>
          </a:bodyPr>
          <a:lstStyle/>
          <a:p>
            <a:pPr algn="just">
              <a:lnSpc>
                <a:spcPct val="150000"/>
              </a:lnSpc>
            </a:pPr>
            <a:r>
              <a:rPr lang="en-US" sz="1400" dirty="0">
                <a:latin typeface="Segoe UI Light" panose="020B0502040204020203" pitchFamily="34" charset="0"/>
                <a:cs typeface="Segoe UI Light" panose="020B0502040204020203" pitchFamily="34" charset="0"/>
              </a:rPr>
              <a:t>With ADOP’s integrated Ad Server platform, you can easily create ad inventory, analyze content and test for ads effectiveness.</a:t>
            </a:r>
          </a:p>
        </p:txBody>
      </p:sp>
      <p:sp>
        <p:nvSpPr>
          <p:cNvPr id="32" name="Rectangle 31">
            <a:extLst>
              <a:ext uri="{FF2B5EF4-FFF2-40B4-BE49-F238E27FC236}">
                <a16:creationId xmlns:a16="http://schemas.microsoft.com/office/drawing/2014/main" id="{F3D53590-2B3C-5146-8822-A0451E75EE1E}"/>
              </a:ext>
            </a:extLst>
          </p:cNvPr>
          <p:cNvSpPr/>
          <p:nvPr/>
        </p:nvSpPr>
        <p:spPr>
          <a:xfrm>
            <a:off x="4797906" y="5108184"/>
            <a:ext cx="3289683" cy="1674754"/>
          </a:xfrm>
          <a:prstGeom prst="rect">
            <a:avLst/>
          </a:prstGeom>
        </p:spPr>
        <p:txBody>
          <a:bodyPr wrap="square">
            <a:spAutoFit/>
          </a:bodyPr>
          <a:lstStyle/>
          <a:p>
            <a:pPr algn="just">
              <a:lnSpc>
                <a:spcPct val="150000"/>
              </a:lnSpc>
            </a:pPr>
            <a:r>
              <a:rPr lang="en-US" sz="1400" dirty="0">
                <a:latin typeface="Segoe UI Light" panose="020B0502040204020203" pitchFamily="34" charset="0"/>
                <a:cs typeface="Segoe UI Light" panose="020B0502040204020203" pitchFamily="34" charset="0"/>
              </a:rPr>
              <a:t>With ADOP, you can connect with the </a:t>
            </a:r>
            <a:r>
              <a:rPr lang="en-US" sz="1400" dirty="0" err="1">
                <a:latin typeface="Segoe UI Light" panose="020B0502040204020203" pitchFamily="34" charset="0"/>
                <a:cs typeface="Segoe UI Light" panose="020B0502040204020203" pitchFamily="34" charset="0"/>
              </a:rPr>
              <a:t>higgest</a:t>
            </a:r>
            <a:r>
              <a:rPr lang="en-US" sz="1400" dirty="0">
                <a:latin typeface="Segoe UI Light" panose="020B0502040204020203" pitchFamily="34" charset="0"/>
                <a:cs typeface="Segoe UI Light" panose="020B0502040204020203" pitchFamily="34" charset="0"/>
              </a:rPr>
              <a:t> valuable customers and access high-end inventory with solutions based on automated real-time auction transactions.</a:t>
            </a:r>
          </a:p>
        </p:txBody>
      </p:sp>
      <p:sp>
        <p:nvSpPr>
          <p:cNvPr id="33" name="Rectangle 32">
            <a:extLst>
              <a:ext uri="{FF2B5EF4-FFF2-40B4-BE49-F238E27FC236}">
                <a16:creationId xmlns:a16="http://schemas.microsoft.com/office/drawing/2014/main" id="{D7618A45-DFEB-3F4B-A40E-5A2D6AEA38EC}"/>
              </a:ext>
            </a:extLst>
          </p:cNvPr>
          <p:cNvSpPr/>
          <p:nvPr/>
        </p:nvSpPr>
        <p:spPr>
          <a:xfrm>
            <a:off x="8639950" y="5108184"/>
            <a:ext cx="3289683" cy="1028423"/>
          </a:xfrm>
          <a:prstGeom prst="rect">
            <a:avLst/>
          </a:prstGeom>
        </p:spPr>
        <p:txBody>
          <a:bodyPr wrap="square">
            <a:spAutoFit/>
          </a:bodyPr>
          <a:lstStyle/>
          <a:p>
            <a:pPr algn="just">
              <a:lnSpc>
                <a:spcPct val="150000"/>
              </a:lnSpc>
            </a:pPr>
            <a:r>
              <a:rPr lang="en-US" sz="1400" dirty="0">
                <a:latin typeface="Segoe UI Light" panose="020B0502040204020203" pitchFamily="34" charset="0"/>
                <a:cs typeface="Segoe UI Light" panose="020B0502040204020203" pitchFamily="34" charset="0"/>
              </a:rPr>
              <a:t>ADOP creates a market with optimal deals for both Publishers and Advertisers through DSP and SSP services.</a:t>
            </a:r>
          </a:p>
        </p:txBody>
      </p:sp>
      <p:sp>
        <p:nvSpPr>
          <p:cNvPr id="34" name="Rectangle 33">
            <a:extLst>
              <a:ext uri="{FF2B5EF4-FFF2-40B4-BE49-F238E27FC236}">
                <a16:creationId xmlns:a16="http://schemas.microsoft.com/office/drawing/2014/main" id="{1877F2A7-C0D2-FF49-B405-D284BC6991FF}"/>
              </a:ext>
            </a:extLst>
          </p:cNvPr>
          <p:cNvSpPr/>
          <p:nvPr/>
        </p:nvSpPr>
        <p:spPr>
          <a:xfrm>
            <a:off x="11667048" y="6483477"/>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24</a:t>
            </a:r>
          </a:p>
        </p:txBody>
      </p:sp>
    </p:spTree>
    <p:extLst>
      <p:ext uri="{BB962C8B-B14F-4D97-AF65-F5344CB8AC3E}">
        <p14:creationId xmlns:p14="http://schemas.microsoft.com/office/powerpoint/2010/main" val="713059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7FF58B-659F-C34C-A461-7EE518112D75}"/>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1514648" y="6331077"/>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25</a:t>
            </a:r>
          </a:p>
        </p:txBody>
      </p:sp>
      <p:pic>
        <p:nvPicPr>
          <p:cNvPr id="14" name="Picture 4" descr="Káº¿t quáº£ hÃ¬nh áº£nh cho inventory ad server SSP"/>
          <p:cNvPicPr>
            <a:picLocks noChangeAspect="1" noChangeArrowheads="1"/>
          </p:cNvPicPr>
          <p:nvPr/>
        </p:nvPicPr>
        <p:blipFill rotWithShape="1">
          <a:blip r:embed="rId3">
            <a:extLst>
              <a:ext uri="{28A0092B-C50C-407E-A947-70E740481C1C}">
                <a14:useLocalDpi xmlns:a14="http://schemas.microsoft.com/office/drawing/2010/main" val="0"/>
              </a:ext>
            </a:extLst>
          </a:blip>
          <a:srcRect t="24018" b="24911"/>
          <a:stretch/>
        </p:blipFill>
        <p:spPr bwMode="auto">
          <a:xfrm>
            <a:off x="359963" y="320836"/>
            <a:ext cx="11472071" cy="3295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9964" y="326359"/>
            <a:ext cx="11472071" cy="3290127"/>
          </a:xfrm>
          <a:prstGeom prst="rect">
            <a:avLst/>
          </a:prstGeom>
          <a:solidFill>
            <a:srgbClr val="2AC0E5">
              <a:alpha val="60000"/>
            </a:srgbClr>
          </a:solidFill>
          <a:ln>
            <a:solidFill>
              <a:srgbClr val="F5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p:cNvSpPr txBox="1"/>
          <p:nvPr/>
        </p:nvSpPr>
        <p:spPr>
          <a:xfrm>
            <a:off x="879509" y="3788595"/>
            <a:ext cx="10952525" cy="400110"/>
          </a:xfrm>
          <a:prstGeom prst="rect">
            <a:avLst/>
          </a:prstGeom>
          <a:noFill/>
        </p:spPr>
        <p:txBody>
          <a:bodyPr wrap="square" rtlCol="0">
            <a:spAutoFit/>
          </a:bodyPr>
          <a:lstStyle/>
          <a:p>
            <a:pPr algn="ctr"/>
            <a:r>
              <a:rPr lang="en-US" sz="2000" b="1" dirty="0">
                <a:solidFill>
                  <a:srgbClr val="0C7DA5"/>
                </a:solidFill>
                <a:latin typeface="UTM Avo" panose="02040603050506020204" pitchFamily="18" charset="0"/>
              </a:rPr>
              <a:t>PROVISION UNIFORM SOLUTION FOR INVENTORY MANAGEMENT </a:t>
            </a:r>
          </a:p>
        </p:txBody>
      </p:sp>
      <p:sp>
        <p:nvSpPr>
          <p:cNvPr id="17" name="Google Shape;868;p96"/>
          <p:cNvSpPr/>
          <p:nvPr/>
        </p:nvSpPr>
        <p:spPr>
          <a:xfrm>
            <a:off x="1029426" y="4400549"/>
            <a:ext cx="2826306" cy="562371"/>
          </a:xfrm>
          <a:prstGeom prst="roundRect">
            <a:avLst>
              <a:gd name="adj" fmla="val 16667"/>
            </a:avLst>
          </a:prstGeom>
          <a:solidFill>
            <a:srgbClr val="F5F7FF"/>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45700" rIns="91425" bIns="45700" anchor="ctr" anchorCtr="0">
            <a:noAutofit/>
          </a:bodyPr>
          <a:lstStyle/>
          <a:p>
            <a:pPr lvl="0" algn="ctr">
              <a:lnSpc>
                <a:spcPct val="107000"/>
              </a:lnSpc>
              <a:buClr>
                <a:schemeClr val="lt1"/>
              </a:buClr>
            </a:pPr>
            <a:r>
              <a:rPr lang="en-US" sz="1400" b="1" dirty="0">
                <a:solidFill>
                  <a:srgbClr val="0C7DA5"/>
                </a:solidFill>
                <a:latin typeface="Segoe UI Light" panose="020B0502040204020203" pitchFamily="34" charset="0"/>
                <a:ea typeface="Century Gothic"/>
                <a:cs typeface="Segoe UI Light" panose="020B0502040204020203" pitchFamily="34" charset="0"/>
                <a:sym typeface="Century Gothic"/>
              </a:rPr>
              <a:t>REVENUE OPTIMIZATION</a:t>
            </a:r>
          </a:p>
        </p:txBody>
      </p:sp>
      <p:sp>
        <p:nvSpPr>
          <p:cNvPr id="18" name="Google Shape;873;p96"/>
          <p:cNvSpPr/>
          <p:nvPr/>
        </p:nvSpPr>
        <p:spPr>
          <a:xfrm>
            <a:off x="4588443" y="4458889"/>
            <a:ext cx="3015113" cy="527194"/>
          </a:xfrm>
          <a:prstGeom prst="roundRect">
            <a:avLst>
              <a:gd name="adj" fmla="val 16667"/>
            </a:avLst>
          </a:prstGeom>
          <a:solidFill>
            <a:srgbClr val="F5F7FF"/>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45700" rIns="91425" bIns="45700" anchor="ctr" anchorCtr="0">
            <a:noAutofit/>
          </a:bodyPr>
          <a:lstStyle/>
          <a:p>
            <a:pPr lvl="0" algn="ctr">
              <a:lnSpc>
                <a:spcPct val="107000"/>
              </a:lnSpc>
              <a:buClr>
                <a:schemeClr val="lt1"/>
              </a:buClr>
            </a:pPr>
            <a:r>
              <a:rPr lang="en-US" sz="1400" b="1" dirty="0">
                <a:solidFill>
                  <a:srgbClr val="0C7DA5"/>
                </a:solidFill>
                <a:latin typeface="Segoe UI Light" panose="020B0502040204020203" pitchFamily="34" charset="0"/>
                <a:ea typeface="Century Gothic"/>
                <a:cs typeface="Segoe UI Light" panose="020B0502040204020203" pitchFamily="34" charset="0"/>
                <a:sym typeface="Century Gothic"/>
              </a:rPr>
              <a:t>PROFESSIONAL SUPPORT</a:t>
            </a:r>
          </a:p>
        </p:txBody>
      </p:sp>
      <p:sp>
        <p:nvSpPr>
          <p:cNvPr id="19" name="Google Shape;877;p96"/>
          <p:cNvSpPr/>
          <p:nvPr/>
        </p:nvSpPr>
        <p:spPr>
          <a:xfrm>
            <a:off x="8285022" y="4458919"/>
            <a:ext cx="2778432" cy="532182"/>
          </a:xfrm>
          <a:prstGeom prst="roundRect">
            <a:avLst>
              <a:gd name="adj" fmla="val 16667"/>
            </a:avLst>
          </a:prstGeom>
          <a:solidFill>
            <a:srgbClr val="F5F7FF"/>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45700" rIns="91425" bIns="45700" anchor="ctr" anchorCtr="0">
            <a:noAutofit/>
          </a:bodyPr>
          <a:lstStyle/>
          <a:p>
            <a:pPr lvl="0" algn="ctr">
              <a:lnSpc>
                <a:spcPct val="107000"/>
              </a:lnSpc>
              <a:buClr>
                <a:schemeClr val="lt1"/>
              </a:buClr>
            </a:pPr>
            <a:r>
              <a:rPr lang="en-US" sz="1400" b="1" dirty="0">
                <a:solidFill>
                  <a:srgbClr val="0C7DA5"/>
                </a:solidFill>
                <a:latin typeface="Segoe UI Light" panose="020B0502040204020203" pitchFamily="34" charset="0"/>
                <a:ea typeface="Century Gothic"/>
                <a:cs typeface="Segoe UI Light" panose="020B0502040204020203" pitchFamily="34" charset="0"/>
                <a:sym typeface="Century Gothic"/>
              </a:rPr>
              <a:t>CONTENT MANAGEMENT</a:t>
            </a:r>
          </a:p>
        </p:txBody>
      </p:sp>
      <p:sp>
        <p:nvSpPr>
          <p:cNvPr id="24" name="Rectangle 23"/>
          <p:cNvSpPr/>
          <p:nvPr/>
        </p:nvSpPr>
        <p:spPr>
          <a:xfrm>
            <a:off x="1029426" y="5158192"/>
            <a:ext cx="2826306" cy="1674754"/>
          </a:xfrm>
          <a:prstGeom prst="rect">
            <a:avLst/>
          </a:prstGeom>
        </p:spPr>
        <p:txBody>
          <a:bodyPr wrap="square">
            <a:spAutoFit/>
          </a:bodyPr>
          <a:lstStyle/>
          <a:p>
            <a:pPr algn="just">
              <a:lnSpc>
                <a:spcPct val="150000"/>
              </a:lnSpc>
            </a:pPr>
            <a:r>
              <a:rPr lang="en-US" sz="1400" dirty="0">
                <a:latin typeface="Segoe UI Light" panose="020B0502040204020203" pitchFamily="34" charset="0"/>
                <a:cs typeface="Segoe UI Light" panose="020B0502040204020203" pitchFamily="34" charset="0"/>
              </a:rPr>
              <a:t>Our platform is integrated with ad networks and demand partners at home nation and abroad, thus helping to optimize profits for your inventory.</a:t>
            </a:r>
          </a:p>
        </p:txBody>
      </p:sp>
      <p:sp>
        <p:nvSpPr>
          <p:cNvPr id="26" name="Rectangle 25"/>
          <p:cNvSpPr/>
          <p:nvPr/>
        </p:nvSpPr>
        <p:spPr>
          <a:xfrm>
            <a:off x="4654672" y="5158192"/>
            <a:ext cx="3045600" cy="1061829"/>
          </a:xfrm>
          <a:prstGeom prst="rect">
            <a:avLst/>
          </a:prstGeom>
        </p:spPr>
        <p:txBody>
          <a:bodyPr wrap="square">
            <a:spAutoFit/>
          </a:bodyPr>
          <a:lstStyle/>
          <a:p>
            <a:pPr algn="just">
              <a:lnSpc>
                <a:spcPct val="150000"/>
              </a:lnSpc>
            </a:pPr>
            <a:r>
              <a:rPr lang="en-US" sz="1400" dirty="0">
                <a:latin typeface="Segoe UI Light" panose="020B0502040204020203" pitchFamily="34" charset="0"/>
                <a:cs typeface="Segoe UI Light" panose="020B0502040204020203" pitchFamily="34" charset="0"/>
              </a:rPr>
              <a:t>With our patented technology and experience in advertising, we  minimize policy violations and website errors.</a:t>
            </a:r>
          </a:p>
        </p:txBody>
      </p:sp>
      <p:sp>
        <p:nvSpPr>
          <p:cNvPr id="3" name="Rectangle 2"/>
          <p:cNvSpPr/>
          <p:nvPr/>
        </p:nvSpPr>
        <p:spPr>
          <a:xfrm>
            <a:off x="8216467" y="5158192"/>
            <a:ext cx="3048000" cy="1028423"/>
          </a:xfrm>
          <a:prstGeom prst="rect">
            <a:avLst/>
          </a:prstGeom>
        </p:spPr>
        <p:txBody>
          <a:bodyPr wrap="square">
            <a:spAutoFit/>
          </a:bodyPr>
          <a:lstStyle/>
          <a:p>
            <a:pPr algn="just">
              <a:lnSpc>
                <a:spcPct val="150000"/>
              </a:lnSpc>
            </a:pPr>
            <a:r>
              <a:rPr lang="en-US" sz="1400" dirty="0">
                <a:latin typeface="Segoe UI Light" panose="020B0502040204020203" pitchFamily="34" charset="0"/>
                <a:cs typeface="Segoe UI Light" panose="020B0502040204020203" pitchFamily="34" charset="0"/>
              </a:rPr>
              <a:t>We assist you in content distribution, so you can focus on creating the best content.</a:t>
            </a:r>
          </a:p>
        </p:txBody>
      </p:sp>
      <p:sp>
        <p:nvSpPr>
          <p:cNvPr id="4" name="Rectangle 3"/>
          <p:cNvSpPr/>
          <p:nvPr/>
        </p:nvSpPr>
        <p:spPr>
          <a:xfrm>
            <a:off x="4727395" y="3042242"/>
            <a:ext cx="2900153" cy="523220"/>
          </a:xfrm>
          <a:prstGeom prst="rect">
            <a:avLst/>
          </a:prstGeom>
        </p:spPr>
        <p:txBody>
          <a:bodyPr wrap="none">
            <a:spAutoFit/>
          </a:bodyPr>
          <a:lstStyle/>
          <a:p>
            <a:pPr algn="ctr"/>
            <a:r>
              <a:rPr lang="en-US" sz="2800" b="1" dirty="0">
                <a:solidFill>
                  <a:schemeClr val="bg1"/>
                </a:solidFill>
                <a:latin typeface="UTM Avo" panose="02040603050506020204" pitchFamily="18" charset="0"/>
              </a:rPr>
              <a:t>ADOP VIETNAM   </a:t>
            </a:r>
          </a:p>
        </p:txBody>
      </p:sp>
    </p:spTree>
    <p:extLst>
      <p:ext uri="{BB962C8B-B14F-4D97-AF65-F5344CB8AC3E}">
        <p14:creationId xmlns:p14="http://schemas.microsoft.com/office/powerpoint/2010/main" val="397801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gular Pentagon 3"/>
          <p:cNvSpPr/>
          <p:nvPr/>
        </p:nvSpPr>
        <p:spPr>
          <a:xfrm>
            <a:off x="654635" y="0"/>
            <a:ext cx="7980201" cy="5496778"/>
          </a:xfrm>
          <a:custGeom>
            <a:avLst/>
            <a:gdLst>
              <a:gd name="connsiteX0" fmla="*/ 8 w 7335981"/>
              <a:gd name="connsiteY0" fmla="*/ 2063861 h 5403273"/>
              <a:gd name="connsiteX1" fmla="*/ 3667991 w 7335981"/>
              <a:gd name="connsiteY1" fmla="*/ 0 h 5403273"/>
              <a:gd name="connsiteX2" fmla="*/ 7335973 w 7335981"/>
              <a:gd name="connsiteY2" fmla="*/ 2063861 h 5403273"/>
              <a:gd name="connsiteX3" fmla="*/ 5934929 w 7335981"/>
              <a:gd name="connsiteY3" fmla="*/ 5403259 h 5403273"/>
              <a:gd name="connsiteX4" fmla="*/ 1401052 w 7335981"/>
              <a:gd name="connsiteY4" fmla="*/ 5403259 h 5403273"/>
              <a:gd name="connsiteX5" fmla="*/ 8 w 7335981"/>
              <a:gd name="connsiteY5" fmla="*/ 2063861 h 5403273"/>
              <a:gd name="connsiteX0" fmla="*/ 0 w 10868874"/>
              <a:gd name="connsiteY0" fmla="*/ 5887716 h 5887716"/>
              <a:gd name="connsiteX1" fmla="*/ 7200892 w 10868874"/>
              <a:gd name="connsiteY1" fmla="*/ 0 h 5887716"/>
              <a:gd name="connsiteX2" fmla="*/ 10868874 w 10868874"/>
              <a:gd name="connsiteY2" fmla="*/ 2063861 h 5887716"/>
              <a:gd name="connsiteX3" fmla="*/ 9467830 w 10868874"/>
              <a:gd name="connsiteY3" fmla="*/ 5403259 h 5887716"/>
              <a:gd name="connsiteX4" fmla="*/ 4933953 w 10868874"/>
              <a:gd name="connsiteY4" fmla="*/ 5403259 h 5887716"/>
              <a:gd name="connsiteX5" fmla="*/ 0 w 10868874"/>
              <a:gd name="connsiteY5" fmla="*/ 5887716 h 5887716"/>
              <a:gd name="connsiteX0" fmla="*/ 0 w 10868874"/>
              <a:gd name="connsiteY0" fmla="*/ 5887716 h 8198414"/>
              <a:gd name="connsiteX1" fmla="*/ 7200892 w 10868874"/>
              <a:gd name="connsiteY1" fmla="*/ 0 h 8198414"/>
              <a:gd name="connsiteX2" fmla="*/ 10868874 w 10868874"/>
              <a:gd name="connsiteY2" fmla="*/ 2063861 h 8198414"/>
              <a:gd name="connsiteX3" fmla="*/ 9467830 w 10868874"/>
              <a:gd name="connsiteY3" fmla="*/ 5403259 h 8198414"/>
              <a:gd name="connsiteX4" fmla="*/ 2419353 w 10868874"/>
              <a:gd name="connsiteY4" fmla="*/ 8198414 h 8198414"/>
              <a:gd name="connsiteX5" fmla="*/ 0 w 10868874"/>
              <a:gd name="connsiteY5" fmla="*/ 5887716 h 8198414"/>
              <a:gd name="connsiteX0" fmla="*/ 0 w 10868874"/>
              <a:gd name="connsiteY0" fmla="*/ 3823855 h 6134553"/>
              <a:gd name="connsiteX1" fmla="*/ 3158828 w 10868874"/>
              <a:gd name="connsiteY1" fmla="*/ 637775 h 6134553"/>
              <a:gd name="connsiteX2" fmla="*/ 10868874 w 10868874"/>
              <a:gd name="connsiteY2" fmla="*/ 0 h 6134553"/>
              <a:gd name="connsiteX3" fmla="*/ 9467830 w 10868874"/>
              <a:gd name="connsiteY3" fmla="*/ 3339398 h 6134553"/>
              <a:gd name="connsiteX4" fmla="*/ 2419353 w 10868874"/>
              <a:gd name="connsiteY4" fmla="*/ 6134553 h 6134553"/>
              <a:gd name="connsiteX5" fmla="*/ 0 w 10868874"/>
              <a:gd name="connsiteY5" fmla="*/ 3823855 h 6134553"/>
              <a:gd name="connsiteX0" fmla="*/ 0 w 9467830"/>
              <a:gd name="connsiteY0" fmla="*/ 3186080 h 5496778"/>
              <a:gd name="connsiteX1" fmla="*/ 3158828 w 9467830"/>
              <a:gd name="connsiteY1" fmla="*/ 0 h 5496778"/>
              <a:gd name="connsiteX2" fmla="*/ 8790692 w 9467830"/>
              <a:gd name="connsiteY2" fmla="*/ 1398844 h 5496778"/>
              <a:gd name="connsiteX3" fmla="*/ 9467830 w 9467830"/>
              <a:gd name="connsiteY3" fmla="*/ 2701623 h 5496778"/>
              <a:gd name="connsiteX4" fmla="*/ 2419353 w 9467830"/>
              <a:gd name="connsiteY4" fmla="*/ 5496778 h 5496778"/>
              <a:gd name="connsiteX5" fmla="*/ 0 w 9467830"/>
              <a:gd name="connsiteY5" fmla="*/ 3186080 h 5496778"/>
              <a:gd name="connsiteX0" fmla="*/ 0 w 9467830"/>
              <a:gd name="connsiteY0" fmla="*/ 3186080 h 5496778"/>
              <a:gd name="connsiteX1" fmla="*/ 3158828 w 9467830"/>
              <a:gd name="connsiteY1" fmla="*/ 0 h 5496778"/>
              <a:gd name="connsiteX2" fmla="*/ 7907465 w 9467830"/>
              <a:gd name="connsiteY2" fmla="*/ 27244 h 5496778"/>
              <a:gd name="connsiteX3" fmla="*/ 9467830 w 9467830"/>
              <a:gd name="connsiteY3" fmla="*/ 2701623 h 5496778"/>
              <a:gd name="connsiteX4" fmla="*/ 2419353 w 9467830"/>
              <a:gd name="connsiteY4" fmla="*/ 5496778 h 5496778"/>
              <a:gd name="connsiteX5" fmla="*/ 0 w 9467830"/>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6111566 w 7907465"/>
              <a:gd name="connsiteY3" fmla="*/ 3418596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5269902 w 7907465"/>
              <a:gd name="connsiteY3" fmla="*/ 2909442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4906221 w 7907465"/>
              <a:gd name="connsiteY3" fmla="*/ 2587324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5176385 w 7907465"/>
              <a:gd name="connsiteY3" fmla="*/ 2878270 h 5496778"/>
              <a:gd name="connsiteX4" fmla="*/ 2419353 w 7907465"/>
              <a:gd name="connsiteY4" fmla="*/ 5496778 h 5496778"/>
              <a:gd name="connsiteX5" fmla="*/ 0 w 7907465"/>
              <a:gd name="connsiteY5" fmla="*/ 3186080 h 5496778"/>
              <a:gd name="connsiteX0" fmla="*/ 0 w 7980201"/>
              <a:gd name="connsiteY0" fmla="*/ 3196471 h 5496778"/>
              <a:gd name="connsiteX1" fmla="*/ 3231564 w 7980201"/>
              <a:gd name="connsiteY1" fmla="*/ 0 h 5496778"/>
              <a:gd name="connsiteX2" fmla="*/ 7980201 w 7980201"/>
              <a:gd name="connsiteY2" fmla="*/ 27244 h 5496778"/>
              <a:gd name="connsiteX3" fmla="*/ 5249121 w 7980201"/>
              <a:gd name="connsiteY3" fmla="*/ 2878270 h 5496778"/>
              <a:gd name="connsiteX4" fmla="*/ 2492089 w 7980201"/>
              <a:gd name="connsiteY4" fmla="*/ 5496778 h 5496778"/>
              <a:gd name="connsiteX5" fmla="*/ 0 w 7980201"/>
              <a:gd name="connsiteY5" fmla="*/ 3196471 h 549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201" h="5496778">
                <a:moveTo>
                  <a:pt x="0" y="3196471"/>
                </a:moveTo>
                <a:lnTo>
                  <a:pt x="3231564" y="0"/>
                </a:lnTo>
                <a:lnTo>
                  <a:pt x="7980201" y="27244"/>
                </a:lnTo>
                <a:lnTo>
                  <a:pt x="5249121" y="2878270"/>
                </a:lnTo>
                <a:lnTo>
                  <a:pt x="2492089" y="5496778"/>
                </a:lnTo>
                <a:lnTo>
                  <a:pt x="0" y="3196471"/>
                </a:lnTo>
                <a:close/>
              </a:path>
            </a:pathLst>
          </a:custGeom>
          <a:gradFill>
            <a:gsLst>
              <a:gs pos="0">
                <a:srgbClr val="2ECAF0"/>
              </a:gs>
              <a:gs pos="100000">
                <a:srgbClr val="0C7DA5"/>
              </a:gs>
              <a:gs pos="50000">
                <a:srgbClr val="118BB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29295" t="62" r="330"/>
          <a:stretch>
            <a:fillRect/>
          </a:stretch>
        </p:blipFill>
        <p:spPr>
          <a:xfrm>
            <a:off x="0" y="-4"/>
            <a:ext cx="6120232" cy="6858004"/>
          </a:xfrm>
          <a:custGeom>
            <a:avLst/>
            <a:gdLst>
              <a:gd name="connsiteX0" fmla="*/ 2706824 w 6120232"/>
              <a:gd name="connsiteY0" fmla="*/ 0 h 6858004"/>
              <a:gd name="connsiteX1" fmla="*/ 6120232 w 6120232"/>
              <a:gd name="connsiteY1" fmla="*/ 3441610 h 6858004"/>
              <a:gd name="connsiteX2" fmla="*/ 2689899 w 6120232"/>
              <a:gd name="connsiteY2" fmla="*/ 6847595 h 6858004"/>
              <a:gd name="connsiteX3" fmla="*/ 1799066 w 6120232"/>
              <a:gd name="connsiteY3" fmla="*/ 6858004 h 6858004"/>
              <a:gd name="connsiteX4" fmla="*/ 22046 w 6120232"/>
              <a:gd name="connsiteY4" fmla="*/ 6858004 h 6858004"/>
              <a:gd name="connsiteX5" fmla="*/ 0 w 6120232"/>
              <a:gd name="connsiteY5" fmla="*/ 64565 h 685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232" h="6858004">
                <a:moveTo>
                  <a:pt x="2706824" y="0"/>
                </a:moveTo>
                <a:lnTo>
                  <a:pt x="6120232" y="3441610"/>
                </a:lnTo>
                <a:lnTo>
                  <a:pt x="2689899" y="6847595"/>
                </a:lnTo>
                <a:lnTo>
                  <a:pt x="1799066" y="6858004"/>
                </a:lnTo>
                <a:lnTo>
                  <a:pt x="22046" y="6858004"/>
                </a:lnTo>
                <a:lnTo>
                  <a:pt x="0" y="64565"/>
                </a:lnTo>
                <a:close/>
              </a:path>
            </a:pathLst>
          </a:custGeom>
        </p:spPr>
      </p:pic>
      <p:sp>
        <p:nvSpPr>
          <p:cNvPr id="13" name="Diamond 12"/>
          <p:cNvSpPr/>
          <p:nvPr/>
        </p:nvSpPr>
        <p:spPr>
          <a:xfrm>
            <a:off x="3117273" y="1496291"/>
            <a:ext cx="4457700" cy="417714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3678383" y="1953491"/>
            <a:ext cx="3335482" cy="3169227"/>
          </a:xfrm>
          <a:prstGeom prst="diamond">
            <a:avLst/>
          </a:prstGeom>
          <a:no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7335982" y="3595255"/>
            <a:ext cx="3616036" cy="103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453205" y="2489462"/>
            <a:ext cx="5381601" cy="584775"/>
          </a:xfrm>
          <a:prstGeom prst="rect">
            <a:avLst/>
          </a:prstGeom>
        </p:spPr>
        <p:txBody>
          <a:bodyPr wrap="none">
            <a:spAutoFit/>
          </a:bodyPr>
          <a:lstStyle/>
          <a:p>
            <a:pPr algn="ctr"/>
            <a:r>
              <a:rPr lang="en-US" sz="3200" b="1" dirty="0">
                <a:solidFill>
                  <a:srgbClr val="0C7DA5"/>
                </a:solidFill>
                <a:latin typeface="UTM Avo" panose="02040603050506020204" pitchFamily="18" charset="0"/>
              </a:rPr>
              <a:t>ADTECH CORP INTRODUCTION</a:t>
            </a:r>
          </a:p>
        </p:txBody>
      </p:sp>
      <p:sp>
        <p:nvSpPr>
          <p:cNvPr id="18" name="Rectangle 17"/>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26</a:t>
            </a:r>
          </a:p>
        </p:txBody>
      </p:sp>
      <p:pic>
        <p:nvPicPr>
          <p:cNvPr id="10" name="Picture 9">
            <a:extLst>
              <a:ext uri="{FF2B5EF4-FFF2-40B4-BE49-F238E27FC236}">
                <a16:creationId xmlns:a16="http://schemas.microsoft.com/office/drawing/2014/main" id="{CC974729-1483-E143-AC33-5CFAA021C4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838" y="2657649"/>
            <a:ext cx="2806711" cy="1747575"/>
          </a:xfrm>
          <a:prstGeom prst="rect">
            <a:avLst/>
          </a:prstGeom>
        </p:spPr>
      </p:pic>
    </p:spTree>
    <p:extLst>
      <p:ext uri="{BB962C8B-B14F-4D97-AF65-F5344CB8AC3E}">
        <p14:creationId xmlns:p14="http://schemas.microsoft.com/office/powerpoint/2010/main" val="1269647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810400" y="1298635"/>
            <a:ext cx="5911200" cy="4773038"/>
          </a:xfrm>
          <a:prstGeom prst="rect">
            <a:avLst/>
          </a:prstGeom>
        </p:spPr>
        <p:txBody>
          <a:bodyPr wrap="square">
            <a:spAutoFit/>
          </a:bodyPr>
          <a:lstStyle/>
          <a:p>
            <a:pPr algn="just">
              <a:lnSpc>
                <a:spcPct val="150000"/>
              </a:lnSpc>
              <a:spcAft>
                <a:spcPts val="800"/>
              </a:spcAft>
            </a:pPr>
            <a:r>
              <a:rPr lang="en-US" sz="1400" dirty="0">
                <a:latin typeface="Segoe UI Light" panose="020B0502040204020203" pitchFamily="34" charset="0"/>
                <a:ea typeface="Calibri" panose="020F0502020204030204" pitchFamily="34" charset="0"/>
                <a:cs typeface="Segoe UI Light" panose="020B0502040204020203" pitchFamily="34" charset="0"/>
              </a:rPr>
              <a:t>AdTech Corp – a member of Clever Group: researching and deploying, optimization, automation, blockchain &amp; AI technologies for mobile and website</a:t>
            </a:r>
            <a:r>
              <a:rPr lang="vi-VN" sz="1400" dirty="0">
                <a:latin typeface="Segoe UI Light" panose="020B0502040204020203" pitchFamily="34" charset="0"/>
                <a:ea typeface="Calibri" panose="020F0502020204030204" pitchFamily="34" charset="0"/>
                <a:cs typeface="Segoe UI Light" panose="020B0502040204020203" pitchFamily="34" charset="0"/>
              </a:rPr>
              <a:t>:</a:t>
            </a:r>
          </a:p>
          <a:p>
            <a:pPr marL="285750" indent="-285750" algn="just">
              <a:lnSpc>
                <a:spcPct val="150000"/>
              </a:lnSpc>
              <a:spcAft>
                <a:spcPts val="800"/>
              </a:spcAft>
              <a:buFont typeface="Wingdings" panose="05000000000000000000" pitchFamily="2" charset="2"/>
              <a:buChar char="q"/>
            </a:pPr>
            <a:r>
              <a:rPr lang="en-US" sz="1400" dirty="0">
                <a:latin typeface="Segoe UI Light" panose="020B0502040204020203" pitchFamily="34" charset="0"/>
                <a:ea typeface="Calibri" panose="020F0502020204030204" pitchFamily="34" charset="0"/>
                <a:cs typeface="Segoe UI Light" panose="020B0502040204020203" pitchFamily="34" charset="0"/>
              </a:rPr>
              <a:t>Improve advertising efficiency, optimize costs for customer communication campaigns</a:t>
            </a:r>
          </a:p>
          <a:p>
            <a:pPr marL="285750" indent="-285750" algn="just">
              <a:lnSpc>
                <a:spcPct val="150000"/>
              </a:lnSpc>
              <a:spcAft>
                <a:spcPts val="800"/>
              </a:spcAft>
              <a:buFont typeface="Wingdings" panose="05000000000000000000" pitchFamily="2" charset="2"/>
              <a:buChar char="q"/>
            </a:pPr>
            <a:r>
              <a:rPr lang="en-US" sz="1400" dirty="0">
                <a:latin typeface="Segoe UI Light" panose="020B0502040204020203" pitchFamily="34" charset="0"/>
                <a:ea typeface="Calibri" panose="020F0502020204030204" pitchFamily="34" charset="0"/>
                <a:cs typeface="Segoe UI Light" panose="020B0502040204020203" pitchFamily="34" charset="0"/>
              </a:rPr>
              <a:t>Research and expand new advertising channels and formats to increase coverage and effectiveness of media campaigns</a:t>
            </a:r>
          </a:p>
          <a:p>
            <a:pPr marL="285750" indent="-285750" algn="just">
              <a:lnSpc>
                <a:spcPct val="150000"/>
              </a:lnSpc>
              <a:spcAft>
                <a:spcPts val="800"/>
              </a:spcAft>
              <a:buFont typeface="Wingdings" panose="05000000000000000000" pitchFamily="2" charset="2"/>
              <a:buChar char="q"/>
            </a:pPr>
            <a:r>
              <a:rPr lang="en-US" sz="1400" dirty="0">
                <a:latin typeface="Segoe UI Light" panose="020B0502040204020203" pitchFamily="34" charset="0"/>
                <a:ea typeface="Calibri" panose="020F0502020204030204" pitchFamily="34" charset="0"/>
                <a:cs typeface="Segoe UI Light" panose="020B0502040204020203" pitchFamily="34" charset="0"/>
              </a:rPr>
              <a:t>Provide solutions to ensure brand safety for customers on online advertising channels</a:t>
            </a:r>
          </a:p>
          <a:p>
            <a:pPr marL="285750" indent="-285750" algn="just">
              <a:lnSpc>
                <a:spcPct val="150000"/>
              </a:lnSpc>
              <a:spcAft>
                <a:spcPts val="800"/>
              </a:spcAft>
              <a:buFont typeface="Wingdings" panose="05000000000000000000" pitchFamily="2" charset="2"/>
              <a:buChar char="q"/>
            </a:pPr>
            <a:r>
              <a:rPr lang="en-US" sz="1400" dirty="0">
                <a:latin typeface="Segoe UI Light" panose="020B0502040204020203" pitchFamily="34" charset="0"/>
                <a:ea typeface="Calibri" panose="020F0502020204030204" pitchFamily="34" charset="0"/>
                <a:cs typeface="Segoe UI Light" panose="020B0502040204020203" pitchFamily="34" charset="0"/>
              </a:rPr>
              <a:t>Increase correctness of measurement, analyze effectiveness of customer communication campaigns</a:t>
            </a:r>
          </a:p>
          <a:p>
            <a:pPr marL="285750" indent="-285750" algn="just">
              <a:lnSpc>
                <a:spcPct val="150000"/>
              </a:lnSpc>
              <a:spcAft>
                <a:spcPts val="800"/>
              </a:spcAft>
              <a:buFont typeface="Wingdings" panose="05000000000000000000" pitchFamily="2" charset="2"/>
              <a:buChar char="q"/>
            </a:pPr>
            <a:r>
              <a:rPr lang="en-US" sz="1400" dirty="0">
                <a:latin typeface="Segoe UI Light" panose="020B0502040204020203" pitchFamily="34" charset="0"/>
                <a:ea typeface="Calibri" panose="020F0502020204030204" pitchFamily="34" charset="0"/>
                <a:cs typeface="Segoe UI Light" panose="020B0502040204020203" pitchFamily="34" charset="0"/>
              </a:rPr>
              <a:t>Automate the marketing process for campaigns in accordance with the customers’ life cycle value.</a:t>
            </a:r>
            <a:endParaRPr lang="vi-VN" sz="1400" dirty="0">
              <a:latin typeface="Segoe UI Light" panose="020B0502040204020203" pitchFamily="34" charset="0"/>
              <a:ea typeface="Calibri" panose="020F0502020204030204" pitchFamily="34" charset="0"/>
              <a:cs typeface="Segoe UI Light" panose="020B0502040204020203"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790" r="32428"/>
          <a:stretch/>
        </p:blipFill>
        <p:spPr>
          <a:xfrm>
            <a:off x="0" y="0"/>
            <a:ext cx="5529600" cy="6858000"/>
          </a:xfrm>
          <a:prstGeom prst="rect">
            <a:avLst/>
          </a:prstGeom>
          <a:ln>
            <a:noFill/>
          </a:ln>
          <a:effectLst>
            <a:softEdge rad="112500"/>
          </a:effectLst>
        </p:spPr>
      </p:pic>
      <p:sp>
        <p:nvSpPr>
          <p:cNvPr id="7" name="Rectangle 6"/>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27</a:t>
            </a:r>
          </a:p>
        </p:txBody>
      </p:sp>
      <p:pic>
        <p:nvPicPr>
          <p:cNvPr id="10" name="Picture 9">
            <a:extLst>
              <a:ext uri="{FF2B5EF4-FFF2-40B4-BE49-F238E27FC236}">
                <a16:creationId xmlns:a16="http://schemas.microsoft.com/office/drawing/2014/main" id="{5FB32495-6BC4-3842-93F7-BDCEF3153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188" y="315615"/>
            <a:ext cx="2201623" cy="1370822"/>
          </a:xfrm>
          <a:prstGeom prst="rect">
            <a:avLst/>
          </a:prstGeom>
        </p:spPr>
      </p:pic>
    </p:spTree>
    <p:extLst>
      <p:ext uri="{BB962C8B-B14F-4D97-AF65-F5344CB8AC3E}">
        <p14:creationId xmlns:p14="http://schemas.microsoft.com/office/powerpoint/2010/main" val="1224956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613E4-F06D-144E-8E4C-A32A15BFBEE3}"/>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28</a:t>
            </a:r>
          </a:p>
        </p:txBody>
      </p:sp>
      <p:sp>
        <p:nvSpPr>
          <p:cNvPr id="15" name="Rectangle 14">
            <a:extLst>
              <a:ext uri="{FF2B5EF4-FFF2-40B4-BE49-F238E27FC236}">
                <a16:creationId xmlns:a16="http://schemas.microsoft.com/office/drawing/2014/main" id="{755253DF-9757-A840-812A-5ADBAF6A711C}"/>
              </a:ext>
            </a:extLst>
          </p:cNvPr>
          <p:cNvSpPr/>
          <p:nvPr/>
        </p:nvSpPr>
        <p:spPr>
          <a:xfrm>
            <a:off x="847675" y="1513236"/>
            <a:ext cx="3206951" cy="2062103"/>
          </a:xfrm>
          <a:prstGeom prst="rect">
            <a:avLst/>
          </a:prstGeom>
        </p:spPr>
        <p:txBody>
          <a:bodyPr wrap="square">
            <a:spAutoFit/>
          </a:bodyPr>
          <a:lstStyle/>
          <a:p>
            <a:r>
              <a:rPr lang="vi-VN" sz="1600" b="1" dirty="0">
                <a:latin typeface="Calibri" panose="020F0502020204030204" pitchFamily="34" charset="0"/>
              </a:rPr>
              <a:t>Hanoi</a:t>
            </a:r>
          </a:p>
          <a:p>
            <a:endParaRPr lang="vi-VN" sz="1600" b="1" dirty="0">
              <a:latin typeface="Calibri" panose="020F0502020204030204" pitchFamily="34" charset="0"/>
            </a:endParaRPr>
          </a:p>
          <a:p>
            <a:r>
              <a:rPr lang="en-US" sz="1600" dirty="0">
                <a:latin typeface="Segoe UI Light" panose="020B0502040204020203" pitchFamily="34" charset="0"/>
                <a:cs typeface="Segoe UI Light" panose="020B0502040204020203" pitchFamily="34" charset="0"/>
              </a:rPr>
              <a:t>Level</a:t>
            </a:r>
            <a:r>
              <a:rPr lang="vi-VN" sz="1600" dirty="0">
                <a:latin typeface="Segoe UI Light" panose="020B0502040204020203" pitchFamily="34" charset="0"/>
                <a:cs typeface="Segoe UI Light" panose="020B0502040204020203" pitchFamily="34" charset="0"/>
              </a:rPr>
              <a:t> 3, </a:t>
            </a:r>
            <a:r>
              <a:rPr lang="en-US" sz="1600" dirty="0">
                <a:latin typeface="Segoe UI Light" panose="020B0502040204020203" pitchFamily="34" charset="0"/>
                <a:cs typeface="Segoe UI Light" panose="020B0502040204020203" pitchFamily="34" charset="0"/>
              </a:rPr>
              <a:t>G1 Building – Five Star Garden, No. 02 Kim </a:t>
            </a:r>
            <a:r>
              <a:rPr lang="en-US" sz="1600" dirty="0" err="1">
                <a:latin typeface="Segoe UI Light" panose="020B0502040204020203" pitchFamily="34" charset="0"/>
                <a:cs typeface="Segoe UI Light" panose="020B0502040204020203" pitchFamily="34" charset="0"/>
              </a:rPr>
              <a:t>Giang</a:t>
            </a:r>
            <a:r>
              <a:rPr lang="en-US" sz="1600" dirty="0">
                <a:latin typeface="Segoe UI Light" panose="020B0502040204020203" pitchFamily="34" charset="0"/>
                <a:cs typeface="Segoe UI Light" panose="020B0502040204020203" pitchFamily="34" charset="0"/>
              </a:rPr>
              <a:t>, Thanh Xuan, Ha </a:t>
            </a:r>
            <a:r>
              <a:rPr lang="en-US" sz="1600" dirty="0" err="1">
                <a:latin typeface="Segoe UI Light" panose="020B0502040204020203" pitchFamily="34" charset="0"/>
                <a:cs typeface="Segoe UI Light" panose="020B0502040204020203" pitchFamily="34" charset="0"/>
              </a:rPr>
              <a:t>Noi</a:t>
            </a:r>
            <a:endParaRPr lang="en-US" sz="1600" dirty="0">
              <a:latin typeface="Segoe UI Light" panose="020B0502040204020203" pitchFamily="34" charset="0"/>
              <a:cs typeface="Segoe UI Light" panose="020B0502040204020203" pitchFamily="34" charset="0"/>
            </a:endParaRPr>
          </a:p>
          <a:p>
            <a:endParaRPr lang="vi-VN" sz="1600" dirty="0">
              <a:latin typeface="Calibri" panose="020F0502020204030204" pitchFamily="34" charset="0"/>
            </a:endParaRPr>
          </a:p>
          <a:p>
            <a:r>
              <a:rPr lang="vi-VN" sz="1600" dirty="0">
                <a:latin typeface="Calibri" panose="020F0502020204030204" pitchFamily="34" charset="0"/>
              </a:rPr>
              <a:t>+84 </a:t>
            </a:r>
            <a:r>
              <a:rPr lang="en-US" sz="1600" dirty="0">
                <a:latin typeface="Calibri" panose="020F0502020204030204" pitchFamily="34" charset="0"/>
              </a:rPr>
              <a:t>2</a:t>
            </a:r>
            <a:r>
              <a:rPr lang="vi-VN" sz="1600" dirty="0">
                <a:latin typeface="Calibri" panose="020F0502020204030204" pitchFamily="34" charset="0"/>
              </a:rPr>
              <a:t>4 </a:t>
            </a:r>
            <a:r>
              <a:rPr lang="en-US" sz="1600" dirty="0">
                <a:latin typeface="Calibri" panose="020F0502020204030204" pitchFamily="34" charset="0"/>
              </a:rPr>
              <a:t>7304 6066 </a:t>
            </a:r>
          </a:p>
          <a:p>
            <a:r>
              <a:rPr lang="en-US" sz="1600" dirty="0">
                <a:latin typeface="Calibri" panose="020F0502020204030204" pitchFamily="34" charset="0"/>
              </a:rPr>
              <a:t>+84 919 01 8448</a:t>
            </a:r>
            <a:endParaRPr lang="vi-VN" sz="1600" dirty="0">
              <a:latin typeface="Calibri" panose="020F0502020204030204" pitchFamily="34" charset="0"/>
            </a:endParaRPr>
          </a:p>
        </p:txBody>
      </p:sp>
      <p:sp>
        <p:nvSpPr>
          <p:cNvPr id="16" name="Rectangle 15">
            <a:extLst>
              <a:ext uri="{FF2B5EF4-FFF2-40B4-BE49-F238E27FC236}">
                <a16:creationId xmlns:a16="http://schemas.microsoft.com/office/drawing/2014/main" id="{5CFB0067-729E-C64B-8328-3EB700E4882E}"/>
              </a:ext>
            </a:extLst>
          </p:cNvPr>
          <p:cNvSpPr/>
          <p:nvPr/>
        </p:nvSpPr>
        <p:spPr>
          <a:xfrm>
            <a:off x="847675" y="3715112"/>
            <a:ext cx="3206951" cy="1815882"/>
          </a:xfrm>
          <a:prstGeom prst="rect">
            <a:avLst/>
          </a:prstGeom>
        </p:spPr>
        <p:txBody>
          <a:bodyPr wrap="square">
            <a:spAutoFit/>
          </a:bodyPr>
          <a:lstStyle/>
          <a:p>
            <a:r>
              <a:rPr lang="vi-VN" sz="1600" b="1" dirty="0">
                <a:latin typeface="Calibri" panose="020F0502020204030204" pitchFamily="34" charset="0"/>
              </a:rPr>
              <a:t>Indonesia</a:t>
            </a:r>
          </a:p>
          <a:p>
            <a:endParaRPr lang="vi-VN" sz="1600" b="1" dirty="0">
              <a:latin typeface="Calibri" panose="020F0502020204030204" pitchFamily="34" charset="0"/>
            </a:endParaRPr>
          </a:p>
          <a:p>
            <a:r>
              <a:rPr lang="vi-VN" sz="1600" dirty="0">
                <a:latin typeface="Calibri" panose="020F0502020204030204" pitchFamily="34" charset="0"/>
              </a:rPr>
              <a:t>Jakarta Branch: </a:t>
            </a:r>
            <a:r>
              <a:rPr lang="fi-FI" sz="1600" dirty="0">
                <a:latin typeface="Calibri" panose="020F0502020204030204" pitchFamily="34" charset="0"/>
              </a:rPr>
              <a:t>Jl. Tanah Abang 5, No. F3 RT 005 RW 02 Petojo Selatan Gambir Jakarta Pusat  10160</a:t>
            </a:r>
          </a:p>
          <a:p>
            <a:endParaRPr lang="vi-VN" sz="1600" dirty="0">
              <a:latin typeface="Calibri" panose="020F0502020204030204" pitchFamily="34" charset="0"/>
            </a:endParaRPr>
          </a:p>
          <a:p>
            <a:r>
              <a:rPr lang="vi-VN" sz="1600" dirty="0">
                <a:latin typeface="Calibri" panose="020F0502020204030204" pitchFamily="34" charset="0"/>
              </a:rPr>
              <a:t>+62 21 2234 5963</a:t>
            </a:r>
          </a:p>
        </p:txBody>
      </p:sp>
      <p:sp>
        <p:nvSpPr>
          <p:cNvPr id="17" name="Rectangle 16">
            <a:extLst>
              <a:ext uri="{FF2B5EF4-FFF2-40B4-BE49-F238E27FC236}">
                <a16:creationId xmlns:a16="http://schemas.microsoft.com/office/drawing/2014/main" id="{70278E64-37CF-3347-9AE8-078528ED78B4}"/>
              </a:ext>
            </a:extLst>
          </p:cNvPr>
          <p:cNvSpPr/>
          <p:nvPr/>
        </p:nvSpPr>
        <p:spPr>
          <a:xfrm>
            <a:off x="4667200" y="1472292"/>
            <a:ext cx="3206951" cy="1815882"/>
          </a:xfrm>
          <a:prstGeom prst="rect">
            <a:avLst/>
          </a:prstGeom>
        </p:spPr>
        <p:txBody>
          <a:bodyPr wrap="square">
            <a:spAutoFit/>
          </a:bodyPr>
          <a:lstStyle/>
          <a:p>
            <a:r>
              <a:rPr lang="vi-VN" sz="1600" b="1" dirty="0">
                <a:latin typeface="Calibri" panose="020F0502020204030204" pitchFamily="34" charset="0"/>
              </a:rPr>
              <a:t>Ho Chi Minh City</a:t>
            </a:r>
          </a:p>
          <a:p>
            <a:endParaRPr lang="vi-VN" sz="1600" b="1" dirty="0">
              <a:latin typeface="Calibri" panose="020F0502020204030204" pitchFamily="34" charset="0"/>
            </a:endParaRPr>
          </a:p>
          <a:p>
            <a:r>
              <a:rPr lang="vi-VN" sz="1600" dirty="0">
                <a:latin typeface="Calibri" panose="020F0502020204030204" pitchFamily="34" charset="0"/>
              </a:rPr>
              <a:t>No.27 Thang Long, Ward 4, Tan Binh Dist., HCM</a:t>
            </a:r>
            <a:endParaRPr lang="vi-VN" sz="1600" dirty="0"/>
          </a:p>
          <a:p>
            <a:endParaRPr lang="vi-VN" sz="1600" dirty="0">
              <a:latin typeface="Calibri" panose="020F0502020204030204" pitchFamily="34" charset="0"/>
            </a:endParaRPr>
          </a:p>
          <a:p>
            <a:r>
              <a:rPr lang="vi-VN" sz="1600" dirty="0">
                <a:latin typeface="Calibri" panose="020F0502020204030204" pitchFamily="34" charset="0"/>
              </a:rPr>
              <a:t>+84 </a:t>
            </a:r>
            <a:r>
              <a:rPr lang="en-US" sz="1600" dirty="0">
                <a:latin typeface="Calibri" panose="020F0502020204030204" pitchFamily="34" charset="0"/>
              </a:rPr>
              <a:t>2</a:t>
            </a:r>
            <a:r>
              <a:rPr lang="vi-VN" sz="1600" dirty="0">
                <a:latin typeface="Calibri" panose="020F0502020204030204" pitchFamily="34" charset="0"/>
              </a:rPr>
              <a:t>8 73046066</a:t>
            </a:r>
            <a:endParaRPr lang="en-US" sz="1600" dirty="0">
              <a:latin typeface="Calibri" panose="020F0502020204030204" pitchFamily="34" charset="0"/>
            </a:endParaRPr>
          </a:p>
          <a:p>
            <a:r>
              <a:rPr lang="en-US" sz="1600" dirty="0">
                <a:latin typeface="Calibri" panose="020F0502020204030204" pitchFamily="34" charset="0"/>
              </a:rPr>
              <a:t>+84 919 02 8448</a:t>
            </a:r>
            <a:endParaRPr lang="vi-VN" sz="1600" dirty="0">
              <a:latin typeface="Calibri" panose="020F0502020204030204" pitchFamily="34" charset="0"/>
            </a:endParaRPr>
          </a:p>
        </p:txBody>
      </p:sp>
      <p:sp>
        <p:nvSpPr>
          <p:cNvPr id="18" name="Rectangle 17">
            <a:extLst>
              <a:ext uri="{FF2B5EF4-FFF2-40B4-BE49-F238E27FC236}">
                <a16:creationId xmlns:a16="http://schemas.microsoft.com/office/drawing/2014/main" id="{2F215918-BEFB-D441-A36E-886992EAF6BF}"/>
              </a:ext>
            </a:extLst>
          </p:cNvPr>
          <p:cNvSpPr/>
          <p:nvPr/>
        </p:nvSpPr>
        <p:spPr>
          <a:xfrm>
            <a:off x="4667200" y="3715112"/>
            <a:ext cx="3206951" cy="1815882"/>
          </a:xfrm>
          <a:prstGeom prst="rect">
            <a:avLst/>
          </a:prstGeom>
        </p:spPr>
        <p:txBody>
          <a:bodyPr wrap="square">
            <a:spAutoFit/>
          </a:bodyPr>
          <a:lstStyle/>
          <a:p>
            <a:r>
              <a:rPr lang="vi-VN" sz="1600" b="1" dirty="0">
                <a:latin typeface="Calibri" panose="020F0502020204030204" pitchFamily="34" charset="0"/>
              </a:rPr>
              <a:t>Philippines </a:t>
            </a:r>
          </a:p>
          <a:p>
            <a:endParaRPr lang="vi-VN" sz="1600" b="1" dirty="0">
              <a:latin typeface="Calibri" panose="020F0502020204030204" pitchFamily="34" charset="0"/>
            </a:endParaRPr>
          </a:p>
          <a:p>
            <a:r>
              <a:rPr lang="en-US" sz="1600" dirty="0"/>
              <a:t>U1707, </a:t>
            </a:r>
            <a:r>
              <a:rPr lang="en-US" sz="1600" dirty="0" err="1"/>
              <a:t>Cityland</a:t>
            </a:r>
            <a:r>
              <a:rPr lang="en-US" sz="1600" dirty="0"/>
              <a:t> 10, Tower 1, 156 H.V. </a:t>
            </a:r>
            <a:r>
              <a:rPr lang="en-US" sz="1600" dirty="0" err="1"/>
              <a:t>Dela</a:t>
            </a:r>
            <a:r>
              <a:rPr lang="en-US" sz="1600" dirty="0"/>
              <a:t> Costa, Salcedo village, Makati City, Philippines.</a:t>
            </a:r>
            <a:endParaRPr lang="vi-VN" sz="1600" dirty="0">
              <a:latin typeface="Calibri" panose="020F0502020204030204" pitchFamily="34" charset="0"/>
            </a:endParaRPr>
          </a:p>
          <a:p>
            <a:endParaRPr lang="vi-VN" sz="1600" dirty="0">
              <a:latin typeface="Calibri" panose="020F0502020204030204" pitchFamily="34" charset="0"/>
            </a:endParaRPr>
          </a:p>
          <a:p>
            <a:r>
              <a:rPr lang="vi-VN" sz="1600" dirty="0">
                <a:latin typeface="Calibri" panose="020F0502020204030204" pitchFamily="34" charset="0"/>
              </a:rPr>
              <a:t>+63-2-893-19-39 / +63-2-893-14-25</a:t>
            </a:r>
          </a:p>
        </p:txBody>
      </p:sp>
      <p:sp>
        <p:nvSpPr>
          <p:cNvPr id="19" name="Rectangle 18">
            <a:extLst>
              <a:ext uri="{FF2B5EF4-FFF2-40B4-BE49-F238E27FC236}">
                <a16:creationId xmlns:a16="http://schemas.microsoft.com/office/drawing/2014/main" id="{6366DECB-F44B-F047-B86D-7A7CC3274ACD}"/>
              </a:ext>
            </a:extLst>
          </p:cNvPr>
          <p:cNvSpPr/>
          <p:nvPr/>
        </p:nvSpPr>
        <p:spPr>
          <a:xfrm>
            <a:off x="8486725" y="1499588"/>
            <a:ext cx="3206951" cy="1877437"/>
          </a:xfrm>
          <a:prstGeom prst="rect">
            <a:avLst/>
          </a:prstGeom>
        </p:spPr>
        <p:txBody>
          <a:bodyPr wrap="square">
            <a:spAutoFit/>
          </a:bodyPr>
          <a:lstStyle/>
          <a:p>
            <a:r>
              <a:rPr lang="vi-VN" sz="1600" b="1" dirty="0">
                <a:latin typeface="Calibri" panose="020F0502020204030204" pitchFamily="34" charset="0"/>
              </a:rPr>
              <a:t>Da Nang City</a:t>
            </a:r>
          </a:p>
          <a:p>
            <a:endParaRPr lang="vi-VN" sz="1600" b="1" dirty="0">
              <a:latin typeface="Calibri" panose="020F0502020204030204" pitchFamily="34" charset="0"/>
            </a:endParaRPr>
          </a:p>
          <a:p>
            <a:r>
              <a:rPr lang="en-US" sz="1600" dirty="0">
                <a:latin typeface="Segoe UI Light" panose="020B0502040204020203" pitchFamily="34" charset="0"/>
              </a:rPr>
              <a:t>Level 2, 14-16-18 Nguyen Van Linh </a:t>
            </a:r>
            <a:r>
              <a:rPr lang="en-US" sz="1600" dirty="0" err="1">
                <a:latin typeface="Segoe UI Light" panose="020B0502040204020203" pitchFamily="34" charset="0"/>
              </a:rPr>
              <a:t>str</a:t>
            </a:r>
            <a:r>
              <a:rPr lang="en-US" sz="1600" dirty="0">
                <a:latin typeface="Segoe UI Light" panose="020B0502040204020203" pitchFamily="34" charset="0"/>
              </a:rPr>
              <a:t>, Hai Chau </a:t>
            </a:r>
            <a:r>
              <a:rPr lang="en-US" sz="1600" dirty="0" err="1">
                <a:latin typeface="Segoe UI Light" panose="020B0502040204020203" pitchFamily="34" charset="0"/>
              </a:rPr>
              <a:t>dist</a:t>
            </a:r>
            <a:r>
              <a:rPr lang="en-US" sz="1600" dirty="0">
                <a:latin typeface="Segoe UI Light" panose="020B0502040204020203" pitchFamily="34" charset="0"/>
              </a:rPr>
              <a:t>, Da Nang</a:t>
            </a:r>
            <a:r>
              <a:rPr lang="en-US" dirty="0"/>
              <a:t> </a:t>
            </a:r>
          </a:p>
          <a:p>
            <a:endParaRPr lang="en-US" sz="1600" dirty="0">
              <a:latin typeface="Calibri" panose="020F0502020204030204" pitchFamily="34" charset="0"/>
            </a:endParaRPr>
          </a:p>
          <a:p>
            <a:endParaRPr lang="vi-VN" sz="1600" dirty="0">
              <a:latin typeface="Calibri" panose="020F0502020204030204" pitchFamily="34" charset="0"/>
            </a:endParaRPr>
          </a:p>
          <a:p>
            <a:r>
              <a:rPr lang="vi-VN" sz="1600" dirty="0">
                <a:latin typeface="Calibri" panose="020F0502020204030204" pitchFamily="34" charset="0"/>
              </a:rPr>
              <a:t>+ 84 917 73 8448</a:t>
            </a:r>
          </a:p>
        </p:txBody>
      </p:sp>
      <p:cxnSp>
        <p:nvCxnSpPr>
          <p:cNvPr id="20" name="Straight Connector 19">
            <a:extLst>
              <a:ext uri="{FF2B5EF4-FFF2-40B4-BE49-F238E27FC236}">
                <a16:creationId xmlns:a16="http://schemas.microsoft.com/office/drawing/2014/main" id="{D9C8ADD2-75B5-6246-9B11-E1714E183882}"/>
              </a:ext>
            </a:extLst>
          </p:cNvPr>
          <p:cNvCxnSpPr/>
          <p:nvPr/>
        </p:nvCxnSpPr>
        <p:spPr>
          <a:xfrm>
            <a:off x="4360913" y="1247775"/>
            <a:ext cx="0" cy="498157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2D754C-4E73-CB45-812D-286EE67E3FF8}"/>
              </a:ext>
            </a:extLst>
          </p:cNvPr>
          <p:cNvCxnSpPr/>
          <p:nvPr/>
        </p:nvCxnSpPr>
        <p:spPr>
          <a:xfrm>
            <a:off x="8180438" y="1247775"/>
            <a:ext cx="0" cy="498157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116253-773D-1D45-A696-CACA793DFEEE}"/>
              </a:ext>
            </a:extLst>
          </p:cNvPr>
          <p:cNvCxnSpPr/>
          <p:nvPr/>
        </p:nvCxnSpPr>
        <p:spPr>
          <a:xfrm>
            <a:off x="619125" y="3519487"/>
            <a:ext cx="1114860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E0386DE-81C2-DE44-98D6-97159338C352}"/>
              </a:ext>
            </a:extLst>
          </p:cNvPr>
          <p:cNvPicPr>
            <a:picLocks noChangeAspect="1"/>
          </p:cNvPicPr>
          <p:nvPr/>
        </p:nvPicPr>
        <p:blipFill>
          <a:blip r:embed="rId3"/>
          <a:stretch>
            <a:fillRect/>
          </a:stretch>
        </p:blipFill>
        <p:spPr>
          <a:xfrm>
            <a:off x="716468" y="1513236"/>
            <a:ext cx="168750" cy="258750"/>
          </a:xfrm>
          <a:prstGeom prst="rect">
            <a:avLst/>
          </a:prstGeom>
        </p:spPr>
      </p:pic>
      <p:pic>
        <p:nvPicPr>
          <p:cNvPr id="24" name="Picture 23">
            <a:extLst>
              <a:ext uri="{FF2B5EF4-FFF2-40B4-BE49-F238E27FC236}">
                <a16:creationId xmlns:a16="http://schemas.microsoft.com/office/drawing/2014/main" id="{4682BA9A-E7B0-9D48-99E4-BD580CB94DB4}"/>
              </a:ext>
            </a:extLst>
          </p:cNvPr>
          <p:cNvPicPr>
            <a:picLocks noChangeAspect="1"/>
          </p:cNvPicPr>
          <p:nvPr/>
        </p:nvPicPr>
        <p:blipFill>
          <a:blip r:embed="rId3"/>
          <a:stretch>
            <a:fillRect/>
          </a:stretch>
        </p:blipFill>
        <p:spPr>
          <a:xfrm>
            <a:off x="4530825" y="1513236"/>
            <a:ext cx="168750" cy="258750"/>
          </a:xfrm>
          <a:prstGeom prst="rect">
            <a:avLst/>
          </a:prstGeom>
        </p:spPr>
      </p:pic>
      <p:pic>
        <p:nvPicPr>
          <p:cNvPr id="25" name="Picture 24">
            <a:extLst>
              <a:ext uri="{FF2B5EF4-FFF2-40B4-BE49-F238E27FC236}">
                <a16:creationId xmlns:a16="http://schemas.microsoft.com/office/drawing/2014/main" id="{0D2AE04F-E7E8-264B-8687-E32A10276D6A}"/>
              </a:ext>
            </a:extLst>
          </p:cNvPr>
          <p:cNvPicPr>
            <a:picLocks noChangeAspect="1"/>
          </p:cNvPicPr>
          <p:nvPr/>
        </p:nvPicPr>
        <p:blipFill>
          <a:blip r:embed="rId3"/>
          <a:stretch>
            <a:fillRect/>
          </a:stretch>
        </p:blipFill>
        <p:spPr>
          <a:xfrm>
            <a:off x="8337767" y="1513236"/>
            <a:ext cx="168750" cy="258750"/>
          </a:xfrm>
          <a:prstGeom prst="rect">
            <a:avLst/>
          </a:prstGeom>
        </p:spPr>
      </p:pic>
      <p:pic>
        <p:nvPicPr>
          <p:cNvPr id="26" name="Picture 25">
            <a:extLst>
              <a:ext uri="{FF2B5EF4-FFF2-40B4-BE49-F238E27FC236}">
                <a16:creationId xmlns:a16="http://schemas.microsoft.com/office/drawing/2014/main" id="{0F784D8E-D1B8-7C4C-8DF7-54388118F91A}"/>
              </a:ext>
            </a:extLst>
          </p:cNvPr>
          <p:cNvPicPr>
            <a:picLocks noChangeAspect="1"/>
          </p:cNvPicPr>
          <p:nvPr/>
        </p:nvPicPr>
        <p:blipFill>
          <a:blip r:embed="rId3"/>
          <a:stretch>
            <a:fillRect/>
          </a:stretch>
        </p:blipFill>
        <p:spPr>
          <a:xfrm>
            <a:off x="716468" y="3709857"/>
            <a:ext cx="168750" cy="258750"/>
          </a:xfrm>
          <a:prstGeom prst="rect">
            <a:avLst/>
          </a:prstGeom>
        </p:spPr>
      </p:pic>
      <p:pic>
        <p:nvPicPr>
          <p:cNvPr id="27" name="Picture 26">
            <a:extLst>
              <a:ext uri="{FF2B5EF4-FFF2-40B4-BE49-F238E27FC236}">
                <a16:creationId xmlns:a16="http://schemas.microsoft.com/office/drawing/2014/main" id="{E5C141E5-D23E-A04E-81BD-D1CE18FA94EB}"/>
              </a:ext>
            </a:extLst>
          </p:cNvPr>
          <p:cNvPicPr>
            <a:picLocks noChangeAspect="1"/>
          </p:cNvPicPr>
          <p:nvPr/>
        </p:nvPicPr>
        <p:blipFill>
          <a:blip r:embed="rId3"/>
          <a:stretch>
            <a:fillRect/>
          </a:stretch>
        </p:blipFill>
        <p:spPr>
          <a:xfrm>
            <a:off x="4530825" y="3709857"/>
            <a:ext cx="168750" cy="258750"/>
          </a:xfrm>
          <a:prstGeom prst="rect">
            <a:avLst/>
          </a:prstGeom>
        </p:spPr>
      </p:pic>
      <p:sp>
        <p:nvSpPr>
          <p:cNvPr id="28" name="Rectangle 27">
            <a:extLst>
              <a:ext uri="{FF2B5EF4-FFF2-40B4-BE49-F238E27FC236}">
                <a16:creationId xmlns:a16="http://schemas.microsoft.com/office/drawing/2014/main" id="{DB51C396-2CB5-A145-A884-A6B6EE795BFF}"/>
              </a:ext>
            </a:extLst>
          </p:cNvPr>
          <p:cNvSpPr/>
          <p:nvPr/>
        </p:nvSpPr>
        <p:spPr>
          <a:xfrm>
            <a:off x="8571100" y="3676235"/>
            <a:ext cx="3206951" cy="1569660"/>
          </a:xfrm>
          <a:prstGeom prst="rect">
            <a:avLst/>
          </a:prstGeom>
        </p:spPr>
        <p:txBody>
          <a:bodyPr wrap="square">
            <a:spAutoFit/>
          </a:bodyPr>
          <a:lstStyle/>
          <a:p>
            <a:r>
              <a:rPr lang="vi-VN" sz="1600" b="1" dirty="0">
                <a:latin typeface="Calibri" panose="020F0502020204030204" pitchFamily="34" charset="0"/>
              </a:rPr>
              <a:t>Myanmar</a:t>
            </a:r>
          </a:p>
          <a:p>
            <a:endParaRPr lang="vi-VN" sz="1600" b="1" dirty="0">
              <a:latin typeface="Calibri" panose="020F0502020204030204" pitchFamily="34" charset="0"/>
            </a:endParaRPr>
          </a:p>
          <a:p>
            <a:r>
              <a:rPr lang="en-US" sz="1600" dirty="0"/>
              <a:t>Unit 106/A1 , level 1 Aung Chan </a:t>
            </a:r>
            <a:r>
              <a:rPr lang="en-US" sz="1600" dirty="0" err="1"/>
              <a:t>Thar</a:t>
            </a:r>
            <a:r>
              <a:rPr lang="en-US" sz="1600" dirty="0"/>
              <a:t> Condo, Aung Chan </a:t>
            </a:r>
            <a:r>
              <a:rPr lang="en-US" sz="1600" dirty="0" err="1"/>
              <a:t>Thar</a:t>
            </a:r>
            <a:r>
              <a:rPr lang="en-US" sz="1600" dirty="0"/>
              <a:t> Road, </a:t>
            </a:r>
            <a:r>
              <a:rPr lang="en-US" sz="1600" dirty="0" err="1"/>
              <a:t>Yankin</a:t>
            </a:r>
            <a:r>
              <a:rPr lang="en-US" sz="1600" dirty="0"/>
              <a:t> Township, Yangon, Myanmar </a:t>
            </a:r>
            <a:endParaRPr lang="vi-VN" sz="1600" dirty="0">
              <a:latin typeface="Calibri" panose="020F0502020204030204" pitchFamily="34" charset="0"/>
            </a:endParaRPr>
          </a:p>
          <a:p>
            <a:endParaRPr lang="vi-VN" sz="1600" dirty="0">
              <a:latin typeface="Calibri" panose="020F0502020204030204" pitchFamily="34" charset="0"/>
            </a:endParaRPr>
          </a:p>
        </p:txBody>
      </p:sp>
      <p:pic>
        <p:nvPicPr>
          <p:cNvPr id="29" name="Picture 28">
            <a:extLst>
              <a:ext uri="{FF2B5EF4-FFF2-40B4-BE49-F238E27FC236}">
                <a16:creationId xmlns:a16="http://schemas.microsoft.com/office/drawing/2014/main" id="{9885A3E6-9F1A-454C-A783-54E9C7AE1419}"/>
              </a:ext>
            </a:extLst>
          </p:cNvPr>
          <p:cNvPicPr>
            <a:picLocks noChangeAspect="1"/>
          </p:cNvPicPr>
          <p:nvPr/>
        </p:nvPicPr>
        <p:blipFill>
          <a:blip r:embed="rId3"/>
          <a:stretch>
            <a:fillRect/>
          </a:stretch>
        </p:blipFill>
        <p:spPr>
          <a:xfrm>
            <a:off x="8402350" y="3711760"/>
            <a:ext cx="168750" cy="258750"/>
          </a:xfrm>
          <a:prstGeom prst="rect">
            <a:avLst/>
          </a:prstGeom>
        </p:spPr>
      </p:pic>
      <p:pic>
        <p:nvPicPr>
          <p:cNvPr id="30" name="Picture 29">
            <a:extLst>
              <a:ext uri="{FF2B5EF4-FFF2-40B4-BE49-F238E27FC236}">
                <a16:creationId xmlns:a16="http://schemas.microsoft.com/office/drawing/2014/main" id="{51A5C374-E4EB-674F-9DB2-DA1A53B7E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181" y="143500"/>
            <a:ext cx="3363324" cy="818073"/>
          </a:xfrm>
          <a:prstGeom prst="rect">
            <a:avLst/>
          </a:prstGeom>
        </p:spPr>
      </p:pic>
      <p:sp>
        <p:nvSpPr>
          <p:cNvPr id="31" name="TextBox 30">
            <a:extLst>
              <a:ext uri="{FF2B5EF4-FFF2-40B4-BE49-F238E27FC236}">
                <a16:creationId xmlns:a16="http://schemas.microsoft.com/office/drawing/2014/main" id="{C7A3D492-D0E8-B54D-86CE-EF165FA23B8D}"/>
              </a:ext>
            </a:extLst>
          </p:cNvPr>
          <p:cNvSpPr txBox="1"/>
          <p:nvPr/>
        </p:nvSpPr>
        <p:spPr>
          <a:xfrm>
            <a:off x="3403200" y="360242"/>
            <a:ext cx="5385600" cy="584775"/>
          </a:xfrm>
          <a:prstGeom prst="rect">
            <a:avLst/>
          </a:prstGeom>
          <a:noFill/>
        </p:spPr>
        <p:txBody>
          <a:bodyPr wrap="square" rtlCol="0">
            <a:spAutoFit/>
          </a:bodyPr>
          <a:lstStyle/>
          <a:p>
            <a:r>
              <a:rPr lang="en-US" sz="3200" b="1" dirty="0">
                <a:solidFill>
                  <a:srgbClr val="0C7DA5"/>
                </a:solidFill>
                <a:latin typeface="UTM Avo" panose="02040603050506020204" pitchFamily="18" charset="0"/>
              </a:rPr>
              <a:t>OUR SINCERE THANK TO YOU!</a:t>
            </a:r>
          </a:p>
        </p:txBody>
      </p:sp>
    </p:spTree>
    <p:extLst>
      <p:ext uri="{BB962C8B-B14F-4D97-AF65-F5344CB8AC3E}">
        <p14:creationId xmlns:p14="http://schemas.microsoft.com/office/powerpoint/2010/main" val="285814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8" y="-422564"/>
            <a:ext cx="8437417" cy="7168964"/>
          </a:xfrm>
          <a:prstGeom prst="rect">
            <a:avLst/>
          </a:prstGeom>
        </p:spPr>
      </p:pic>
      <p:sp>
        <p:nvSpPr>
          <p:cNvPr id="2" name="Rectangle 1"/>
          <p:cNvSpPr/>
          <p:nvPr/>
        </p:nvSpPr>
        <p:spPr>
          <a:xfrm>
            <a:off x="3048000" y="1305342"/>
            <a:ext cx="6096000" cy="4247317"/>
          </a:xfrm>
          <a:prstGeom prst="rect">
            <a:avLst/>
          </a:prstGeom>
        </p:spPr>
        <p:txBody>
          <a:bodyPr>
            <a:spAutoFit/>
          </a:bodyPr>
          <a:lstStyle/>
          <a:p>
            <a:pPr algn="just">
              <a:lnSpc>
                <a:spcPct val="150000"/>
              </a:lnSpc>
            </a:pPr>
            <a:r>
              <a:rPr lang="vi-VN" dirty="0">
                <a:solidFill>
                  <a:schemeClr val="bg1"/>
                </a:solidFill>
                <a:cs typeface="Arial" panose="020B0604020202020204" pitchFamily="34" charset="0"/>
              </a:rPr>
              <a:t>CleverGroup là đơn vị tiên phong về các dịch vụ và công nghệ quảng cáo thế hệ mới tại Việt Nam. </a:t>
            </a:r>
          </a:p>
          <a:p>
            <a:pPr algn="just">
              <a:lnSpc>
                <a:spcPct val="150000"/>
              </a:lnSpc>
            </a:pPr>
            <a:r>
              <a:rPr lang="vi-VN" dirty="0">
                <a:solidFill>
                  <a:schemeClr val="bg1"/>
                </a:solidFill>
                <a:cs typeface="Arial" panose="020B0604020202020204" pitchFamily="34" charset="0"/>
              </a:rPr>
              <a:t>Tiền thân là Công ty cổ phần Quảng cáo Thông Minh - CleverAds, thành lập năm 2008, sau 11 năm đã phát triển thành CleverGroup và nhanh chóng trở thành thương hiệu hàng đầu trong lĩnh vực tiếp thị, quảng cáo số, công nghệ quảng cáo số tại Việt Nam cũng như khu vực Đông Nam Á. </a:t>
            </a:r>
          </a:p>
          <a:p>
            <a:pPr algn="just">
              <a:lnSpc>
                <a:spcPct val="150000"/>
              </a:lnSpc>
            </a:pPr>
            <a:r>
              <a:rPr lang="vi-VN" dirty="0">
                <a:solidFill>
                  <a:schemeClr val="bg1"/>
                </a:solidFill>
                <a:cs typeface="Arial" panose="020B0604020202020204" pitchFamily="34" charset="0"/>
              </a:rPr>
              <a:t>CleverGroup hiện đang kinh doanh tại các thị trường Việt Nam, Indonesia, Philipines, Myanmar.</a:t>
            </a: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07818" y="597462"/>
            <a:ext cx="12008999" cy="584775"/>
          </a:xfrm>
          <a:prstGeom prst="rect">
            <a:avLst/>
          </a:prstGeom>
          <a:noFill/>
        </p:spPr>
        <p:txBody>
          <a:bodyPr wrap="square" rtlCol="0">
            <a:spAutoFit/>
          </a:bodyPr>
          <a:lstStyle/>
          <a:p>
            <a:r>
              <a:rPr lang="en-US" sz="3200" b="1" dirty="0">
                <a:solidFill>
                  <a:srgbClr val="0C7DA5"/>
                </a:solidFill>
                <a:latin typeface="UTM Avo" panose="02040603050506020204" pitchFamily="18" charset="0"/>
              </a:rPr>
              <a:t>1. INTRODUCTION ABOUT CLEVER GROUP</a:t>
            </a:r>
          </a:p>
        </p:txBody>
      </p:sp>
      <p:sp>
        <p:nvSpPr>
          <p:cNvPr id="11" name="Rectangle 10"/>
          <p:cNvSpPr/>
          <p:nvPr/>
        </p:nvSpPr>
        <p:spPr>
          <a:xfrm>
            <a:off x="8084126" y="0"/>
            <a:ext cx="4107873" cy="6993081"/>
          </a:xfrm>
          <a:prstGeom prst="rect">
            <a:avLst/>
          </a:prstGeom>
          <a:solidFill>
            <a:srgbClr val="0C7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59761" y="612940"/>
            <a:ext cx="3356602" cy="5201232"/>
          </a:xfrm>
          <a:prstGeom prst="rect">
            <a:avLst/>
          </a:prstGeom>
          <a:noFill/>
        </p:spPr>
        <p:txBody>
          <a:bodyPr wrap="square" rtlCol="0">
            <a:spAutoFit/>
          </a:bodyPr>
          <a:lstStyle/>
          <a:p>
            <a:pPr algn="just">
              <a:lnSpc>
                <a:spcPct val="200000"/>
              </a:lnSpc>
            </a:pPr>
            <a:r>
              <a:rPr lang="en-US" sz="1400" dirty="0">
                <a:solidFill>
                  <a:schemeClr val="bg1"/>
                </a:solidFill>
                <a:latin typeface="Segoe UI Light" panose="020B0502040204020203" pitchFamily="34" charset="0"/>
                <a:cs typeface="Segoe UI Light" panose="020B0502040204020203" pitchFamily="34" charset="0"/>
              </a:rPr>
              <a:t>Clever Group is a pioneer in new-generation advertising services and technologies in Vietnam. Formerly known as </a:t>
            </a:r>
            <a:r>
              <a:rPr lang="en-US" sz="1400" dirty="0" err="1">
                <a:solidFill>
                  <a:schemeClr val="bg1"/>
                </a:solidFill>
                <a:latin typeface="Segoe UI Light" panose="020B0502040204020203" pitchFamily="34" charset="0"/>
                <a:cs typeface="Segoe UI Light" panose="020B0502040204020203" pitchFamily="34" charset="0"/>
              </a:rPr>
              <a:t>CleverAds</a:t>
            </a:r>
            <a:r>
              <a:rPr lang="en-US" sz="1400" dirty="0">
                <a:solidFill>
                  <a:schemeClr val="bg1"/>
                </a:solidFill>
                <a:latin typeface="Segoe UI Light" panose="020B0502040204020203" pitchFamily="34" charset="0"/>
                <a:cs typeface="Segoe UI Light" panose="020B0502040204020203" pitchFamily="34" charset="0"/>
              </a:rPr>
              <a:t> and founded in 2008, after 11 years of development, Clever Group ever since has quickly become a leading brand in marketing, digital advertising, advertising technology in Vietnam as well as Southeast Asia. Clever Group is currently having offices in markets of Vietnam, Indonesia, Philippines and Myanmar.</a:t>
            </a:r>
            <a:endParaRPr lang="en-US" dirty="0">
              <a:solidFill>
                <a:srgbClr val="C0504D"/>
              </a:solidFill>
              <a:latin typeface="Georgia Ref"/>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28235" b="22745"/>
          <a:stretch/>
        </p:blipFill>
        <p:spPr>
          <a:xfrm>
            <a:off x="284099" y="2257231"/>
            <a:ext cx="7428575" cy="1785938"/>
          </a:xfrm>
          <a:prstGeom prst="rect">
            <a:avLst/>
          </a:prstGeom>
        </p:spPr>
      </p:pic>
      <p:sp>
        <p:nvSpPr>
          <p:cNvPr id="3" name="Rectangle 2"/>
          <p:cNvSpPr/>
          <p:nvPr/>
        </p:nvSpPr>
        <p:spPr>
          <a:xfrm>
            <a:off x="11498400" y="6400800"/>
            <a:ext cx="446400" cy="345600"/>
          </a:xfrm>
          <a:prstGeom prst="rect">
            <a:avLst/>
          </a:prstGeom>
          <a:solidFill>
            <a:srgbClr val="0C7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UTM Avo" panose="02040603050506020204" pitchFamily="18" charset="0"/>
              </a:rPr>
              <a:t>3</a:t>
            </a:r>
          </a:p>
        </p:txBody>
      </p:sp>
    </p:spTree>
    <p:extLst>
      <p:ext uri="{BB962C8B-B14F-4D97-AF65-F5344CB8AC3E}">
        <p14:creationId xmlns:p14="http://schemas.microsoft.com/office/powerpoint/2010/main" val="394491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
          <p:cNvSpPr txBox="1">
            <a:spLocks/>
          </p:cNvSpPr>
          <p:nvPr/>
        </p:nvSpPr>
        <p:spPr>
          <a:xfrm>
            <a:off x="691388" y="101361"/>
            <a:ext cx="9595611" cy="71929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DA5"/>
                </a:solidFill>
                <a:latin typeface="UTM Avo" panose="02040603050506020204" pitchFamily="18" charset="0"/>
                <a:cs typeface="Arial" panose="020B0604020202020204" pitchFamily="34" charset="0"/>
              </a:rPr>
              <a:t>MEMBER COMPANIES</a:t>
            </a:r>
            <a:endParaRPr lang="vi-VN" sz="2400" b="1" dirty="0">
              <a:solidFill>
                <a:srgbClr val="0C7DA5"/>
              </a:solidFill>
              <a:latin typeface="Arial" panose="020B0604020202020204" pitchFamily="34" charset="0"/>
              <a:cs typeface="Arial" panose="020B0604020202020204" pitchFamily="34" charset="0"/>
            </a:endParaRPr>
          </a:p>
        </p:txBody>
      </p:sp>
      <p:sp>
        <p:nvSpPr>
          <p:cNvPr id="9" name="Slide Number Placeholder 2"/>
          <p:cNvSpPr txBox="1">
            <a:spLocks/>
          </p:cNvSpPr>
          <p:nvPr/>
        </p:nvSpPr>
        <p:spPr>
          <a:xfrm>
            <a:off x="11138727" y="6483910"/>
            <a:ext cx="659218" cy="214349"/>
          </a:xfrm>
          <a:prstGeom prst="rect">
            <a:avLst/>
          </a:prstGeom>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vi-VN" sz="1400"/>
              <a:t>5</a:t>
            </a:r>
          </a:p>
        </p:txBody>
      </p:sp>
      <p:sp>
        <p:nvSpPr>
          <p:cNvPr id="10" name="Isosceles Triangle 4"/>
          <p:cNvSpPr/>
          <p:nvPr/>
        </p:nvSpPr>
        <p:spPr>
          <a:xfrm>
            <a:off x="-31173" y="5631875"/>
            <a:ext cx="9684327" cy="1246908"/>
          </a:xfrm>
          <a:custGeom>
            <a:avLst/>
            <a:gdLst>
              <a:gd name="connsiteX0" fmla="*/ 0 w 4488873"/>
              <a:gd name="connsiteY0" fmla="*/ 3792681 h 3792681"/>
              <a:gd name="connsiteX1" fmla="*/ 2244437 w 4488873"/>
              <a:gd name="connsiteY1" fmla="*/ 0 h 3792681"/>
              <a:gd name="connsiteX2" fmla="*/ 4488873 w 4488873"/>
              <a:gd name="connsiteY2" fmla="*/ 3792681 h 3792681"/>
              <a:gd name="connsiteX3" fmla="*/ 0 w 4488873"/>
              <a:gd name="connsiteY3" fmla="*/ 3792681 h 3792681"/>
              <a:gd name="connsiteX0" fmla="*/ 2618508 w 7107381"/>
              <a:gd name="connsiteY0" fmla="*/ 2067790 h 2067790"/>
              <a:gd name="connsiteX1" fmla="*/ 0 w 7107381"/>
              <a:gd name="connsiteY1" fmla="*/ 0 h 2067790"/>
              <a:gd name="connsiteX2" fmla="*/ 7107381 w 7107381"/>
              <a:gd name="connsiteY2" fmla="*/ 2067790 h 2067790"/>
              <a:gd name="connsiteX3" fmla="*/ 2618508 w 7107381"/>
              <a:gd name="connsiteY3" fmla="*/ 2067790 h 2067790"/>
              <a:gd name="connsiteX0" fmla="*/ 2618508 w 8011390"/>
              <a:gd name="connsiteY0" fmla="*/ 2067790 h 3158836"/>
              <a:gd name="connsiteX1" fmla="*/ 0 w 8011390"/>
              <a:gd name="connsiteY1" fmla="*/ 0 h 3158836"/>
              <a:gd name="connsiteX2" fmla="*/ 8011390 w 8011390"/>
              <a:gd name="connsiteY2" fmla="*/ 3158836 h 3158836"/>
              <a:gd name="connsiteX3" fmla="*/ 2618508 w 8011390"/>
              <a:gd name="connsiteY3" fmla="*/ 2067790 h 3158836"/>
              <a:gd name="connsiteX0" fmla="*/ 0 w 8094519"/>
              <a:gd name="connsiteY0" fmla="*/ 3273135 h 3273135"/>
              <a:gd name="connsiteX1" fmla="*/ 83129 w 8094519"/>
              <a:gd name="connsiteY1" fmla="*/ 0 h 3273135"/>
              <a:gd name="connsiteX2" fmla="*/ 8094519 w 8094519"/>
              <a:gd name="connsiteY2" fmla="*/ 3158836 h 3273135"/>
              <a:gd name="connsiteX3" fmla="*/ 0 w 8094519"/>
              <a:gd name="connsiteY3" fmla="*/ 3273135 h 3273135"/>
              <a:gd name="connsiteX0" fmla="*/ 0 w 8094519"/>
              <a:gd name="connsiteY0" fmla="*/ 1953490 h 1953490"/>
              <a:gd name="connsiteX1" fmla="*/ 218210 w 8094519"/>
              <a:gd name="connsiteY1" fmla="*/ 0 h 1953490"/>
              <a:gd name="connsiteX2" fmla="*/ 8094519 w 8094519"/>
              <a:gd name="connsiteY2" fmla="*/ 1839191 h 1953490"/>
              <a:gd name="connsiteX3" fmla="*/ 0 w 8094519"/>
              <a:gd name="connsiteY3" fmla="*/ 1953490 h 1953490"/>
              <a:gd name="connsiteX0" fmla="*/ 270163 w 7876309"/>
              <a:gd name="connsiteY0" fmla="*/ 1735281 h 1839191"/>
              <a:gd name="connsiteX1" fmla="*/ 0 w 7876309"/>
              <a:gd name="connsiteY1" fmla="*/ 0 h 1839191"/>
              <a:gd name="connsiteX2" fmla="*/ 7876309 w 7876309"/>
              <a:gd name="connsiteY2" fmla="*/ 1839191 h 1839191"/>
              <a:gd name="connsiteX3" fmla="*/ 270163 w 7876309"/>
              <a:gd name="connsiteY3" fmla="*/ 1735281 h 1839191"/>
              <a:gd name="connsiteX0" fmla="*/ 0 w 7897091"/>
              <a:gd name="connsiteY0" fmla="*/ 1693717 h 1839191"/>
              <a:gd name="connsiteX1" fmla="*/ 20782 w 7897091"/>
              <a:gd name="connsiteY1" fmla="*/ 0 h 1839191"/>
              <a:gd name="connsiteX2" fmla="*/ 7897091 w 7897091"/>
              <a:gd name="connsiteY2" fmla="*/ 1839191 h 1839191"/>
              <a:gd name="connsiteX3" fmla="*/ 0 w 7897091"/>
              <a:gd name="connsiteY3" fmla="*/ 1693717 h 1839191"/>
              <a:gd name="connsiteX0" fmla="*/ 0 w 7897091"/>
              <a:gd name="connsiteY0" fmla="*/ 1246908 h 1392382"/>
              <a:gd name="connsiteX1" fmla="*/ 10391 w 7897091"/>
              <a:gd name="connsiteY1" fmla="*/ 0 h 1392382"/>
              <a:gd name="connsiteX2" fmla="*/ 7897091 w 7897091"/>
              <a:gd name="connsiteY2" fmla="*/ 1392382 h 1392382"/>
              <a:gd name="connsiteX3" fmla="*/ 0 w 7897091"/>
              <a:gd name="connsiteY3" fmla="*/ 1246908 h 1392382"/>
              <a:gd name="connsiteX0" fmla="*/ 0 w 9684327"/>
              <a:gd name="connsiteY0" fmla="*/ 1246908 h 1246908"/>
              <a:gd name="connsiteX1" fmla="*/ 10391 w 9684327"/>
              <a:gd name="connsiteY1" fmla="*/ 0 h 1246908"/>
              <a:gd name="connsiteX2" fmla="*/ 9684327 w 9684327"/>
              <a:gd name="connsiteY2" fmla="*/ 1236518 h 1246908"/>
              <a:gd name="connsiteX3" fmla="*/ 0 w 9684327"/>
              <a:gd name="connsiteY3" fmla="*/ 1246908 h 1246908"/>
            </a:gdLst>
            <a:ahLst/>
            <a:cxnLst>
              <a:cxn ang="0">
                <a:pos x="connsiteX0" y="connsiteY0"/>
              </a:cxn>
              <a:cxn ang="0">
                <a:pos x="connsiteX1" y="connsiteY1"/>
              </a:cxn>
              <a:cxn ang="0">
                <a:pos x="connsiteX2" y="connsiteY2"/>
              </a:cxn>
              <a:cxn ang="0">
                <a:pos x="connsiteX3" y="connsiteY3"/>
              </a:cxn>
            </a:cxnLst>
            <a:rect l="l" t="t" r="r" b="b"/>
            <a:pathLst>
              <a:path w="9684327" h="1246908">
                <a:moveTo>
                  <a:pt x="0" y="1246908"/>
                </a:moveTo>
                <a:cubicBezTo>
                  <a:pt x="3464" y="831272"/>
                  <a:pt x="6927" y="415636"/>
                  <a:pt x="10391" y="0"/>
                </a:cubicBezTo>
                <a:lnTo>
                  <a:pt x="9684327" y="1236518"/>
                </a:lnTo>
                <a:lnTo>
                  <a:pt x="0" y="1246908"/>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5"/>
          <p:cNvSpPr/>
          <p:nvPr/>
        </p:nvSpPr>
        <p:spPr>
          <a:xfrm>
            <a:off x="11170226" y="3813462"/>
            <a:ext cx="1091047" cy="3044537"/>
          </a:xfrm>
          <a:custGeom>
            <a:avLst/>
            <a:gdLst>
              <a:gd name="connsiteX0" fmla="*/ 0 w 3740727"/>
              <a:gd name="connsiteY0" fmla="*/ 2150918 h 2150918"/>
              <a:gd name="connsiteX1" fmla="*/ 1870364 w 3740727"/>
              <a:gd name="connsiteY1" fmla="*/ 0 h 2150918"/>
              <a:gd name="connsiteX2" fmla="*/ 3740727 w 3740727"/>
              <a:gd name="connsiteY2" fmla="*/ 2150918 h 2150918"/>
              <a:gd name="connsiteX3" fmla="*/ 0 w 3740727"/>
              <a:gd name="connsiteY3" fmla="*/ 2150918 h 2150918"/>
              <a:gd name="connsiteX0" fmla="*/ 0 w 3740727"/>
              <a:gd name="connsiteY0" fmla="*/ 4135582 h 4135582"/>
              <a:gd name="connsiteX1" fmla="*/ 2213264 w 3740727"/>
              <a:gd name="connsiteY1" fmla="*/ 0 h 4135582"/>
              <a:gd name="connsiteX2" fmla="*/ 3740727 w 3740727"/>
              <a:gd name="connsiteY2" fmla="*/ 4135582 h 4135582"/>
              <a:gd name="connsiteX3" fmla="*/ 0 w 3740727"/>
              <a:gd name="connsiteY3" fmla="*/ 4135582 h 4135582"/>
              <a:gd name="connsiteX0" fmla="*/ 0 w 4239491"/>
              <a:gd name="connsiteY0" fmla="*/ 3158837 h 4135582"/>
              <a:gd name="connsiteX1" fmla="*/ 2712028 w 4239491"/>
              <a:gd name="connsiteY1" fmla="*/ 0 h 4135582"/>
              <a:gd name="connsiteX2" fmla="*/ 4239491 w 4239491"/>
              <a:gd name="connsiteY2" fmla="*/ 4135582 h 4135582"/>
              <a:gd name="connsiteX3" fmla="*/ 0 w 4239491"/>
              <a:gd name="connsiteY3" fmla="*/ 3158837 h 4135582"/>
              <a:gd name="connsiteX0" fmla="*/ 0 w 2712028"/>
              <a:gd name="connsiteY0" fmla="*/ 3158837 h 3158837"/>
              <a:gd name="connsiteX1" fmla="*/ 2712028 w 2712028"/>
              <a:gd name="connsiteY1" fmla="*/ 0 h 3158837"/>
              <a:gd name="connsiteX2" fmla="*/ 2337954 w 2712028"/>
              <a:gd name="connsiteY2" fmla="*/ 2982191 h 3158837"/>
              <a:gd name="connsiteX3" fmla="*/ 0 w 2712028"/>
              <a:gd name="connsiteY3" fmla="*/ 3158837 h 3158837"/>
              <a:gd name="connsiteX0" fmla="*/ 0 w 2712028"/>
              <a:gd name="connsiteY0" fmla="*/ 3158837 h 3158837"/>
              <a:gd name="connsiteX1" fmla="*/ 2712028 w 2712028"/>
              <a:gd name="connsiteY1" fmla="*/ 0 h 3158837"/>
              <a:gd name="connsiteX2" fmla="*/ 2670463 w 2712028"/>
              <a:gd name="connsiteY2" fmla="*/ 3002973 h 3158837"/>
              <a:gd name="connsiteX3" fmla="*/ 0 w 2712028"/>
              <a:gd name="connsiteY3" fmla="*/ 3158837 h 3158837"/>
              <a:gd name="connsiteX0" fmla="*/ 0 w 1496292"/>
              <a:gd name="connsiteY0" fmla="*/ 2857501 h 3002973"/>
              <a:gd name="connsiteX1" fmla="*/ 1496292 w 1496292"/>
              <a:gd name="connsiteY1" fmla="*/ 0 h 3002973"/>
              <a:gd name="connsiteX2" fmla="*/ 1454727 w 1496292"/>
              <a:gd name="connsiteY2" fmla="*/ 3002973 h 3002973"/>
              <a:gd name="connsiteX3" fmla="*/ 0 w 1496292"/>
              <a:gd name="connsiteY3" fmla="*/ 2857501 h 3002973"/>
              <a:gd name="connsiteX0" fmla="*/ 0 w 1070265"/>
              <a:gd name="connsiteY0" fmla="*/ 2951019 h 3002973"/>
              <a:gd name="connsiteX1" fmla="*/ 1070265 w 1070265"/>
              <a:gd name="connsiteY1" fmla="*/ 0 h 3002973"/>
              <a:gd name="connsiteX2" fmla="*/ 1028700 w 1070265"/>
              <a:gd name="connsiteY2" fmla="*/ 3002973 h 3002973"/>
              <a:gd name="connsiteX3" fmla="*/ 0 w 1070265"/>
              <a:gd name="connsiteY3" fmla="*/ 2951019 h 3002973"/>
              <a:gd name="connsiteX0" fmla="*/ 0 w 1091047"/>
              <a:gd name="connsiteY0" fmla="*/ 3044537 h 3044537"/>
              <a:gd name="connsiteX1" fmla="*/ 1091047 w 1091047"/>
              <a:gd name="connsiteY1" fmla="*/ 0 h 3044537"/>
              <a:gd name="connsiteX2" fmla="*/ 1049482 w 1091047"/>
              <a:gd name="connsiteY2" fmla="*/ 3002973 h 3044537"/>
              <a:gd name="connsiteX3" fmla="*/ 0 w 1091047"/>
              <a:gd name="connsiteY3" fmla="*/ 3044537 h 3044537"/>
            </a:gdLst>
            <a:ahLst/>
            <a:cxnLst>
              <a:cxn ang="0">
                <a:pos x="connsiteX0" y="connsiteY0"/>
              </a:cxn>
              <a:cxn ang="0">
                <a:pos x="connsiteX1" y="connsiteY1"/>
              </a:cxn>
              <a:cxn ang="0">
                <a:pos x="connsiteX2" y="connsiteY2"/>
              </a:cxn>
              <a:cxn ang="0">
                <a:pos x="connsiteX3" y="connsiteY3"/>
              </a:cxn>
            </a:cxnLst>
            <a:rect l="l" t="t" r="r" b="b"/>
            <a:pathLst>
              <a:path w="1091047" h="3044537">
                <a:moveTo>
                  <a:pt x="0" y="3044537"/>
                </a:moveTo>
                <a:lnTo>
                  <a:pt x="1091047" y="0"/>
                </a:lnTo>
                <a:lnTo>
                  <a:pt x="1049482" y="3002973"/>
                </a:lnTo>
                <a:lnTo>
                  <a:pt x="0" y="3044537"/>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7151" y="84197"/>
            <a:ext cx="753341" cy="639038"/>
          </a:xfrm>
          <a:prstGeom prst="triangle">
            <a:avLst/>
          </a:pr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98400" y="6386400"/>
            <a:ext cx="446400" cy="360000"/>
          </a:xfrm>
          <a:prstGeom prst="rect">
            <a:avLst/>
          </a:prstGeom>
          <a:solidFill>
            <a:srgbClr val="0C7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UTM Avo" panose="02040603050506020204" pitchFamily="18" charset="0"/>
              </a:rPr>
              <a:t>4</a:t>
            </a:r>
            <a:endParaRPr lang="en-US" sz="1200" dirty="0">
              <a:solidFill>
                <a:schemeClr val="bg1"/>
              </a:solidFill>
              <a:latin typeface="UTM Avo" panose="02040603050506020204" pitchFamily="18" charset="0"/>
            </a:endParaRPr>
          </a:p>
        </p:txBody>
      </p:sp>
      <p:pic>
        <p:nvPicPr>
          <p:cNvPr id="7" name="Picture 6">
            <a:extLst>
              <a:ext uri="{FF2B5EF4-FFF2-40B4-BE49-F238E27FC236}">
                <a16:creationId xmlns:a16="http://schemas.microsoft.com/office/drawing/2014/main" id="{3BB62742-5E92-5A4E-BC24-E1E69B86E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71" y="470437"/>
            <a:ext cx="10286999" cy="5786437"/>
          </a:xfrm>
          <a:prstGeom prst="rect">
            <a:avLst/>
          </a:prstGeom>
        </p:spPr>
      </p:pic>
    </p:spTree>
    <p:extLst>
      <p:ext uri="{BB962C8B-B14F-4D97-AF65-F5344CB8AC3E}">
        <p14:creationId xmlns:p14="http://schemas.microsoft.com/office/powerpoint/2010/main" val="86058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135345" y="1747245"/>
            <a:ext cx="7515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7DA5"/>
                </a:solidFill>
                <a:effectLst/>
                <a:uLnTx/>
                <a:uFillTx/>
                <a:latin typeface="Segoe UI Light" panose="020B0502040204020203" pitchFamily="34" charset="0"/>
                <a:ea typeface="+mn-ea"/>
                <a:cs typeface="Segoe UI Light" panose="020B0502040204020203" pitchFamily="34" charset="0"/>
              </a:rPr>
              <a:t>2017</a:t>
            </a:r>
          </a:p>
        </p:txBody>
      </p:sp>
      <p:sp>
        <p:nvSpPr>
          <p:cNvPr id="3" name="TextBox 2"/>
          <p:cNvSpPr txBox="1"/>
          <p:nvPr/>
        </p:nvSpPr>
        <p:spPr>
          <a:xfrm>
            <a:off x="8590547" y="1833718"/>
            <a:ext cx="2206649" cy="246221"/>
          </a:xfrm>
          <a:prstGeom prst="rect">
            <a:avLst/>
          </a:prstGeom>
          <a:noFill/>
        </p:spPr>
        <p:txBody>
          <a:bodyPr wrap="square" rtlCol="0">
            <a:spAutoFit/>
          </a:bodyPr>
          <a:lstStyle/>
          <a:p>
            <a:pPr algn="r"/>
            <a:r>
              <a:rPr lang="en-US" sz="1000">
                <a:latin typeface="Segoe UI Light" panose="020B0502040204020203" pitchFamily="34" charset="0"/>
                <a:cs typeface="Segoe UI Light" panose="020B0502040204020203" pitchFamily="34" charset="0"/>
              </a:rPr>
              <a:t>Establishment of Myanmar Branch</a:t>
            </a:r>
            <a:endParaRPr lang="en-US" sz="1000" dirty="0">
              <a:latin typeface="Segoe UI Light" panose="020B0502040204020203" pitchFamily="34" charset="0"/>
              <a:cs typeface="Segoe UI Light" panose="020B0502040204020203" pitchFamily="34" charset="0"/>
            </a:endParaRPr>
          </a:p>
        </p:txBody>
      </p:sp>
      <p:sp>
        <p:nvSpPr>
          <p:cNvPr id="4" name="Rectangle 3"/>
          <p:cNvSpPr/>
          <p:nvPr/>
        </p:nvSpPr>
        <p:spPr>
          <a:xfrm>
            <a:off x="7317817" y="2957663"/>
            <a:ext cx="3500967"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Welcomed investment from Yello Digital Marketing</a:t>
            </a:r>
            <a:endParaRPr kumimoji="0" lang="vi-VN" sz="1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5" name="TextBox 4"/>
          <p:cNvSpPr txBox="1"/>
          <p:nvPr/>
        </p:nvSpPr>
        <p:spPr>
          <a:xfrm>
            <a:off x="11156933" y="2305769"/>
            <a:ext cx="7515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7DA5"/>
                </a:solidFill>
                <a:effectLst/>
                <a:uLnTx/>
                <a:uFillTx/>
                <a:latin typeface="Segoe UI Light" panose="020B0502040204020203" pitchFamily="34" charset="0"/>
                <a:ea typeface="+mn-ea"/>
                <a:cs typeface="Segoe UI Light" panose="020B0502040204020203" pitchFamily="34" charset="0"/>
              </a:rPr>
              <a:t>2016</a:t>
            </a:r>
          </a:p>
        </p:txBody>
      </p:sp>
      <p:sp>
        <p:nvSpPr>
          <p:cNvPr id="6" name="TextBox 5"/>
          <p:cNvSpPr txBox="1"/>
          <p:nvPr/>
        </p:nvSpPr>
        <p:spPr>
          <a:xfrm>
            <a:off x="11139494" y="2861252"/>
            <a:ext cx="1282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7DA5"/>
                </a:solidFill>
                <a:effectLst/>
                <a:uLnTx/>
                <a:uFillTx/>
                <a:latin typeface="Segoe UI Light" panose="020B0502040204020203" pitchFamily="34" charset="0"/>
                <a:ea typeface="+mn-ea"/>
                <a:cs typeface="Segoe UI Light" panose="020B0502040204020203" pitchFamily="34" charset="0"/>
              </a:rPr>
              <a:t>2015</a:t>
            </a:r>
          </a:p>
        </p:txBody>
      </p:sp>
      <p:sp>
        <p:nvSpPr>
          <p:cNvPr id="7" name="TextBox 6"/>
          <p:cNvSpPr txBox="1"/>
          <p:nvPr/>
        </p:nvSpPr>
        <p:spPr>
          <a:xfrm>
            <a:off x="8977148" y="2432216"/>
            <a:ext cx="1771944" cy="230832"/>
          </a:xfrm>
          <a:prstGeom prst="rect">
            <a:avLst/>
          </a:prstGeom>
          <a:noFill/>
        </p:spPr>
        <p:txBody>
          <a:bodyPr wrap="square" rtlCol="0">
            <a:spAutoFit/>
          </a:bodyPr>
          <a:lstStyle/>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solidFill>
                  <a:prstClr val="black"/>
                </a:solidFill>
                <a:latin typeface="Segoe UI Light" panose="020B0502040204020203" pitchFamily="34" charset="0"/>
                <a:cs typeface="Segoe UI Light" panose="020B0502040204020203" pitchFamily="34" charset="0"/>
              </a:rPr>
              <a:t>Best Mobile Campaign</a:t>
            </a:r>
            <a:endParaRPr kumimoji="0" lang="en-US"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8" name="TextBox 7"/>
          <p:cNvSpPr txBox="1"/>
          <p:nvPr/>
        </p:nvSpPr>
        <p:spPr>
          <a:xfrm>
            <a:off x="7162086" y="2439747"/>
            <a:ext cx="2141456" cy="230832"/>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Best Youtube &amp; Dissplay Campaign</a:t>
            </a:r>
            <a:endParaRPr kumimoji="0" lang="en-US" sz="9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9" name="TextBox 8"/>
          <p:cNvSpPr txBox="1"/>
          <p:nvPr/>
        </p:nvSpPr>
        <p:spPr>
          <a:xfrm>
            <a:off x="11156933" y="3852943"/>
            <a:ext cx="7515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7DA5"/>
                </a:solidFill>
                <a:effectLst/>
                <a:uLnTx/>
                <a:uFillTx/>
                <a:latin typeface="Segoe UI Light" panose="020B0502040204020203" pitchFamily="34" charset="0"/>
                <a:ea typeface="+mn-ea"/>
                <a:cs typeface="Segoe UI Light" panose="020B0502040204020203" pitchFamily="34" charset="0"/>
              </a:rPr>
              <a:t>2013</a:t>
            </a:r>
          </a:p>
        </p:txBody>
      </p:sp>
      <p:sp>
        <p:nvSpPr>
          <p:cNvPr id="10" name="TextBox 9"/>
          <p:cNvSpPr txBox="1"/>
          <p:nvPr/>
        </p:nvSpPr>
        <p:spPr>
          <a:xfrm>
            <a:off x="6743700" y="3917146"/>
            <a:ext cx="4075084" cy="553998"/>
          </a:xfrm>
          <a:prstGeom prst="rect">
            <a:avLst/>
          </a:prstGeom>
          <a:noFill/>
        </p:spPr>
        <p:txBody>
          <a:bodyPr wrap="square" rtlCol="0">
            <a:spAutoFit/>
          </a:bodyPr>
          <a:lstStyle/>
          <a:p>
            <a:pPr algn="r"/>
            <a:r>
              <a:rPr lang="en-US" sz="1000">
                <a:latin typeface="Segoe UI Light" panose="020B0502040204020203" pitchFamily="34" charset="0"/>
                <a:cs typeface="Segoe UI Light" panose="020B0502040204020203" pitchFamily="34" charset="0"/>
              </a:rPr>
              <a:t>Establishment of Philippines Branch</a:t>
            </a:r>
          </a:p>
          <a:p>
            <a:pPr algn="r"/>
            <a:r>
              <a:rPr lang="en-US" sz="1000">
                <a:latin typeface="Segoe UI Light" panose="020B0502040204020203" pitchFamily="34" charset="0"/>
                <a:cs typeface="Segoe UI Light" panose="020B0502040204020203" pitchFamily="34" charset="0"/>
              </a:rPr>
              <a:t>Officially became the first Facebook Authorized Reseller In VietNam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11" name="TextBox 10"/>
          <p:cNvSpPr txBox="1"/>
          <p:nvPr/>
        </p:nvSpPr>
        <p:spPr>
          <a:xfrm>
            <a:off x="11156933" y="4483745"/>
            <a:ext cx="1282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7DA5"/>
                </a:solidFill>
                <a:effectLst/>
                <a:uLnTx/>
                <a:uFillTx/>
                <a:latin typeface="Segoe UI Light" panose="020B0502040204020203" pitchFamily="34" charset="0"/>
                <a:ea typeface="+mn-ea"/>
                <a:cs typeface="Segoe UI Light" panose="020B0502040204020203" pitchFamily="34" charset="0"/>
              </a:rPr>
              <a:t>2012</a:t>
            </a:r>
          </a:p>
        </p:txBody>
      </p:sp>
      <p:sp>
        <p:nvSpPr>
          <p:cNvPr id="12" name="TextBox 11"/>
          <p:cNvSpPr txBox="1"/>
          <p:nvPr/>
        </p:nvSpPr>
        <p:spPr>
          <a:xfrm>
            <a:off x="8698508" y="4566339"/>
            <a:ext cx="2104734" cy="246221"/>
          </a:xfrm>
          <a:prstGeom prst="rect">
            <a:avLst/>
          </a:prstGeom>
          <a:noFill/>
        </p:spPr>
        <p:txBody>
          <a:bodyPr wrap="square" rtlCol="0">
            <a:spAutoFit/>
          </a:bodyPr>
          <a:lstStyle/>
          <a:p>
            <a:pPr algn="r"/>
            <a:r>
              <a:rPr lang="en-US" sz="1000">
                <a:latin typeface="Segoe UI Light" panose="020B0502040204020203" pitchFamily="34" charset="0"/>
                <a:cs typeface="Segoe UI Light" panose="020B0502040204020203" pitchFamily="34" charset="0"/>
              </a:rPr>
              <a:t>Establishment of Da Nang Branch</a:t>
            </a:r>
            <a:endParaRPr lang="en-US" sz="1000" dirty="0">
              <a:latin typeface="Segoe UI Light" panose="020B0502040204020203" pitchFamily="34" charset="0"/>
              <a:cs typeface="Segoe UI Light" panose="020B0502040204020203" pitchFamily="34" charset="0"/>
            </a:endParaRPr>
          </a:p>
        </p:txBody>
      </p:sp>
      <p:sp>
        <p:nvSpPr>
          <p:cNvPr id="13" name="TextBox 12"/>
          <p:cNvSpPr txBox="1"/>
          <p:nvPr/>
        </p:nvSpPr>
        <p:spPr>
          <a:xfrm>
            <a:off x="11185733" y="5049630"/>
            <a:ext cx="1282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7DA5"/>
                </a:solidFill>
                <a:effectLst/>
                <a:uLnTx/>
                <a:uFillTx/>
                <a:latin typeface="Segoe UI Light" panose="020B0502040204020203" pitchFamily="34" charset="0"/>
                <a:ea typeface="+mn-ea"/>
                <a:cs typeface="Segoe UI Light" panose="020B0502040204020203" pitchFamily="34" charset="0"/>
              </a:rPr>
              <a:t>2011</a:t>
            </a:r>
          </a:p>
        </p:txBody>
      </p:sp>
      <p:sp>
        <p:nvSpPr>
          <p:cNvPr id="14" name="TextBox 13"/>
          <p:cNvSpPr txBox="1"/>
          <p:nvPr/>
        </p:nvSpPr>
        <p:spPr>
          <a:xfrm>
            <a:off x="6887159" y="4839856"/>
            <a:ext cx="3983567" cy="707886"/>
          </a:xfrm>
          <a:prstGeom prst="rect">
            <a:avLst/>
          </a:prstGeom>
          <a:noFill/>
        </p:spPr>
        <p:txBody>
          <a:bodyPr wrap="square" rtlCol="0">
            <a:spAutoFit/>
          </a:bodyPr>
          <a:lstStyle/>
          <a:p>
            <a:pPr algn="r"/>
            <a:r>
              <a:rPr lang="en-US" sz="1000">
                <a:latin typeface="Segoe UI Light" panose="020B0502040204020203" pitchFamily="34" charset="0"/>
                <a:cs typeface="Segoe UI Light" panose="020B0502040204020203" pitchFamily="34" charset="0"/>
              </a:rPr>
              <a:t>Establishment of Indonesia Branch</a:t>
            </a:r>
          </a:p>
          <a:p>
            <a:pPr algn="r"/>
            <a:r>
              <a:rPr lang="en-US" sz="1000">
                <a:latin typeface="Segoe UI Light" panose="020B0502040204020203" pitchFamily="34" charset="0"/>
                <a:cs typeface="Segoe UI Light" panose="020B0502040204020203" pitchFamily="34" charset="0"/>
              </a:rPr>
              <a:t>Officially became the first Google Premier SMB Partner In VietNam</a:t>
            </a:r>
          </a:p>
          <a:p>
            <a:pPr lvl="0" algn="r">
              <a:defRPr/>
            </a:pPr>
            <a:r>
              <a:rPr lang="en-US" sz="1000">
                <a:solidFill>
                  <a:prstClr val="black"/>
                </a:solidFill>
                <a:latin typeface="Segoe UI Light" panose="020B0502040204020203" pitchFamily="34" charset="0"/>
                <a:cs typeface="Segoe UI Light" panose="020B0502040204020203" pitchFamily="34" charset="0"/>
              </a:rPr>
              <a:t>Welcomed investment from Cyber Agent Ventures</a:t>
            </a:r>
            <a:endParaRPr lang="vi-VN" sz="1000">
              <a:solidFill>
                <a:prstClr val="black"/>
              </a:solidFill>
              <a:latin typeface="Segoe UI Light" panose="020B0502040204020203" pitchFamily="34" charset="0"/>
              <a:cs typeface="Segoe UI Light"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15" name="TextBox 14"/>
          <p:cNvSpPr txBox="1"/>
          <p:nvPr/>
        </p:nvSpPr>
        <p:spPr>
          <a:xfrm>
            <a:off x="11185733" y="5482653"/>
            <a:ext cx="9120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7DA5"/>
                </a:solidFill>
                <a:effectLst/>
                <a:uLnTx/>
                <a:uFillTx/>
                <a:latin typeface="Segoe UI Light" panose="020B0502040204020203" pitchFamily="34" charset="0"/>
                <a:ea typeface="+mn-ea"/>
                <a:cs typeface="Segoe UI Light" panose="020B0502040204020203" pitchFamily="34" charset="0"/>
              </a:rPr>
              <a:t>2010</a:t>
            </a:r>
          </a:p>
        </p:txBody>
      </p:sp>
      <p:cxnSp>
        <p:nvCxnSpPr>
          <p:cNvPr id="24" name="Straight Connector 23"/>
          <p:cNvCxnSpPr>
            <a:cxnSpLocks/>
          </p:cNvCxnSpPr>
          <p:nvPr/>
        </p:nvCxnSpPr>
        <p:spPr>
          <a:xfrm>
            <a:off x="1253613" y="6262201"/>
            <a:ext cx="9601200" cy="0"/>
          </a:xfrm>
          <a:prstGeom prst="line">
            <a:avLst/>
          </a:prstGeom>
          <a:ln>
            <a:solidFill>
              <a:srgbClr val="90C6E8"/>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6674" y="5565754"/>
            <a:ext cx="294211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prstClr val="black"/>
                </a:solidFill>
                <a:latin typeface="Segoe UI Light" panose="020B0502040204020203" pitchFamily="34" charset="0"/>
                <a:cs typeface="Segoe UI Light" panose="020B0502040204020203" pitchFamily="34" charset="0"/>
              </a:rPr>
              <a:t>Became Google Certified Partner</a:t>
            </a:r>
            <a:endParaRPr kumimoji="0" lang="en-US" sz="1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17" name="TextBox 16"/>
          <p:cNvSpPr txBox="1"/>
          <p:nvPr/>
        </p:nvSpPr>
        <p:spPr>
          <a:xfrm>
            <a:off x="11185733" y="5875546"/>
            <a:ext cx="12827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7DA5"/>
                </a:solidFill>
                <a:effectLst/>
                <a:uLnTx/>
                <a:uFillTx/>
                <a:latin typeface="Segoe UI Light" panose="020B0502040204020203" pitchFamily="34" charset="0"/>
                <a:ea typeface="+mn-ea"/>
                <a:cs typeface="Segoe UI Light" panose="020B0502040204020203" pitchFamily="34" charset="0"/>
              </a:rPr>
              <a:t>2009</a:t>
            </a:r>
          </a:p>
        </p:txBody>
      </p:sp>
      <p:sp>
        <p:nvSpPr>
          <p:cNvPr id="18" name="TextBox 17"/>
          <p:cNvSpPr txBox="1"/>
          <p:nvPr/>
        </p:nvSpPr>
        <p:spPr>
          <a:xfrm>
            <a:off x="8376150" y="6015980"/>
            <a:ext cx="2442634" cy="246221"/>
          </a:xfrm>
          <a:prstGeom prst="rect">
            <a:avLst/>
          </a:prstGeom>
          <a:noFill/>
        </p:spPr>
        <p:txBody>
          <a:bodyPr wrap="square" rtlCol="0">
            <a:spAutoFit/>
          </a:bodyPr>
          <a:lstStyle/>
          <a:p>
            <a:pPr algn="r"/>
            <a:r>
              <a:rPr lang="en-US" sz="1000">
                <a:latin typeface="Segoe UI Light" panose="020B0502040204020203" pitchFamily="34" charset="0"/>
                <a:cs typeface="Segoe UI Light" panose="020B0502040204020203" pitchFamily="34" charset="0"/>
              </a:rPr>
              <a:t>Establishment of Ho Chi Minh City Branch</a:t>
            </a:r>
            <a:endParaRPr lang="en-US" sz="1000" dirty="0">
              <a:latin typeface="Segoe UI Light" panose="020B0502040204020203" pitchFamily="34" charset="0"/>
              <a:cs typeface="Segoe UI Light" panose="020B0502040204020203" pitchFamily="34" charset="0"/>
            </a:endParaRPr>
          </a:p>
        </p:txBody>
      </p:sp>
      <p:cxnSp>
        <p:nvCxnSpPr>
          <p:cNvPr id="20" name="Straight Connector 19"/>
          <p:cNvCxnSpPr/>
          <p:nvPr/>
        </p:nvCxnSpPr>
        <p:spPr>
          <a:xfrm>
            <a:off x="5333584" y="6625829"/>
            <a:ext cx="5486400" cy="0"/>
          </a:xfrm>
          <a:prstGeom prst="line">
            <a:avLst/>
          </a:prstGeom>
          <a:ln>
            <a:solidFill>
              <a:srgbClr val="90C6E8"/>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185733" y="6274056"/>
            <a:ext cx="12827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7DA5"/>
                </a:solidFill>
                <a:effectLst/>
                <a:uLnTx/>
                <a:uFillTx/>
                <a:latin typeface="Segoe UI Light" panose="020B0502040204020203" pitchFamily="34" charset="0"/>
                <a:ea typeface="+mn-ea"/>
                <a:cs typeface="Segoe UI Light" panose="020B0502040204020203" pitchFamily="34" charset="0"/>
              </a:rPr>
              <a:t>2008</a:t>
            </a:r>
          </a:p>
        </p:txBody>
      </p:sp>
      <p:cxnSp>
        <p:nvCxnSpPr>
          <p:cNvPr id="25" name="Straight Connector 24"/>
          <p:cNvCxnSpPr>
            <a:cxnSpLocks/>
          </p:cNvCxnSpPr>
          <p:nvPr/>
        </p:nvCxnSpPr>
        <p:spPr>
          <a:xfrm>
            <a:off x="3539096" y="5810562"/>
            <a:ext cx="7245980" cy="0"/>
          </a:xfrm>
          <a:prstGeom prst="line">
            <a:avLst/>
          </a:prstGeom>
          <a:ln>
            <a:solidFill>
              <a:srgbClr val="90C6E8"/>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1818166" y="4783582"/>
            <a:ext cx="9052560" cy="0"/>
          </a:xfrm>
          <a:prstGeom prst="line">
            <a:avLst/>
          </a:prstGeom>
          <a:ln>
            <a:solidFill>
              <a:srgbClr val="90C6E8"/>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466260" y="6381881"/>
            <a:ext cx="135252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Start up</a:t>
            </a:r>
            <a:endParaRPr kumimoji="0" lang="en-US" sz="1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cxnSp>
        <p:nvCxnSpPr>
          <p:cNvPr id="28" name="Straight Connector 27"/>
          <p:cNvCxnSpPr>
            <a:cxnSpLocks/>
          </p:cNvCxnSpPr>
          <p:nvPr/>
        </p:nvCxnSpPr>
        <p:spPr>
          <a:xfrm>
            <a:off x="2272739" y="4293948"/>
            <a:ext cx="8503798" cy="40539"/>
          </a:xfrm>
          <a:prstGeom prst="line">
            <a:avLst/>
          </a:prstGeom>
          <a:ln>
            <a:solidFill>
              <a:srgbClr val="90C6E8"/>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2513236" y="5360023"/>
            <a:ext cx="8321040" cy="0"/>
          </a:xfrm>
          <a:prstGeom prst="line">
            <a:avLst/>
          </a:prstGeom>
          <a:ln>
            <a:solidFill>
              <a:srgbClr val="90C6E8"/>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flipV="1">
            <a:off x="3552777" y="3203884"/>
            <a:ext cx="7223760" cy="0"/>
          </a:xfrm>
          <a:prstGeom prst="line">
            <a:avLst/>
          </a:prstGeom>
          <a:ln>
            <a:solidFill>
              <a:srgbClr val="90C6E8"/>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flipV="1">
            <a:off x="2226380" y="2635975"/>
            <a:ext cx="8558696" cy="27150"/>
          </a:xfrm>
          <a:prstGeom prst="line">
            <a:avLst/>
          </a:prstGeom>
          <a:ln>
            <a:solidFill>
              <a:srgbClr val="90C6E8"/>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1592527" y="2061841"/>
            <a:ext cx="9235440" cy="0"/>
          </a:xfrm>
          <a:prstGeom prst="line">
            <a:avLst/>
          </a:prstGeom>
          <a:ln>
            <a:solidFill>
              <a:srgbClr val="90C6E8"/>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flipV="1">
            <a:off x="3490045" y="1044967"/>
            <a:ext cx="7315200" cy="0"/>
          </a:xfrm>
          <a:prstGeom prst="line">
            <a:avLst/>
          </a:prstGeom>
          <a:ln>
            <a:solidFill>
              <a:srgbClr val="90C6E8"/>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512758" y="2070935"/>
            <a:ext cx="6294970" cy="400110"/>
          </a:xfrm>
          <a:prstGeom prst="rect">
            <a:avLst/>
          </a:prstGeom>
          <a:noFill/>
        </p:spPr>
        <p:txBody>
          <a:bodyPr wrap="square" rtlCol="0">
            <a:spAutoFit/>
          </a:bodyPr>
          <a:lstStyle/>
          <a:p>
            <a:pPr algn="r"/>
            <a:r>
              <a:rPr lang="en-US" sz="1000">
                <a:latin typeface="Segoe UI Light" panose="020B0502040204020203" pitchFamily="34" charset="0"/>
                <a:cs typeface="Segoe UI Light" panose="020B0502040204020203" pitchFamily="34" charset="0"/>
              </a:rPr>
              <a:t>New Premier Google  Partner Logo 2016. </a:t>
            </a:r>
          </a:p>
          <a:p>
            <a:pPr algn="r"/>
            <a:r>
              <a:rPr lang="en-US" sz="1000">
                <a:latin typeface="Segoe UI Light" panose="020B0502040204020203" pitchFamily="34" charset="0"/>
                <a:cs typeface="Segoe UI Light" panose="020B0502040204020203" pitchFamily="34" charset="0"/>
              </a:rPr>
              <a:t>CleverAds hads won Google PSP Awards 2015 for 3 prizes: </a:t>
            </a:r>
          </a:p>
        </p:txBody>
      </p:sp>
      <p:sp>
        <p:nvSpPr>
          <p:cNvPr id="35" name="TextBox 34"/>
          <p:cNvSpPr txBox="1"/>
          <p:nvPr/>
        </p:nvSpPr>
        <p:spPr>
          <a:xfrm>
            <a:off x="5419973" y="2431177"/>
            <a:ext cx="1580548" cy="230832"/>
          </a:xfrm>
          <a:prstGeom prst="rect">
            <a:avLst/>
          </a:prstGeom>
          <a:noFill/>
        </p:spPr>
        <p:txBody>
          <a:bodyPr wrap="square" rtlCol="0">
            <a:spAutoFit/>
          </a:bodyPr>
          <a:lstStyle/>
          <a:p>
            <a:pPr marL="171450" indent="-171450">
              <a:buFont typeface="Arial" panose="020B0604020202020204" pitchFamily="34" charset="0"/>
              <a:buChar char="•"/>
            </a:pPr>
            <a:r>
              <a:rPr lang="en-US" sz="900">
                <a:latin typeface="Segoe UI Light" panose="020B0502040204020203" pitchFamily="34" charset="0"/>
                <a:cs typeface="Segoe UI Light" panose="020B0502040204020203" pitchFamily="34" charset="0"/>
              </a:rPr>
              <a:t>Best Searching campaign</a:t>
            </a:r>
          </a:p>
        </p:txBody>
      </p:sp>
      <p:sp>
        <p:nvSpPr>
          <p:cNvPr id="36" name="TextBox 35"/>
          <p:cNvSpPr txBox="1"/>
          <p:nvPr/>
        </p:nvSpPr>
        <p:spPr>
          <a:xfrm>
            <a:off x="11149656" y="764757"/>
            <a:ext cx="9481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7DA5"/>
                </a:solidFill>
                <a:effectLst/>
                <a:uLnTx/>
                <a:uFillTx/>
                <a:latin typeface="Segoe UI Light" panose="020B0502040204020203" pitchFamily="34" charset="0"/>
                <a:ea typeface="+mn-ea"/>
                <a:cs typeface="Segoe UI Light" panose="020B0502040204020203" pitchFamily="34" charset="0"/>
              </a:rPr>
              <a:t>2019</a:t>
            </a:r>
          </a:p>
        </p:txBody>
      </p:sp>
      <p:sp>
        <p:nvSpPr>
          <p:cNvPr id="37" name="TextBox 36"/>
          <p:cNvSpPr txBox="1"/>
          <p:nvPr/>
        </p:nvSpPr>
        <p:spPr>
          <a:xfrm>
            <a:off x="11156933" y="1301960"/>
            <a:ext cx="9481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7DA5"/>
                </a:solidFill>
                <a:effectLst/>
                <a:uLnTx/>
                <a:uFillTx/>
                <a:latin typeface="Segoe UI Light" panose="020B0502040204020203" pitchFamily="34" charset="0"/>
                <a:ea typeface="+mn-ea"/>
                <a:cs typeface="Segoe UI Light" panose="020B0502040204020203" pitchFamily="34" charset="0"/>
              </a:rPr>
              <a:t>2018</a:t>
            </a:r>
          </a:p>
        </p:txBody>
      </p:sp>
      <p:sp>
        <p:nvSpPr>
          <p:cNvPr id="39" name="TextBox 38"/>
          <p:cNvSpPr txBox="1"/>
          <p:nvPr/>
        </p:nvSpPr>
        <p:spPr>
          <a:xfrm>
            <a:off x="8173384" y="1361244"/>
            <a:ext cx="2660425" cy="246221"/>
          </a:xfrm>
          <a:prstGeom prst="rect">
            <a:avLst/>
          </a:prstGeom>
          <a:noFill/>
        </p:spPr>
        <p:txBody>
          <a:bodyPr wrap="square" rtlCol="0">
            <a:spAutoFit/>
          </a:bodyPr>
          <a:lstStyle/>
          <a:p>
            <a:pPr algn="r"/>
            <a:r>
              <a:rPr lang="en-US" sz="1000">
                <a:latin typeface="Segoe UI Light" panose="020B0502040204020203" pitchFamily="34" charset="0"/>
                <a:cs typeface="Segoe UI Light" panose="020B0502040204020203" pitchFamily="34" charset="0"/>
              </a:rPr>
              <a:t>Establishment of Clever Review (Revu)</a:t>
            </a:r>
            <a:endParaRPr lang="en-US" sz="1000" dirty="0">
              <a:latin typeface="Segoe UI Light" panose="020B0502040204020203" pitchFamily="34" charset="0"/>
              <a:cs typeface="Segoe UI Light" panose="020B0502040204020203" pitchFamily="34" charset="0"/>
            </a:endParaRPr>
          </a:p>
        </p:txBody>
      </p:sp>
      <p:cxnSp>
        <p:nvCxnSpPr>
          <p:cNvPr id="60" name="Straight Connector 59">
            <a:extLst>
              <a:ext uri="{FF2B5EF4-FFF2-40B4-BE49-F238E27FC236}">
                <a16:creationId xmlns:a16="http://schemas.microsoft.com/office/drawing/2014/main" id="{52A09858-37E8-4542-B6C9-B81425D72D2D}"/>
              </a:ext>
            </a:extLst>
          </p:cNvPr>
          <p:cNvCxnSpPr>
            <a:cxnSpLocks/>
          </p:cNvCxnSpPr>
          <p:nvPr/>
        </p:nvCxnSpPr>
        <p:spPr>
          <a:xfrm>
            <a:off x="2884076" y="1615746"/>
            <a:ext cx="7955280" cy="0"/>
          </a:xfrm>
          <a:prstGeom prst="line">
            <a:avLst/>
          </a:prstGeom>
          <a:ln>
            <a:solidFill>
              <a:srgbClr val="90C6E8"/>
            </a:solidFill>
            <a:prstDash val="dash"/>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1771468" y="6517681"/>
            <a:ext cx="333600" cy="26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5</a:t>
            </a:r>
          </a:p>
        </p:txBody>
      </p:sp>
      <p:pic>
        <p:nvPicPr>
          <p:cNvPr id="46" name="Picture 45">
            <a:extLst>
              <a:ext uri="{FF2B5EF4-FFF2-40B4-BE49-F238E27FC236}">
                <a16:creationId xmlns:a16="http://schemas.microsoft.com/office/drawing/2014/main" id="{C45D6AE2-6815-437D-82EB-B5FB5555B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3" y="128953"/>
            <a:ext cx="5798457" cy="6858000"/>
          </a:xfrm>
          <a:prstGeom prst="rect">
            <a:avLst/>
          </a:prstGeom>
        </p:spPr>
      </p:pic>
      <p:sp>
        <p:nvSpPr>
          <p:cNvPr id="42" name="TextBox 41">
            <a:extLst>
              <a:ext uri="{FF2B5EF4-FFF2-40B4-BE49-F238E27FC236}">
                <a16:creationId xmlns:a16="http://schemas.microsoft.com/office/drawing/2014/main" id="{38CF02A3-FAED-40B7-8D75-FDEA4D383BA4}"/>
              </a:ext>
            </a:extLst>
          </p:cNvPr>
          <p:cNvSpPr txBox="1"/>
          <p:nvPr/>
        </p:nvSpPr>
        <p:spPr>
          <a:xfrm>
            <a:off x="9890947" y="124504"/>
            <a:ext cx="2206839" cy="461665"/>
          </a:xfrm>
          <a:prstGeom prst="rect">
            <a:avLst/>
          </a:prstGeom>
          <a:noFill/>
        </p:spPr>
        <p:txBody>
          <a:bodyPr wrap="square" rtlCol="0">
            <a:spAutoFit/>
          </a:bodyPr>
          <a:lstStyle/>
          <a:p>
            <a:r>
              <a:rPr lang="en-US" sz="2400" b="1" dirty="0">
                <a:solidFill>
                  <a:srgbClr val="0C7DA5"/>
                </a:solidFill>
                <a:latin typeface="UTM Avo" panose="02040603050506020204" pitchFamily="18" charset="0"/>
                <a:cs typeface="Segoe UI Light" panose="020B0502040204020203" pitchFamily="34" charset="0"/>
              </a:rPr>
              <a:t>MILESTONES</a:t>
            </a:r>
          </a:p>
        </p:txBody>
      </p:sp>
      <p:sp>
        <p:nvSpPr>
          <p:cNvPr id="44" name="TextBox 43">
            <a:extLst>
              <a:ext uri="{FF2B5EF4-FFF2-40B4-BE49-F238E27FC236}">
                <a16:creationId xmlns:a16="http://schemas.microsoft.com/office/drawing/2014/main" id="{40D9DF5F-3A99-41B1-920F-7B2CD936EC62}"/>
              </a:ext>
            </a:extLst>
          </p:cNvPr>
          <p:cNvSpPr txBox="1"/>
          <p:nvPr/>
        </p:nvSpPr>
        <p:spPr>
          <a:xfrm>
            <a:off x="8502606" y="579528"/>
            <a:ext cx="2325361" cy="253916"/>
          </a:xfrm>
          <a:prstGeom prst="rect">
            <a:avLst/>
          </a:prstGeom>
          <a:noFill/>
        </p:spPr>
        <p:txBody>
          <a:bodyPr wrap="square" rtlCol="0">
            <a:spAutoFit/>
          </a:bodyPr>
          <a:lstStyle/>
          <a:p>
            <a:pPr algn="r"/>
            <a:r>
              <a:rPr lang="en-US" sz="1050" dirty="0">
                <a:latin typeface="Segoe UI Light" panose="020B0502040204020203" pitchFamily="34" charset="0"/>
                <a:cs typeface="Segoe UI Light" panose="020B0502040204020203" pitchFamily="34" charset="0"/>
              </a:rPr>
              <a:t>Establishment of </a:t>
            </a:r>
            <a:r>
              <a:rPr lang="en-US" sz="1050">
                <a:latin typeface="Segoe UI Light" panose="020B0502040204020203" pitchFamily="34" charset="0"/>
                <a:cs typeface="Segoe UI Light" panose="020B0502040204020203" pitchFamily="34" charset="0"/>
              </a:rPr>
              <a:t>Clever Group</a:t>
            </a:r>
          </a:p>
        </p:txBody>
      </p:sp>
      <p:sp>
        <p:nvSpPr>
          <p:cNvPr id="45" name="TextBox 44">
            <a:extLst>
              <a:ext uri="{FF2B5EF4-FFF2-40B4-BE49-F238E27FC236}">
                <a16:creationId xmlns:a16="http://schemas.microsoft.com/office/drawing/2014/main" id="{3288F02D-26D2-461B-ADD9-0B02AED2FE31}"/>
              </a:ext>
            </a:extLst>
          </p:cNvPr>
          <p:cNvSpPr txBox="1"/>
          <p:nvPr/>
        </p:nvSpPr>
        <p:spPr>
          <a:xfrm>
            <a:off x="5876695" y="784239"/>
            <a:ext cx="1982841" cy="230832"/>
          </a:xfrm>
          <a:prstGeom prst="rect">
            <a:avLst/>
          </a:prstGeom>
          <a:noFill/>
        </p:spPr>
        <p:txBody>
          <a:bodyPr wrap="square" rtlCol="0">
            <a:spAutoFit/>
          </a:bodyPr>
          <a:lstStyle/>
          <a:p>
            <a:pPr marL="171450" indent="-171450" algn="r">
              <a:buFont typeface="Arial" panose="020B0604020202020204" pitchFamily="34" charset="0"/>
              <a:buChar char="•"/>
            </a:pPr>
            <a:r>
              <a:rPr lang="en-US" sz="900" i="1">
                <a:latin typeface="Segoe UI Light" panose="020B0502040204020203" pitchFamily="34" charset="0"/>
                <a:cs typeface="Segoe UI Light" panose="020B0502040204020203" pitchFamily="34" charset="0"/>
              </a:rPr>
              <a:t>Co-Founder of ADOP Viet Nam</a:t>
            </a:r>
          </a:p>
        </p:txBody>
      </p:sp>
      <p:sp>
        <p:nvSpPr>
          <p:cNvPr id="47" name="TextBox 46">
            <a:extLst>
              <a:ext uri="{FF2B5EF4-FFF2-40B4-BE49-F238E27FC236}">
                <a16:creationId xmlns:a16="http://schemas.microsoft.com/office/drawing/2014/main" id="{4D704F8D-EB16-45E4-9D31-933E72CC70CA}"/>
              </a:ext>
            </a:extLst>
          </p:cNvPr>
          <p:cNvSpPr txBox="1"/>
          <p:nvPr/>
        </p:nvSpPr>
        <p:spPr>
          <a:xfrm>
            <a:off x="7341895" y="784239"/>
            <a:ext cx="1982841" cy="230832"/>
          </a:xfrm>
          <a:prstGeom prst="rect">
            <a:avLst/>
          </a:prstGeom>
          <a:noFill/>
        </p:spPr>
        <p:txBody>
          <a:bodyPr wrap="square" rtlCol="0">
            <a:spAutoFit/>
          </a:bodyPr>
          <a:lstStyle/>
          <a:p>
            <a:pPr marL="171450" indent="-171450" algn="r">
              <a:buFont typeface="Arial" panose="020B0604020202020204" pitchFamily="34" charset="0"/>
              <a:buChar char="•"/>
            </a:pPr>
            <a:r>
              <a:rPr lang="en-US" sz="900" i="1">
                <a:latin typeface="Segoe UI Light" panose="020B0502040204020203" pitchFamily="34" charset="0"/>
                <a:cs typeface="Segoe UI Light" panose="020B0502040204020203" pitchFamily="34" charset="0"/>
              </a:rPr>
              <a:t>Establishment of AdTech</a:t>
            </a:r>
          </a:p>
        </p:txBody>
      </p:sp>
      <p:sp>
        <p:nvSpPr>
          <p:cNvPr id="48" name="TextBox 47">
            <a:extLst>
              <a:ext uri="{FF2B5EF4-FFF2-40B4-BE49-F238E27FC236}">
                <a16:creationId xmlns:a16="http://schemas.microsoft.com/office/drawing/2014/main" id="{AC3F9B2F-A8F7-415E-9C7D-25DE34364CEE}"/>
              </a:ext>
            </a:extLst>
          </p:cNvPr>
          <p:cNvSpPr txBox="1"/>
          <p:nvPr/>
        </p:nvSpPr>
        <p:spPr>
          <a:xfrm>
            <a:off x="8759454" y="784239"/>
            <a:ext cx="1982841" cy="230832"/>
          </a:xfrm>
          <a:prstGeom prst="rect">
            <a:avLst/>
          </a:prstGeom>
          <a:noFill/>
        </p:spPr>
        <p:txBody>
          <a:bodyPr wrap="square" rtlCol="0">
            <a:spAutoFit/>
          </a:bodyPr>
          <a:lstStyle/>
          <a:p>
            <a:pPr marL="171450" indent="-171450" algn="r">
              <a:buFont typeface="Arial" panose="020B0604020202020204" pitchFamily="34" charset="0"/>
              <a:buChar char="•"/>
            </a:pPr>
            <a:r>
              <a:rPr lang="en-US" sz="900" i="1">
                <a:latin typeface="Segoe UI Light" panose="020B0502040204020203" pitchFamily="34" charset="0"/>
                <a:cs typeface="Segoe UI Light" panose="020B0502040204020203" pitchFamily="34" charset="0"/>
              </a:rPr>
              <a:t>Invest in Orion Media </a:t>
            </a:r>
            <a:endParaRPr lang="en-US" sz="900" i="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4794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378"/>
            <a:ext cx="12192000" cy="6269688"/>
          </a:xfrm>
          <a:prstGeom prst="rect">
            <a:avLst/>
          </a:prstGeom>
        </p:spPr>
      </p:pic>
      <p:sp>
        <p:nvSpPr>
          <p:cNvPr id="3" name="Title 1"/>
          <p:cNvSpPr txBox="1">
            <a:spLocks/>
          </p:cNvSpPr>
          <p:nvPr/>
        </p:nvSpPr>
        <p:spPr>
          <a:xfrm>
            <a:off x="4610468" y="554627"/>
            <a:ext cx="4675152" cy="4676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800" dirty="0">
              <a:latin typeface="+mn-lt"/>
            </a:endParaRPr>
          </a:p>
        </p:txBody>
      </p:sp>
      <p:sp>
        <p:nvSpPr>
          <p:cNvPr id="4" name="Title 1"/>
          <p:cNvSpPr txBox="1">
            <a:spLocks/>
          </p:cNvSpPr>
          <p:nvPr/>
        </p:nvSpPr>
        <p:spPr>
          <a:xfrm>
            <a:off x="4027355" y="554627"/>
            <a:ext cx="583113" cy="4676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200" b="1" dirty="0">
                <a:solidFill>
                  <a:srgbClr val="97CDEF"/>
                </a:solidFill>
                <a:latin typeface="+mn-lt"/>
              </a:rPr>
              <a:t>.</a:t>
            </a:r>
          </a:p>
        </p:txBody>
      </p:sp>
      <p:grpSp>
        <p:nvGrpSpPr>
          <p:cNvPr id="5" name="Group 4"/>
          <p:cNvGrpSpPr/>
          <p:nvPr/>
        </p:nvGrpSpPr>
        <p:grpSpPr>
          <a:xfrm>
            <a:off x="916234" y="2462662"/>
            <a:ext cx="10571009" cy="2201623"/>
            <a:chOff x="-436409" y="1891162"/>
            <a:chExt cx="12961673" cy="2699526"/>
          </a:xfrm>
        </p:grpSpPr>
        <p:grpSp>
          <p:nvGrpSpPr>
            <p:cNvPr id="6" name="Group 5"/>
            <p:cNvGrpSpPr/>
            <p:nvPr/>
          </p:nvGrpSpPr>
          <p:grpSpPr>
            <a:xfrm>
              <a:off x="-436409" y="1891162"/>
              <a:ext cx="2699526" cy="2699526"/>
              <a:chOff x="996174" y="1331454"/>
              <a:chExt cx="2699526" cy="2699526"/>
            </a:xfrm>
          </p:grpSpPr>
          <p:sp>
            <p:nvSpPr>
              <p:cNvPr id="19" name="Oval 18"/>
              <p:cNvSpPr/>
              <p:nvPr/>
            </p:nvSpPr>
            <p:spPr>
              <a:xfrm>
                <a:off x="996174" y="1331454"/>
                <a:ext cx="2699526" cy="2699526"/>
              </a:xfrm>
              <a:prstGeom prst="ellipse">
                <a:avLst/>
              </a:prstGeom>
              <a:solidFill>
                <a:srgbClr val="FF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31808" t="6218" r="31808" b="17142"/>
              <a:stretch/>
            </p:blipFill>
            <p:spPr>
              <a:xfrm>
                <a:off x="1066800" y="2142396"/>
                <a:ext cx="2628900" cy="895350"/>
              </a:xfrm>
              <a:prstGeom prst="rect">
                <a:avLst/>
              </a:prstGeom>
            </p:spPr>
          </p:pic>
        </p:grpSp>
        <p:grpSp>
          <p:nvGrpSpPr>
            <p:cNvPr id="7" name="Group 6"/>
            <p:cNvGrpSpPr/>
            <p:nvPr/>
          </p:nvGrpSpPr>
          <p:grpSpPr>
            <a:xfrm>
              <a:off x="2129128" y="1891162"/>
              <a:ext cx="2699526" cy="2699526"/>
              <a:chOff x="3660387" y="1331454"/>
              <a:chExt cx="2699526" cy="2699526"/>
            </a:xfrm>
          </p:grpSpPr>
          <p:sp>
            <p:nvSpPr>
              <p:cNvPr id="17" name="Oval 16"/>
              <p:cNvSpPr/>
              <p:nvPr/>
            </p:nvSpPr>
            <p:spPr>
              <a:xfrm>
                <a:off x="3660387" y="1331454"/>
                <a:ext cx="2699526" cy="2699526"/>
              </a:xfrm>
              <a:prstGeom prst="ellipse">
                <a:avLst/>
              </a:prstGeom>
              <a:solidFill>
                <a:srgbClr val="FF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34181" t="14911" r="35499" b="13341"/>
              <a:stretch/>
            </p:blipFill>
            <p:spPr>
              <a:xfrm>
                <a:off x="4253491" y="2390776"/>
                <a:ext cx="1752600" cy="670560"/>
              </a:xfrm>
              <a:prstGeom prst="rect">
                <a:avLst/>
              </a:prstGeom>
            </p:spPr>
          </p:pic>
        </p:grpSp>
        <p:sp>
          <p:nvSpPr>
            <p:cNvPr id="15" name="Oval 14"/>
            <p:cNvSpPr/>
            <p:nvPr/>
          </p:nvSpPr>
          <p:spPr>
            <a:xfrm>
              <a:off x="4694666" y="1891162"/>
              <a:ext cx="2699526" cy="2699526"/>
            </a:xfrm>
            <a:prstGeom prst="ellipse">
              <a:avLst/>
            </a:prstGeom>
            <a:solidFill>
              <a:srgbClr val="FF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p:cNvGrpSpPr/>
            <p:nvPr/>
          </p:nvGrpSpPr>
          <p:grpSpPr>
            <a:xfrm>
              <a:off x="7260202" y="1891162"/>
              <a:ext cx="2699526" cy="2699526"/>
              <a:chOff x="1817262" y="3367984"/>
              <a:chExt cx="2699526" cy="2699526"/>
            </a:xfrm>
          </p:grpSpPr>
          <p:sp>
            <p:nvSpPr>
              <p:cNvPr id="13" name="Oval 12"/>
              <p:cNvSpPr/>
              <p:nvPr/>
            </p:nvSpPr>
            <p:spPr>
              <a:xfrm>
                <a:off x="1817262" y="3367984"/>
                <a:ext cx="2699526" cy="2699526"/>
              </a:xfrm>
              <a:prstGeom prst="ellipse">
                <a:avLst/>
              </a:prstGeom>
              <a:solidFill>
                <a:srgbClr val="FF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34180" t="21188" r="37345" b="18478"/>
              <a:stretch/>
            </p:blipFill>
            <p:spPr>
              <a:xfrm>
                <a:off x="2290725" y="4417532"/>
                <a:ext cx="1752600" cy="600429"/>
              </a:xfrm>
              <a:prstGeom prst="rect">
                <a:avLst/>
              </a:prstGeom>
            </p:spPr>
          </p:pic>
        </p:grpSp>
        <p:grpSp>
          <p:nvGrpSpPr>
            <p:cNvPr id="10" name="Group 9"/>
            <p:cNvGrpSpPr/>
            <p:nvPr/>
          </p:nvGrpSpPr>
          <p:grpSpPr>
            <a:xfrm>
              <a:off x="9825738" y="1891162"/>
              <a:ext cx="2699526" cy="2699526"/>
              <a:chOff x="6917704" y="2062163"/>
              <a:chExt cx="2699526" cy="2699526"/>
            </a:xfrm>
          </p:grpSpPr>
          <p:sp>
            <p:nvSpPr>
              <p:cNvPr id="11" name="Oval 10"/>
              <p:cNvSpPr/>
              <p:nvPr/>
            </p:nvSpPr>
            <p:spPr>
              <a:xfrm>
                <a:off x="6917704" y="2062163"/>
                <a:ext cx="2699526" cy="2699526"/>
              </a:xfrm>
              <a:prstGeom prst="ellipse">
                <a:avLst/>
              </a:prstGeom>
              <a:solidFill>
                <a:srgbClr val="FF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2"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0051" y="3176976"/>
                <a:ext cx="2208525" cy="469899"/>
              </a:xfrm>
              <a:prstGeom prst="rect">
                <a:avLst/>
              </a:prstGeom>
              <a:noFill/>
            </p:spPr>
          </p:pic>
        </p:grpSp>
      </p:grpSp>
      <p:sp>
        <p:nvSpPr>
          <p:cNvPr id="21" name="Rectangle 20"/>
          <p:cNvSpPr/>
          <p:nvPr/>
        </p:nvSpPr>
        <p:spPr>
          <a:xfrm>
            <a:off x="2885826" y="463363"/>
            <a:ext cx="4328814" cy="584775"/>
          </a:xfrm>
          <a:prstGeom prst="rect">
            <a:avLst/>
          </a:prstGeom>
        </p:spPr>
        <p:txBody>
          <a:bodyPr wrap="none">
            <a:spAutoFit/>
          </a:bodyPr>
          <a:lstStyle/>
          <a:p>
            <a:r>
              <a:rPr lang="en-US" sz="3200" b="1" dirty="0">
                <a:solidFill>
                  <a:srgbClr val="0C7DA5"/>
                </a:solidFill>
                <a:latin typeface="UTM Avo" panose="02040603050506020204" pitchFamily="18" charset="0"/>
              </a:rPr>
              <a:t>2. MEMBER COMPANIES</a:t>
            </a:r>
          </a:p>
        </p:txBody>
      </p:sp>
      <p:sp>
        <p:nvSpPr>
          <p:cNvPr id="22" name="Isosceles Triangle 4"/>
          <p:cNvSpPr/>
          <p:nvPr/>
        </p:nvSpPr>
        <p:spPr>
          <a:xfrm>
            <a:off x="-31173" y="5631875"/>
            <a:ext cx="9684327" cy="1246908"/>
          </a:xfrm>
          <a:custGeom>
            <a:avLst/>
            <a:gdLst>
              <a:gd name="connsiteX0" fmla="*/ 0 w 4488873"/>
              <a:gd name="connsiteY0" fmla="*/ 3792681 h 3792681"/>
              <a:gd name="connsiteX1" fmla="*/ 2244437 w 4488873"/>
              <a:gd name="connsiteY1" fmla="*/ 0 h 3792681"/>
              <a:gd name="connsiteX2" fmla="*/ 4488873 w 4488873"/>
              <a:gd name="connsiteY2" fmla="*/ 3792681 h 3792681"/>
              <a:gd name="connsiteX3" fmla="*/ 0 w 4488873"/>
              <a:gd name="connsiteY3" fmla="*/ 3792681 h 3792681"/>
              <a:gd name="connsiteX0" fmla="*/ 2618508 w 7107381"/>
              <a:gd name="connsiteY0" fmla="*/ 2067790 h 2067790"/>
              <a:gd name="connsiteX1" fmla="*/ 0 w 7107381"/>
              <a:gd name="connsiteY1" fmla="*/ 0 h 2067790"/>
              <a:gd name="connsiteX2" fmla="*/ 7107381 w 7107381"/>
              <a:gd name="connsiteY2" fmla="*/ 2067790 h 2067790"/>
              <a:gd name="connsiteX3" fmla="*/ 2618508 w 7107381"/>
              <a:gd name="connsiteY3" fmla="*/ 2067790 h 2067790"/>
              <a:gd name="connsiteX0" fmla="*/ 2618508 w 8011390"/>
              <a:gd name="connsiteY0" fmla="*/ 2067790 h 3158836"/>
              <a:gd name="connsiteX1" fmla="*/ 0 w 8011390"/>
              <a:gd name="connsiteY1" fmla="*/ 0 h 3158836"/>
              <a:gd name="connsiteX2" fmla="*/ 8011390 w 8011390"/>
              <a:gd name="connsiteY2" fmla="*/ 3158836 h 3158836"/>
              <a:gd name="connsiteX3" fmla="*/ 2618508 w 8011390"/>
              <a:gd name="connsiteY3" fmla="*/ 2067790 h 3158836"/>
              <a:gd name="connsiteX0" fmla="*/ 0 w 8094519"/>
              <a:gd name="connsiteY0" fmla="*/ 3273135 h 3273135"/>
              <a:gd name="connsiteX1" fmla="*/ 83129 w 8094519"/>
              <a:gd name="connsiteY1" fmla="*/ 0 h 3273135"/>
              <a:gd name="connsiteX2" fmla="*/ 8094519 w 8094519"/>
              <a:gd name="connsiteY2" fmla="*/ 3158836 h 3273135"/>
              <a:gd name="connsiteX3" fmla="*/ 0 w 8094519"/>
              <a:gd name="connsiteY3" fmla="*/ 3273135 h 3273135"/>
              <a:gd name="connsiteX0" fmla="*/ 0 w 8094519"/>
              <a:gd name="connsiteY0" fmla="*/ 1953490 h 1953490"/>
              <a:gd name="connsiteX1" fmla="*/ 218210 w 8094519"/>
              <a:gd name="connsiteY1" fmla="*/ 0 h 1953490"/>
              <a:gd name="connsiteX2" fmla="*/ 8094519 w 8094519"/>
              <a:gd name="connsiteY2" fmla="*/ 1839191 h 1953490"/>
              <a:gd name="connsiteX3" fmla="*/ 0 w 8094519"/>
              <a:gd name="connsiteY3" fmla="*/ 1953490 h 1953490"/>
              <a:gd name="connsiteX0" fmla="*/ 270163 w 7876309"/>
              <a:gd name="connsiteY0" fmla="*/ 1735281 h 1839191"/>
              <a:gd name="connsiteX1" fmla="*/ 0 w 7876309"/>
              <a:gd name="connsiteY1" fmla="*/ 0 h 1839191"/>
              <a:gd name="connsiteX2" fmla="*/ 7876309 w 7876309"/>
              <a:gd name="connsiteY2" fmla="*/ 1839191 h 1839191"/>
              <a:gd name="connsiteX3" fmla="*/ 270163 w 7876309"/>
              <a:gd name="connsiteY3" fmla="*/ 1735281 h 1839191"/>
              <a:gd name="connsiteX0" fmla="*/ 0 w 7897091"/>
              <a:gd name="connsiteY0" fmla="*/ 1693717 h 1839191"/>
              <a:gd name="connsiteX1" fmla="*/ 20782 w 7897091"/>
              <a:gd name="connsiteY1" fmla="*/ 0 h 1839191"/>
              <a:gd name="connsiteX2" fmla="*/ 7897091 w 7897091"/>
              <a:gd name="connsiteY2" fmla="*/ 1839191 h 1839191"/>
              <a:gd name="connsiteX3" fmla="*/ 0 w 7897091"/>
              <a:gd name="connsiteY3" fmla="*/ 1693717 h 1839191"/>
              <a:gd name="connsiteX0" fmla="*/ 0 w 7897091"/>
              <a:gd name="connsiteY0" fmla="*/ 1246908 h 1392382"/>
              <a:gd name="connsiteX1" fmla="*/ 10391 w 7897091"/>
              <a:gd name="connsiteY1" fmla="*/ 0 h 1392382"/>
              <a:gd name="connsiteX2" fmla="*/ 7897091 w 7897091"/>
              <a:gd name="connsiteY2" fmla="*/ 1392382 h 1392382"/>
              <a:gd name="connsiteX3" fmla="*/ 0 w 7897091"/>
              <a:gd name="connsiteY3" fmla="*/ 1246908 h 1392382"/>
              <a:gd name="connsiteX0" fmla="*/ 0 w 9684327"/>
              <a:gd name="connsiteY0" fmla="*/ 1246908 h 1246908"/>
              <a:gd name="connsiteX1" fmla="*/ 10391 w 9684327"/>
              <a:gd name="connsiteY1" fmla="*/ 0 h 1246908"/>
              <a:gd name="connsiteX2" fmla="*/ 9684327 w 9684327"/>
              <a:gd name="connsiteY2" fmla="*/ 1236518 h 1246908"/>
              <a:gd name="connsiteX3" fmla="*/ 0 w 9684327"/>
              <a:gd name="connsiteY3" fmla="*/ 1246908 h 1246908"/>
            </a:gdLst>
            <a:ahLst/>
            <a:cxnLst>
              <a:cxn ang="0">
                <a:pos x="connsiteX0" y="connsiteY0"/>
              </a:cxn>
              <a:cxn ang="0">
                <a:pos x="connsiteX1" y="connsiteY1"/>
              </a:cxn>
              <a:cxn ang="0">
                <a:pos x="connsiteX2" y="connsiteY2"/>
              </a:cxn>
              <a:cxn ang="0">
                <a:pos x="connsiteX3" y="connsiteY3"/>
              </a:cxn>
            </a:cxnLst>
            <a:rect l="l" t="t" r="r" b="b"/>
            <a:pathLst>
              <a:path w="9684327" h="1246908">
                <a:moveTo>
                  <a:pt x="0" y="1246908"/>
                </a:moveTo>
                <a:cubicBezTo>
                  <a:pt x="3464" y="831272"/>
                  <a:pt x="6927" y="415636"/>
                  <a:pt x="10391" y="0"/>
                </a:cubicBezTo>
                <a:lnTo>
                  <a:pt x="9684327" y="1236518"/>
                </a:lnTo>
                <a:lnTo>
                  <a:pt x="0" y="1246908"/>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15"/>
          <p:cNvSpPr/>
          <p:nvPr/>
        </p:nvSpPr>
        <p:spPr>
          <a:xfrm>
            <a:off x="11170226" y="3813462"/>
            <a:ext cx="1091047" cy="3044537"/>
          </a:xfrm>
          <a:custGeom>
            <a:avLst/>
            <a:gdLst>
              <a:gd name="connsiteX0" fmla="*/ 0 w 3740727"/>
              <a:gd name="connsiteY0" fmla="*/ 2150918 h 2150918"/>
              <a:gd name="connsiteX1" fmla="*/ 1870364 w 3740727"/>
              <a:gd name="connsiteY1" fmla="*/ 0 h 2150918"/>
              <a:gd name="connsiteX2" fmla="*/ 3740727 w 3740727"/>
              <a:gd name="connsiteY2" fmla="*/ 2150918 h 2150918"/>
              <a:gd name="connsiteX3" fmla="*/ 0 w 3740727"/>
              <a:gd name="connsiteY3" fmla="*/ 2150918 h 2150918"/>
              <a:gd name="connsiteX0" fmla="*/ 0 w 3740727"/>
              <a:gd name="connsiteY0" fmla="*/ 4135582 h 4135582"/>
              <a:gd name="connsiteX1" fmla="*/ 2213264 w 3740727"/>
              <a:gd name="connsiteY1" fmla="*/ 0 h 4135582"/>
              <a:gd name="connsiteX2" fmla="*/ 3740727 w 3740727"/>
              <a:gd name="connsiteY2" fmla="*/ 4135582 h 4135582"/>
              <a:gd name="connsiteX3" fmla="*/ 0 w 3740727"/>
              <a:gd name="connsiteY3" fmla="*/ 4135582 h 4135582"/>
              <a:gd name="connsiteX0" fmla="*/ 0 w 4239491"/>
              <a:gd name="connsiteY0" fmla="*/ 3158837 h 4135582"/>
              <a:gd name="connsiteX1" fmla="*/ 2712028 w 4239491"/>
              <a:gd name="connsiteY1" fmla="*/ 0 h 4135582"/>
              <a:gd name="connsiteX2" fmla="*/ 4239491 w 4239491"/>
              <a:gd name="connsiteY2" fmla="*/ 4135582 h 4135582"/>
              <a:gd name="connsiteX3" fmla="*/ 0 w 4239491"/>
              <a:gd name="connsiteY3" fmla="*/ 3158837 h 4135582"/>
              <a:gd name="connsiteX0" fmla="*/ 0 w 2712028"/>
              <a:gd name="connsiteY0" fmla="*/ 3158837 h 3158837"/>
              <a:gd name="connsiteX1" fmla="*/ 2712028 w 2712028"/>
              <a:gd name="connsiteY1" fmla="*/ 0 h 3158837"/>
              <a:gd name="connsiteX2" fmla="*/ 2337954 w 2712028"/>
              <a:gd name="connsiteY2" fmla="*/ 2982191 h 3158837"/>
              <a:gd name="connsiteX3" fmla="*/ 0 w 2712028"/>
              <a:gd name="connsiteY3" fmla="*/ 3158837 h 3158837"/>
              <a:gd name="connsiteX0" fmla="*/ 0 w 2712028"/>
              <a:gd name="connsiteY0" fmla="*/ 3158837 h 3158837"/>
              <a:gd name="connsiteX1" fmla="*/ 2712028 w 2712028"/>
              <a:gd name="connsiteY1" fmla="*/ 0 h 3158837"/>
              <a:gd name="connsiteX2" fmla="*/ 2670463 w 2712028"/>
              <a:gd name="connsiteY2" fmla="*/ 3002973 h 3158837"/>
              <a:gd name="connsiteX3" fmla="*/ 0 w 2712028"/>
              <a:gd name="connsiteY3" fmla="*/ 3158837 h 3158837"/>
              <a:gd name="connsiteX0" fmla="*/ 0 w 1496292"/>
              <a:gd name="connsiteY0" fmla="*/ 2857501 h 3002973"/>
              <a:gd name="connsiteX1" fmla="*/ 1496292 w 1496292"/>
              <a:gd name="connsiteY1" fmla="*/ 0 h 3002973"/>
              <a:gd name="connsiteX2" fmla="*/ 1454727 w 1496292"/>
              <a:gd name="connsiteY2" fmla="*/ 3002973 h 3002973"/>
              <a:gd name="connsiteX3" fmla="*/ 0 w 1496292"/>
              <a:gd name="connsiteY3" fmla="*/ 2857501 h 3002973"/>
              <a:gd name="connsiteX0" fmla="*/ 0 w 1070265"/>
              <a:gd name="connsiteY0" fmla="*/ 2951019 h 3002973"/>
              <a:gd name="connsiteX1" fmla="*/ 1070265 w 1070265"/>
              <a:gd name="connsiteY1" fmla="*/ 0 h 3002973"/>
              <a:gd name="connsiteX2" fmla="*/ 1028700 w 1070265"/>
              <a:gd name="connsiteY2" fmla="*/ 3002973 h 3002973"/>
              <a:gd name="connsiteX3" fmla="*/ 0 w 1070265"/>
              <a:gd name="connsiteY3" fmla="*/ 2951019 h 3002973"/>
              <a:gd name="connsiteX0" fmla="*/ 0 w 1091047"/>
              <a:gd name="connsiteY0" fmla="*/ 3044537 h 3044537"/>
              <a:gd name="connsiteX1" fmla="*/ 1091047 w 1091047"/>
              <a:gd name="connsiteY1" fmla="*/ 0 h 3044537"/>
              <a:gd name="connsiteX2" fmla="*/ 1049482 w 1091047"/>
              <a:gd name="connsiteY2" fmla="*/ 3002973 h 3044537"/>
              <a:gd name="connsiteX3" fmla="*/ 0 w 1091047"/>
              <a:gd name="connsiteY3" fmla="*/ 3044537 h 3044537"/>
            </a:gdLst>
            <a:ahLst/>
            <a:cxnLst>
              <a:cxn ang="0">
                <a:pos x="connsiteX0" y="connsiteY0"/>
              </a:cxn>
              <a:cxn ang="0">
                <a:pos x="connsiteX1" y="connsiteY1"/>
              </a:cxn>
              <a:cxn ang="0">
                <a:pos x="connsiteX2" y="connsiteY2"/>
              </a:cxn>
              <a:cxn ang="0">
                <a:pos x="connsiteX3" y="connsiteY3"/>
              </a:cxn>
            </a:cxnLst>
            <a:rect l="l" t="t" r="r" b="b"/>
            <a:pathLst>
              <a:path w="1091047" h="3044537">
                <a:moveTo>
                  <a:pt x="0" y="3044537"/>
                </a:moveTo>
                <a:lnTo>
                  <a:pt x="1091047" y="0"/>
                </a:lnTo>
                <a:lnTo>
                  <a:pt x="1049482" y="3002973"/>
                </a:lnTo>
                <a:lnTo>
                  <a:pt x="0" y="3044537"/>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5400000">
            <a:off x="-25979" y="-57150"/>
            <a:ext cx="753341" cy="639038"/>
          </a:xfrm>
          <a:prstGeom prst="triangle">
            <a:avLst/>
          </a:pr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498400" y="6400800"/>
            <a:ext cx="446400" cy="345600"/>
          </a:xfrm>
          <a:prstGeom prst="rect">
            <a:avLst/>
          </a:prstGeom>
          <a:solidFill>
            <a:srgbClr val="0C7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UTM Avo" panose="02040603050506020204" pitchFamily="18" charset="0"/>
              </a:rPr>
              <a:t>7</a:t>
            </a:r>
            <a:endParaRPr lang="en-US" sz="1200" dirty="0">
              <a:solidFill>
                <a:schemeClr val="bg1"/>
              </a:solidFill>
              <a:latin typeface="UTM Avo" panose="02040603050506020204" pitchFamily="18" charset="0"/>
            </a:endParaRPr>
          </a:p>
        </p:txBody>
      </p:sp>
      <p:pic>
        <p:nvPicPr>
          <p:cNvPr id="27" name="Picture 26">
            <a:extLst>
              <a:ext uri="{FF2B5EF4-FFF2-40B4-BE49-F238E27FC236}">
                <a16:creationId xmlns:a16="http://schemas.microsoft.com/office/drawing/2014/main" id="{0FEE461D-1C38-3141-899F-A0A4634224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0233" y="2878061"/>
            <a:ext cx="2201623" cy="1370822"/>
          </a:xfrm>
          <a:prstGeom prst="rect">
            <a:avLst/>
          </a:prstGeom>
        </p:spPr>
      </p:pic>
    </p:spTree>
    <p:extLst>
      <p:ext uri="{BB962C8B-B14F-4D97-AF65-F5344CB8AC3E}">
        <p14:creationId xmlns:p14="http://schemas.microsoft.com/office/powerpoint/2010/main" val="128564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gular Pentagon 3"/>
          <p:cNvSpPr/>
          <p:nvPr/>
        </p:nvSpPr>
        <p:spPr>
          <a:xfrm>
            <a:off x="654635" y="0"/>
            <a:ext cx="7980201" cy="5496778"/>
          </a:xfrm>
          <a:custGeom>
            <a:avLst/>
            <a:gdLst>
              <a:gd name="connsiteX0" fmla="*/ 8 w 7335981"/>
              <a:gd name="connsiteY0" fmla="*/ 2063861 h 5403273"/>
              <a:gd name="connsiteX1" fmla="*/ 3667991 w 7335981"/>
              <a:gd name="connsiteY1" fmla="*/ 0 h 5403273"/>
              <a:gd name="connsiteX2" fmla="*/ 7335973 w 7335981"/>
              <a:gd name="connsiteY2" fmla="*/ 2063861 h 5403273"/>
              <a:gd name="connsiteX3" fmla="*/ 5934929 w 7335981"/>
              <a:gd name="connsiteY3" fmla="*/ 5403259 h 5403273"/>
              <a:gd name="connsiteX4" fmla="*/ 1401052 w 7335981"/>
              <a:gd name="connsiteY4" fmla="*/ 5403259 h 5403273"/>
              <a:gd name="connsiteX5" fmla="*/ 8 w 7335981"/>
              <a:gd name="connsiteY5" fmla="*/ 2063861 h 5403273"/>
              <a:gd name="connsiteX0" fmla="*/ 0 w 10868874"/>
              <a:gd name="connsiteY0" fmla="*/ 5887716 h 5887716"/>
              <a:gd name="connsiteX1" fmla="*/ 7200892 w 10868874"/>
              <a:gd name="connsiteY1" fmla="*/ 0 h 5887716"/>
              <a:gd name="connsiteX2" fmla="*/ 10868874 w 10868874"/>
              <a:gd name="connsiteY2" fmla="*/ 2063861 h 5887716"/>
              <a:gd name="connsiteX3" fmla="*/ 9467830 w 10868874"/>
              <a:gd name="connsiteY3" fmla="*/ 5403259 h 5887716"/>
              <a:gd name="connsiteX4" fmla="*/ 4933953 w 10868874"/>
              <a:gd name="connsiteY4" fmla="*/ 5403259 h 5887716"/>
              <a:gd name="connsiteX5" fmla="*/ 0 w 10868874"/>
              <a:gd name="connsiteY5" fmla="*/ 5887716 h 5887716"/>
              <a:gd name="connsiteX0" fmla="*/ 0 w 10868874"/>
              <a:gd name="connsiteY0" fmla="*/ 5887716 h 8198414"/>
              <a:gd name="connsiteX1" fmla="*/ 7200892 w 10868874"/>
              <a:gd name="connsiteY1" fmla="*/ 0 h 8198414"/>
              <a:gd name="connsiteX2" fmla="*/ 10868874 w 10868874"/>
              <a:gd name="connsiteY2" fmla="*/ 2063861 h 8198414"/>
              <a:gd name="connsiteX3" fmla="*/ 9467830 w 10868874"/>
              <a:gd name="connsiteY3" fmla="*/ 5403259 h 8198414"/>
              <a:gd name="connsiteX4" fmla="*/ 2419353 w 10868874"/>
              <a:gd name="connsiteY4" fmla="*/ 8198414 h 8198414"/>
              <a:gd name="connsiteX5" fmla="*/ 0 w 10868874"/>
              <a:gd name="connsiteY5" fmla="*/ 5887716 h 8198414"/>
              <a:gd name="connsiteX0" fmla="*/ 0 w 10868874"/>
              <a:gd name="connsiteY0" fmla="*/ 3823855 h 6134553"/>
              <a:gd name="connsiteX1" fmla="*/ 3158828 w 10868874"/>
              <a:gd name="connsiteY1" fmla="*/ 637775 h 6134553"/>
              <a:gd name="connsiteX2" fmla="*/ 10868874 w 10868874"/>
              <a:gd name="connsiteY2" fmla="*/ 0 h 6134553"/>
              <a:gd name="connsiteX3" fmla="*/ 9467830 w 10868874"/>
              <a:gd name="connsiteY3" fmla="*/ 3339398 h 6134553"/>
              <a:gd name="connsiteX4" fmla="*/ 2419353 w 10868874"/>
              <a:gd name="connsiteY4" fmla="*/ 6134553 h 6134553"/>
              <a:gd name="connsiteX5" fmla="*/ 0 w 10868874"/>
              <a:gd name="connsiteY5" fmla="*/ 3823855 h 6134553"/>
              <a:gd name="connsiteX0" fmla="*/ 0 w 9467830"/>
              <a:gd name="connsiteY0" fmla="*/ 3186080 h 5496778"/>
              <a:gd name="connsiteX1" fmla="*/ 3158828 w 9467830"/>
              <a:gd name="connsiteY1" fmla="*/ 0 h 5496778"/>
              <a:gd name="connsiteX2" fmla="*/ 8790692 w 9467830"/>
              <a:gd name="connsiteY2" fmla="*/ 1398844 h 5496778"/>
              <a:gd name="connsiteX3" fmla="*/ 9467830 w 9467830"/>
              <a:gd name="connsiteY3" fmla="*/ 2701623 h 5496778"/>
              <a:gd name="connsiteX4" fmla="*/ 2419353 w 9467830"/>
              <a:gd name="connsiteY4" fmla="*/ 5496778 h 5496778"/>
              <a:gd name="connsiteX5" fmla="*/ 0 w 9467830"/>
              <a:gd name="connsiteY5" fmla="*/ 3186080 h 5496778"/>
              <a:gd name="connsiteX0" fmla="*/ 0 w 9467830"/>
              <a:gd name="connsiteY0" fmla="*/ 3186080 h 5496778"/>
              <a:gd name="connsiteX1" fmla="*/ 3158828 w 9467830"/>
              <a:gd name="connsiteY1" fmla="*/ 0 h 5496778"/>
              <a:gd name="connsiteX2" fmla="*/ 7907465 w 9467830"/>
              <a:gd name="connsiteY2" fmla="*/ 27244 h 5496778"/>
              <a:gd name="connsiteX3" fmla="*/ 9467830 w 9467830"/>
              <a:gd name="connsiteY3" fmla="*/ 2701623 h 5496778"/>
              <a:gd name="connsiteX4" fmla="*/ 2419353 w 9467830"/>
              <a:gd name="connsiteY4" fmla="*/ 5496778 h 5496778"/>
              <a:gd name="connsiteX5" fmla="*/ 0 w 9467830"/>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6111566 w 7907465"/>
              <a:gd name="connsiteY3" fmla="*/ 3418596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5269902 w 7907465"/>
              <a:gd name="connsiteY3" fmla="*/ 2909442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4906221 w 7907465"/>
              <a:gd name="connsiteY3" fmla="*/ 2587324 h 5496778"/>
              <a:gd name="connsiteX4" fmla="*/ 2419353 w 7907465"/>
              <a:gd name="connsiteY4" fmla="*/ 5496778 h 5496778"/>
              <a:gd name="connsiteX5" fmla="*/ 0 w 7907465"/>
              <a:gd name="connsiteY5" fmla="*/ 3186080 h 5496778"/>
              <a:gd name="connsiteX0" fmla="*/ 0 w 7907465"/>
              <a:gd name="connsiteY0" fmla="*/ 3186080 h 5496778"/>
              <a:gd name="connsiteX1" fmla="*/ 3158828 w 7907465"/>
              <a:gd name="connsiteY1" fmla="*/ 0 h 5496778"/>
              <a:gd name="connsiteX2" fmla="*/ 7907465 w 7907465"/>
              <a:gd name="connsiteY2" fmla="*/ 27244 h 5496778"/>
              <a:gd name="connsiteX3" fmla="*/ 5176385 w 7907465"/>
              <a:gd name="connsiteY3" fmla="*/ 2878270 h 5496778"/>
              <a:gd name="connsiteX4" fmla="*/ 2419353 w 7907465"/>
              <a:gd name="connsiteY4" fmla="*/ 5496778 h 5496778"/>
              <a:gd name="connsiteX5" fmla="*/ 0 w 7907465"/>
              <a:gd name="connsiteY5" fmla="*/ 3186080 h 5496778"/>
              <a:gd name="connsiteX0" fmla="*/ 0 w 7980201"/>
              <a:gd name="connsiteY0" fmla="*/ 3196471 h 5496778"/>
              <a:gd name="connsiteX1" fmla="*/ 3231564 w 7980201"/>
              <a:gd name="connsiteY1" fmla="*/ 0 h 5496778"/>
              <a:gd name="connsiteX2" fmla="*/ 7980201 w 7980201"/>
              <a:gd name="connsiteY2" fmla="*/ 27244 h 5496778"/>
              <a:gd name="connsiteX3" fmla="*/ 5249121 w 7980201"/>
              <a:gd name="connsiteY3" fmla="*/ 2878270 h 5496778"/>
              <a:gd name="connsiteX4" fmla="*/ 2492089 w 7980201"/>
              <a:gd name="connsiteY4" fmla="*/ 5496778 h 5496778"/>
              <a:gd name="connsiteX5" fmla="*/ 0 w 7980201"/>
              <a:gd name="connsiteY5" fmla="*/ 3196471 h 549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201" h="5496778">
                <a:moveTo>
                  <a:pt x="0" y="3196471"/>
                </a:moveTo>
                <a:lnTo>
                  <a:pt x="3231564" y="0"/>
                </a:lnTo>
                <a:lnTo>
                  <a:pt x="7980201" y="27244"/>
                </a:lnTo>
                <a:lnTo>
                  <a:pt x="5249121" y="2878270"/>
                </a:lnTo>
                <a:lnTo>
                  <a:pt x="2492089" y="5496778"/>
                </a:lnTo>
                <a:lnTo>
                  <a:pt x="0" y="3196471"/>
                </a:lnTo>
                <a:close/>
              </a:path>
            </a:pathLst>
          </a:custGeom>
          <a:gradFill>
            <a:gsLst>
              <a:gs pos="0">
                <a:srgbClr val="2ECAF0"/>
              </a:gs>
              <a:gs pos="100000">
                <a:srgbClr val="0C7DA5"/>
              </a:gs>
              <a:gs pos="50000">
                <a:srgbClr val="118BB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29295" t="62" r="330"/>
          <a:stretch>
            <a:fillRect/>
          </a:stretch>
        </p:blipFill>
        <p:spPr>
          <a:xfrm>
            <a:off x="0" y="-4"/>
            <a:ext cx="6120232" cy="6858004"/>
          </a:xfrm>
          <a:custGeom>
            <a:avLst/>
            <a:gdLst>
              <a:gd name="connsiteX0" fmla="*/ 2706824 w 6120232"/>
              <a:gd name="connsiteY0" fmla="*/ 0 h 6858004"/>
              <a:gd name="connsiteX1" fmla="*/ 6120232 w 6120232"/>
              <a:gd name="connsiteY1" fmla="*/ 3441610 h 6858004"/>
              <a:gd name="connsiteX2" fmla="*/ 2689899 w 6120232"/>
              <a:gd name="connsiteY2" fmla="*/ 6847595 h 6858004"/>
              <a:gd name="connsiteX3" fmla="*/ 1799066 w 6120232"/>
              <a:gd name="connsiteY3" fmla="*/ 6858004 h 6858004"/>
              <a:gd name="connsiteX4" fmla="*/ 22046 w 6120232"/>
              <a:gd name="connsiteY4" fmla="*/ 6858004 h 6858004"/>
              <a:gd name="connsiteX5" fmla="*/ 0 w 6120232"/>
              <a:gd name="connsiteY5" fmla="*/ 64565 h 685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232" h="6858004">
                <a:moveTo>
                  <a:pt x="2706824" y="0"/>
                </a:moveTo>
                <a:lnTo>
                  <a:pt x="6120232" y="3441610"/>
                </a:lnTo>
                <a:lnTo>
                  <a:pt x="2689899" y="6847595"/>
                </a:lnTo>
                <a:lnTo>
                  <a:pt x="1799066" y="6858004"/>
                </a:lnTo>
                <a:lnTo>
                  <a:pt x="22046" y="6858004"/>
                </a:lnTo>
                <a:lnTo>
                  <a:pt x="0" y="64565"/>
                </a:lnTo>
                <a:close/>
              </a:path>
            </a:pathLst>
          </a:custGeom>
        </p:spPr>
      </p:pic>
      <p:sp>
        <p:nvSpPr>
          <p:cNvPr id="13" name="Diamond 12"/>
          <p:cNvSpPr/>
          <p:nvPr/>
        </p:nvSpPr>
        <p:spPr>
          <a:xfrm>
            <a:off x="3326399" y="1445075"/>
            <a:ext cx="4493047" cy="427066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E2E50B1-9357-4F18-B98C-3A847616A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750" y="3061626"/>
            <a:ext cx="2258213" cy="856388"/>
          </a:xfrm>
          <a:prstGeom prst="rect">
            <a:avLst/>
          </a:prstGeom>
        </p:spPr>
      </p:pic>
      <p:sp>
        <p:nvSpPr>
          <p:cNvPr id="15" name="Diamond 14"/>
          <p:cNvSpPr/>
          <p:nvPr/>
        </p:nvSpPr>
        <p:spPr>
          <a:xfrm>
            <a:off x="3823855" y="1953491"/>
            <a:ext cx="3335482" cy="3169227"/>
          </a:xfrm>
          <a:prstGeom prst="diamond">
            <a:avLst/>
          </a:prstGeom>
          <a:no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7335982" y="3595255"/>
            <a:ext cx="3616036" cy="103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107897" y="3060478"/>
            <a:ext cx="4344266" cy="523220"/>
          </a:xfrm>
          <a:prstGeom prst="rect">
            <a:avLst/>
          </a:prstGeom>
        </p:spPr>
        <p:txBody>
          <a:bodyPr wrap="none">
            <a:spAutoFit/>
          </a:bodyPr>
          <a:lstStyle/>
          <a:p>
            <a:r>
              <a:rPr lang="en-US" sz="2800" b="1" dirty="0">
                <a:solidFill>
                  <a:srgbClr val="0C7DA5"/>
                </a:solidFill>
                <a:latin typeface="UTM Avo" panose="02040603050506020204" pitchFamily="18" charset="0"/>
              </a:rPr>
              <a:t>CLEVERADS INTRODUCTION</a:t>
            </a:r>
          </a:p>
        </p:txBody>
      </p:sp>
      <p:sp>
        <p:nvSpPr>
          <p:cNvPr id="10" name="Rectangle 9"/>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8</a:t>
            </a:r>
            <a:endParaRPr lang="en-US" sz="1200" dirty="0">
              <a:solidFill>
                <a:schemeClr val="tx1"/>
              </a:solidFill>
              <a:latin typeface="UTM Avo" panose="02040603050506020204" pitchFamily="18" charset="0"/>
            </a:endParaRPr>
          </a:p>
        </p:txBody>
      </p:sp>
    </p:spTree>
    <p:extLst>
      <p:ext uri="{BB962C8B-B14F-4D97-AF65-F5344CB8AC3E}">
        <p14:creationId xmlns:p14="http://schemas.microsoft.com/office/powerpoint/2010/main" val="400480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 name="TextBox 93"/>
          <p:cNvSpPr txBox="1"/>
          <p:nvPr/>
        </p:nvSpPr>
        <p:spPr>
          <a:xfrm>
            <a:off x="3499969" y="480108"/>
            <a:ext cx="3614195" cy="523220"/>
          </a:xfrm>
          <a:prstGeom prst="rect">
            <a:avLst/>
          </a:prstGeom>
          <a:noFill/>
        </p:spPr>
        <p:txBody>
          <a:bodyPr wrap="none" rtlCol="0">
            <a:spAutoFit/>
          </a:bodyPr>
          <a:lstStyle/>
          <a:p>
            <a:r>
              <a:rPr lang="en-US" sz="2800" b="1" dirty="0">
                <a:solidFill>
                  <a:srgbClr val="0C7DA5"/>
                </a:solidFill>
                <a:latin typeface="UTM Avo" panose="02040603050506020204" pitchFamily="18" charset="0"/>
              </a:rPr>
              <a:t>CLEVERADS OVERVIEW</a:t>
            </a:r>
            <a:endParaRPr lang="vi-VN" sz="2800" b="1" dirty="0">
              <a:solidFill>
                <a:srgbClr val="0C7DA5"/>
              </a:solidFill>
              <a:latin typeface="UTM Aurora" panose="02040603050506020204" pitchFamily="18" charset="0"/>
            </a:endParaRPr>
          </a:p>
        </p:txBody>
      </p:sp>
      <p:pic>
        <p:nvPicPr>
          <p:cNvPr id="95" name="Picture 94">
            <a:extLst>
              <a:ext uri="{FF2B5EF4-FFF2-40B4-BE49-F238E27FC236}">
                <a16:creationId xmlns:a16="http://schemas.microsoft.com/office/drawing/2014/main" id="{DEB159F1-93C8-4D7F-AF60-C33D259A7AFC}"/>
              </a:ext>
            </a:extLst>
          </p:cNvPr>
          <p:cNvPicPr>
            <a:picLocks noChangeAspect="1"/>
          </p:cNvPicPr>
          <p:nvPr/>
        </p:nvPicPr>
        <p:blipFill rotWithShape="1">
          <a:blip r:embed="rId3"/>
          <a:srcRect b="7469"/>
          <a:stretch/>
        </p:blipFill>
        <p:spPr>
          <a:xfrm>
            <a:off x="107804" y="3332103"/>
            <a:ext cx="9022984" cy="3525897"/>
          </a:xfrm>
          <a:prstGeom prst="rect">
            <a:avLst/>
          </a:prstGeom>
        </p:spPr>
      </p:pic>
      <p:sp>
        <p:nvSpPr>
          <p:cNvPr id="96" name="Content Placeholder 2">
            <a:extLst>
              <a:ext uri="{FF2B5EF4-FFF2-40B4-BE49-F238E27FC236}">
                <a16:creationId xmlns:a16="http://schemas.microsoft.com/office/drawing/2014/main" id="{5E3F7ED0-CED9-4559-8520-A0CB8AB2D41C}"/>
              </a:ext>
            </a:extLst>
          </p:cNvPr>
          <p:cNvSpPr txBox="1">
            <a:spLocks/>
          </p:cNvSpPr>
          <p:nvPr/>
        </p:nvSpPr>
        <p:spPr>
          <a:xfrm>
            <a:off x="3944259" y="1745187"/>
            <a:ext cx="4170219" cy="870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vi-VN" sz="1800" dirty="0">
              <a:latin typeface="Calibri" panose="020F0502020204030204" pitchFamily="34" charset="0"/>
            </a:endParaRPr>
          </a:p>
        </p:txBody>
      </p:sp>
      <p:pic>
        <p:nvPicPr>
          <p:cNvPr id="97" name="Picture 96">
            <a:extLst>
              <a:ext uri="{FF2B5EF4-FFF2-40B4-BE49-F238E27FC236}">
                <a16:creationId xmlns:a16="http://schemas.microsoft.com/office/drawing/2014/main" id="{DE2E50B1-9357-4F18-B98C-3A847616A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104" y="1652997"/>
            <a:ext cx="2450185" cy="929190"/>
          </a:xfrm>
          <a:prstGeom prst="rect">
            <a:avLst/>
          </a:prstGeom>
        </p:spPr>
      </p:pic>
      <p:sp>
        <p:nvSpPr>
          <p:cNvPr id="98" name="Rectangle 97">
            <a:extLst>
              <a:ext uri="{FF2B5EF4-FFF2-40B4-BE49-F238E27FC236}">
                <a16:creationId xmlns:a16="http://schemas.microsoft.com/office/drawing/2014/main" id="{BF7F048C-48C0-4C05-ABE2-D11D081A2A48}"/>
              </a:ext>
            </a:extLst>
          </p:cNvPr>
          <p:cNvSpPr/>
          <p:nvPr/>
        </p:nvSpPr>
        <p:spPr>
          <a:xfrm>
            <a:off x="3809893" y="1548733"/>
            <a:ext cx="82720" cy="1269951"/>
          </a:xfrm>
          <a:prstGeom prst="rect">
            <a:avLst/>
          </a:prstGeom>
          <a:solidFill>
            <a:srgbClr val="0C7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Content Placeholder 2">
            <a:extLst>
              <a:ext uri="{FF2B5EF4-FFF2-40B4-BE49-F238E27FC236}">
                <a16:creationId xmlns:a16="http://schemas.microsoft.com/office/drawing/2014/main" id="{1ADA5225-264D-4F72-AAF8-C290E3BB391D}"/>
              </a:ext>
            </a:extLst>
          </p:cNvPr>
          <p:cNvSpPr txBox="1">
            <a:spLocks/>
          </p:cNvSpPr>
          <p:nvPr/>
        </p:nvSpPr>
        <p:spPr>
          <a:xfrm>
            <a:off x="3992592" y="1346068"/>
            <a:ext cx="4863640" cy="8547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endParaRPr lang="vi-VN" sz="1400" dirty="0">
              <a:latin typeface="Segoe UI Light" panose="020B0502040204020203" pitchFamily="34" charset="0"/>
              <a:cs typeface="Segoe UI Light" panose="020B0502040204020203" pitchFamily="34" charset="0"/>
            </a:endParaRPr>
          </a:p>
        </p:txBody>
      </p:sp>
      <p:grpSp>
        <p:nvGrpSpPr>
          <p:cNvPr id="100" name="Group 99">
            <a:extLst>
              <a:ext uri="{FF2B5EF4-FFF2-40B4-BE49-F238E27FC236}">
                <a16:creationId xmlns:a16="http://schemas.microsoft.com/office/drawing/2014/main" id="{4ABF8B4E-3733-4C8F-B0A8-1B12DAB12903}"/>
              </a:ext>
            </a:extLst>
          </p:cNvPr>
          <p:cNvGrpSpPr/>
          <p:nvPr/>
        </p:nvGrpSpPr>
        <p:grpSpPr>
          <a:xfrm>
            <a:off x="377525" y="3795823"/>
            <a:ext cx="6803196" cy="1335613"/>
            <a:chOff x="836023" y="1207222"/>
            <a:chExt cx="10242914" cy="1933857"/>
          </a:xfrm>
        </p:grpSpPr>
        <p:pic>
          <p:nvPicPr>
            <p:cNvPr id="101" name="Picture 100">
              <a:extLst>
                <a:ext uri="{FF2B5EF4-FFF2-40B4-BE49-F238E27FC236}">
                  <a16:creationId xmlns:a16="http://schemas.microsoft.com/office/drawing/2014/main" id="{E22E6ECD-7D8E-4396-B56D-E73E49203087}"/>
                </a:ext>
              </a:extLst>
            </p:cNvPr>
            <p:cNvPicPr>
              <a:picLocks noChangeAspect="1"/>
            </p:cNvPicPr>
            <p:nvPr/>
          </p:nvPicPr>
          <p:blipFill>
            <a:blip r:embed="rId5"/>
            <a:stretch>
              <a:fillRect/>
            </a:stretch>
          </p:blipFill>
          <p:spPr>
            <a:xfrm>
              <a:off x="836023" y="1207222"/>
              <a:ext cx="2071990" cy="1933857"/>
            </a:xfrm>
            <a:prstGeom prst="rect">
              <a:avLst/>
            </a:prstGeom>
          </p:spPr>
        </p:pic>
        <p:pic>
          <p:nvPicPr>
            <p:cNvPr id="102" name="Picture 101">
              <a:extLst>
                <a:ext uri="{FF2B5EF4-FFF2-40B4-BE49-F238E27FC236}">
                  <a16:creationId xmlns:a16="http://schemas.microsoft.com/office/drawing/2014/main" id="{6E256164-8FD1-439A-AAA9-A185284E53CF}"/>
                </a:ext>
              </a:extLst>
            </p:cNvPr>
            <p:cNvPicPr>
              <a:picLocks noChangeAspect="1"/>
            </p:cNvPicPr>
            <p:nvPr/>
          </p:nvPicPr>
          <p:blipFill>
            <a:blip r:embed="rId5"/>
            <a:stretch>
              <a:fillRect/>
            </a:stretch>
          </p:blipFill>
          <p:spPr>
            <a:xfrm>
              <a:off x="3579223" y="1207222"/>
              <a:ext cx="2071990" cy="1933857"/>
            </a:xfrm>
            <a:prstGeom prst="rect">
              <a:avLst/>
            </a:prstGeom>
          </p:spPr>
        </p:pic>
        <p:pic>
          <p:nvPicPr>
            <p:cNvPr id="103" name="Picture 102">
              <a:extLst>
                <a:ext uri="{FF2B5EF4-FFF2-40B4-BE49-F238E27FC236}">
                  <a16:creationId xmlns:a16="http://schemas.microsoft.com/office/drawing/2014/main" id="{36C9B75F-F462-4939-9AD3-9FC22B03332B}"/>
                </a:ext>
              </a:extLst>
            </p:cNvPr>
            <p:cNvPicPr>
              <a:picLocks noChangeAspect="1"/>
            </p:cNvPicPr>
            <p:nvPr/>
          </p:nvPicPr>
          <p:blipFill>
            <a:blip r:embed="rId5"/>
            <a:stretch>
              <a:fillRect/>
            </a:stretch>
          </p:blipFill>
          <p:spPr>
            <a:xfrm>
              <a:off x="6278880" y="1207222"/>
              <a:ext cx="2071990" cy="1933857"/>
            </a:xfrm>
            <a:prstGeom prst="rect">
              <a:avLst/>
            </a:prstGeom>
          </p:spPr>
        </p:pic>
        <p:pic>
          <p:nvPicPr>
            <p:cNvPr id="104" name="Picture 103">
              <a:extLst>
                <a:ext uri="{FF2B5EF4-FFF2-40B4-BE49-F238E27FC236}">
                  <a16:creationId xmlns:a16="http://schemas.microsoft.com/office/drawing/2014/main" id="{0FF1EB8C-7904-48F4-A006-49B140D13F2F}"/>
                </a:ext>
              </a:extLst>
            </p:cNvPr>
            <p:cNvPicPr>
              <a:picLocks noChangeAspect="1"/>
            </p:cNvPicPr>
            <p:nvPr/>
          </p:nvPicPr>
          <p:blipFill>
            <a:blip r:embed="rId5"/>
            <a:stretch>
              <a:fillRect/>
            </a:stretch>
          </p:blipFill>
          <p:spPr>
            <a:xfrm>
              <a:off x="9006947" y="1207222"/>
              <a:ext cx="2071990" cy="1933857"/>
            </a:xfrm>
            <a:prstGeom prst="rect">
              <a:avLst/>
            </a:prstGeom>
          </p:spPr>
        </p:pic>
        <p:pic>
          <p:nvPicPr>
            <p:cNvPr id="105" name="Picture 104">
              <a:extLst>
                <a:ext uri="{FF2B5EF4-FFF2-40B4-BE49-F238E27FC236}">
                  <a16:creationId xmlns:a16="http://schemas.microsoft.com/office/drawing/2014/main" id="{BA1C0611-1921-46FC-8DCF-9C000B22F400}"/>
                </a:ext>
              </a:extLst>
            </p:cNvPr>
            <p:cNvPicPr>
              <a:picLocks noChangeAspect="1"/>
            </p:cNvPicPr>
            <p:nvPr/>
          </p:nvPicPr>
          <p:blipFill>
            <a:blip r:embed="rId6"/>
            <a:stretch>
              <a:fillRect/>
            </a:stretch>
          </p:blipFill>
          <p:spPr>
            <a:xfrm>
              <a:off x="4074719" y="1913491"/>
              <a:ext cx="1347611" cy="464431"/>
            </a:xfrm>
            <a:prstGeom prst="rect">
              <a:avLst/>
            </a:prstGeom>
          </p:spPr>
        </p:pic>
        <p:pic>
          <p:nvPicPr>
            <p:cNvPr id="106" name="Picture 105">
              <a:extLst>
                <a:ext uri="{FF2B5EF4-FFF2-40B4-BE49-F238E27FC236}">
                  <a16:creationId xmlns:a16="http://schemas.microsoft.com/office/drawing/2014/main" id="{D6AE2A32-9C21-4FD3-9673-AC535C21D8B6}"/>
                </a:ext>
              </a:extLst>
            </p:cNvPr>
            <p:cNvPicPr>
              <a:picLocks noChangeAspect="1"/>
            </p:cNvPicPr>
            <p:nvPr/>
          </p:nvPicPr>
          <p:blipFill>
            <a:blip r:embed="rId7"/>
            <a:stretch>
              <a:fillRect/>
            </a:stretch>
          </p:blipFill>
          <p:spPr>
            <a:xfrm>
              <a:off x="6715273" y="1815328"/>
              <a:ext cx="1470592" cy="609362"/>
            </a:xfrm>
            <a:prstGeom prst="rect">
              <a:avLst/>
            </a:prstGeom>
          </p:spPr>
        </p:pic>
        <p:pic>
          <p:nvPicPr>
            <p:cNvPr id="107" name="Picture 106">
              <a:extLst>
                <a:ext uri="{FF2B5EF4-FFF2-40B4-BE49-F238E27FC236}">
                  <a16:creationId xmlns:a16="http://schemas.microsoft.com/office/drawing/2014/main" id="{8E4A1951-BA5A-4B7B-8446-82D2A922FE1D}"/>
                </a:ext>
              </a:extLst>
            </p:cNvPr>
            <p:cNvPicPr>
              <a:picLocks noChangeAspect="1"/>
            </p:cNvPicPr>
            <p:nvPr/>
          </p:nvPicPr>
          <p:blipFill>
            <a:blip r:embed="rId8"/>
            <a:stretch>
              <a:fillRect/>
            </a:stretch>
          </p:blipFill>
          <p:spPr>
            <a:xfrm>
              <a:off x="9512480" y="1573882"/>
              <a:ext cx="1118580" cy="1072294"/>
            </a:xfrm>
            <a:prstGeom prst="rect">
              <a:avLst/>
            </a:prstGeom>
          </p:spPr>
        </p:pic>
        <p:pic>
          <p:nvPicPr>
            <p:cNvPr id="108" name="Picture 107">
              <a:extLst>
                <a:ext uri="{FF2B5EF4-FFF2-40B4-BE49-F238E27FC236}">
                  <a16:creationId xmlns:a16="http://schemas.microsoft.com/office/drawing/2014/main" id="{00499F06-392A-4B90-A6FE-04ED00311493}"/>
                </a:ext>
              </a:extLst>
            </p:cNvPr>
            <p:cNvPicPr>
              <a:picLocks noChangeAspect="1"/>
            </p:cNvPicPr>
            <p:nvPr/>
          </p:nvPicPr>
          <p:blipFill>
            <a:blip r:embed="rId9"/>
            <a:stretch>
              <a:fillRect/>
            </a:stretch>
          </p:blipFill>
          <p:spPr>
            <a:xfrm>
              <a:off x="1350938" y="1869210"/>
              <a:ext cx="1421279" cy="518954"/>
            </a:xfrm>
            <a:prstGeom prst="rect">
              <a:avLst/>
            </a:prstGeom>
          </p:spPr>
        </p:pic>
      </p:grpSp>
      <p:sp>
        <p:nvSpPr>
          <p:cNvPr id="109" name="Content Placeholder 2">
            <a:extLst>
              <a:ext uri="{FF2B5EF4-FFF2-40B4-BE49-F238E27FC236}">
                <a16:creationId xmlns:a16="http://schemas.microsoft.com/office/drawing/2014/main" id="{6A316078-BA1B-428A-8E3C-C29F9D29C5D3}"/>
              </a:ext>
            </a:extLst>
          </p:cNvPr>
          <p:cNvSpPr>
            <a:spLocks noGrp="1"/>
          </p:cNvSpPr>
          <p:nvPr>
            <p:ph idx="1"/>
          </p:nvPr>
        </p:nvSpPr>
        <p:spPr>
          <a:xfrm>
            <a:off x="-47847" y="5310801"/>
            <a:ext cx="2344676" cy="870858"/>
          </a:xfrm>
        </p:spPr>
        <p:txBody>
          <a:bodyPr>
            <a:normAutofit/>
          </a:bodyPr>
          <a:lstStyle/>
          <a:p>
            <a:pPr marL="0" indent="0" algn="ctr">
              <a:lnSpc>
                <a:spcPct val="100000"/>
              </a:lnSpc>
              <a:buNone/>
            </a:pPr>
            <a:r>
              <a:rPr lang="en-US" sz="1400" dirty="0">
                <a:latin typeface="Segoe UI Light" panose="020B0502040204020203" pitchFamily="34" charset="0"/>
                <a:cs typeface="Segoe UI Light" panose="020B0502040204020203" pitchFamily="34" charset="0"/>
              </a:rPr>
              <a:t>Google Premier Partner</a:t>
            </a:r>
            <a:endParaRPr lang="vi-VN" sz="1400" dirty="0">
              <a:latin typeface="Segoe UI Light" panose="020B0502040204020203" pitchFamily="34" charset="0"/>
              <a:cs typeface="Segoe UI Light" panose="020B0502040204020203" pitchFamily="34" charset="0"/>
            </a:endParaRPr>
          </a:p>
        </p:txBody>
      </p:sp>
      <p:sp>
        <p:nvSpPr>
          <p:cNvPr id="110" name="Content Placeholder 2">
            <a:extLst>
              <a:ext uri="{FF2B5EF4-FFF2-40B4-BE49-F238E27FC236}">
                <a16:creationId xmlns:a16="http://schemas.microsoft.com/office/drawing/2014/main" id="{FBE44375-BACE-43C0-8790-AE7E6624F914}"/>
              </a:ext>
            </a:extLst>
          </p:cNvPr>
          <p:cNvSpPr txBox="1">
            <a:spLocks/>
          </p:cNvSpPr>
          <p:nvPr/>
        </p:nvSpPr>
        <p:spPr>
          <a:xfrm>
            <a:off x="1998482" y="5306301"/>
            <a:ext cx="2015368" cy="870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vi-VN" sz="1400" dirty="0">
                <a:latin typeface="Segoe UI Light" panose="020B0502040204020203" pitchFamily="34" charset="0"/>
                <a:cs typeface="Segoe UI Light" panose="020B0502040204020203" pitchFamily="34" charset="0"/>
              </a:rPr>
              <a:t>Facebook </a:t>
            </a:r>
            <a:r>
              <a:rPr lang="en-US" sz="1400" dirty="0">
                <a:latin typeface="Segoe UI Light" panose="020B0502040204020203" pitchFamily="34" charset="0"/>
                <a:cs typeface="Segoe UI Light" panose="020B0502040204020203" pitchFamily="34" charset="0"/>
              </a:rPr>
              <a:t>Authorized Reseller</a:t>
            </a:r>
            <a:endParaRPr lang="vi-VN" sz="1400" dirty="0">
              <a:latin typeface="Segoe UI Light" panose="020B0502040204020203" pitchFamily="34" charset="0"/>
              <a:cs typeface="Segoe UI Light" panose="020B0502040204020203" pitchFamily="34" charset="0"/>
            </a:endParaRPr>
          </a:p>
        </p:txBody>
      </p:sp>
      <p:sp>
        <p:nvSpPr>
          <p:cNvPr id="111" name="Content Placeholder 2">
            <a:extLst>
              <a:ext uri="{FF2B5EF4-FFF2-40B4-BE49-F238E27FC236}">
                <a16:creationId xmlns:a16="http://schemas.microsoft.com/office/drawing/2014/main" id="{1A798687-1657-4E29-9534-DDD11E14EF2B}"/>
              </a:ext>
            </a:extLst>
          </p:cNvPr>
          <p:cNvSpPr txBox="1">
            <a:spLocks/>
          </p:cNvSpPr>
          <p:nvPr/>
        </p:nvSpPr>
        <p:spPr>
          <a:xfrm>
            <a:off x="3609868" y="5290170"/>
            <a:ext cx="2344676" cy="870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a:latin typeface="Segoe UI Light" panose="020B0502040204020203" pitchFamily="34" charset="0"/>
                <a:cs typeface="Segoe UI Light" panose="020B0502040204020203" pitchFamily="34" charset="0"/>
              </a:rPr>
              <a:t>Strategic Partner - </a:t>
            </a:r>
            <a:r>
              <a:rPr lang="vi-VN" sz="1400" dirty="0">
                <a:latin typeface="Segoe UI Light" panose="020B0502040204020203" pitchFamily="34" charset="0"/>
                <a:cs typeface="Segoe UI Light" panose="020B0502040204020203" pitchFamily="34" charset="0"/>
              </a:rPr>
              <a:t>Yello Digtal Marketing</a:t>
            </a:r>
          </a:p>
        </p:txBody>
      </p:sp>
      <p:sp>
        <p:nvSpPr>
          <p:cNvPr id="112" name="Content Placeholder 2">
            <a:extLst>
              <a:ext uri="{FF2B5EF4-FFF2-40B4-BE49-F238E27FC236}">
                <a16:creationId xmlns:a16="http://schemas.microsoft.com/office/drawing/2014/main" id="{5800366A-6391-445E-B0C6-020EE2D68C9C}"/>
              </a:ext>
            </a:extLst>
          </p:cNvPr>
          <p:cNvSpPr txBox="1">
            <a:spLocks/>
          </p:cNvSpPr>
          <p:nvPr/>
        </p:nvSpPr>
        <p:spPr>
          <a:xfrm>
            <a:off x="5640341" y="5315875"/>
            <a:ext cx="2121003" cy="870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a:latin typeface="Segoe UI Light" panose="020B0502040204020203" pitchFamily="34" charset="0"/>
                <a:cs typeface="Segoe UI Light" panose="020B0502040204020203" pitchFamily="34" charset="0"/>
              </a:rPr>
              <a:t>Strategic Partner -</a:t>
            </a:r>
            <a:r>
              <a:rPr lang="vi-VN" sz="1400" dirty="0">
                <a:latin typeface="Segoe UI Light" panose="020B0502040204020203" pitchFamily="34" charset="0"/>
                <a:cs typeface="Segoe UI Light" panose="020B0502040204020203" pitchFamily="34" charset="0"/>
              </a:rPr>
              <a:t>Cyber Agent</a:t>
            </a:r>
          </a:p>
        </p:txBody>
      </p:sp>
      <p:grpSp>
        <p:nvGrpSpPr>
          <p:cNvPr id="113" name="Group 112">
            <a:extLst>
              <a:ext uri="{FF2B5EF4-FFF2-40B4-BE49-F238E27FC236}">
                <a16:creationId xmlns:a16="http://schemas.microsoft.com/office/drawing/2014/main" id="{07BA9964-074A-4642-832C-C045BC957561}"/>
              </a:ext>
            </a:extLst>
          </p:cNvPr>
          <p:cNvGrpSpPr/>
          <p:nvPr/>
        </p:nvGrpSpPr>
        <p:grpSpPr>
          <a:xfrm>
            <a:off x="8939659" y="1543564"/>
            <a:ext cx="1704666" cy="1641684"/>
            <a:chOff x="9785606" y="2709701"/>
            <a:chExt cx="1569059" cy="1641684"/>
          </a:xfrm>
        </p:grpSpPr>
        <p:sp>
          <p:nvSpPr>
            <p:cNvPr id="114" name="Content Placeholder 2">
              <a:extLst>
                <a:ext uri="{FF2B5EF4-FFF2-40B4-BE49-F238E27FC236}">
                  <a16:creationId xmlns:a16="http://schemas.microsoft.com/office/drawing/2014/main" id="{C411640F-8CDD-480D-9881-D1BCF15FFB7A}"/>
                </a:ext>
              </a:extLst>
            </p:cNvPr>
            <p:cNvSpPr txBox="1">
              <a:spLocks/>
            </p:cNvSpPr>
            <p:nvPr/>
          </p:nvSpPr>
          <p:spPr>
            <a:xfrm>
              <a:off x="9785606" y="3212312"/>
              <a:ext cx="1509303" cy="896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vi-VN" b="1" dirty="0">
                  <a:latin typeface="Calibri" panose="020F0502020204030204" pitchFamily="34" charset="0"/>
                  <a:cs typeface="Segoe UI Light" panose="020B0502040204020203" pitchFamily="34" charset="0"/>
                </a:rPr>
                <a:t>6</a:t>
              </a:r>
            </a:p>
          </p:txBody>
        </p:sp>
        <p:sp>
          <p:nvSpPr>
            <p:cNvPr id="115" name="Content Placeholder 2">
              <a:extLst>
                <a:ext uri="{FF2B5EF4-FFF2-40B4-BE49-F238E27FC236}">
                  <a16:creationId xmlns:a16="http://schemas.microsoft.com/office/drawing/2014/main" id="{8DE28939-642E-4DD8-A947-09A1A9E33409}"/>
                </a:ext>
              </a:extLst>
            </p:cNvPr>
            <p:cNvSpPr txBox="1">
              <a:spLocks/>
            </p:cNvSpPr>
            <p:nvPr/>
          </p:nvSpPr>
          <p:spPr>
            <a:xfrm>
              <a:off x="9815735" y="3671749"/>
              <a:ext cx="1538930" cy="6796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a:latin typeface="Segoe UI Light" panose="020B0502040204020203" pitchFamily="34" charset="0"/>
                  <a:cs typeface="Segoe UI Light" panose="020B0502040204020203" pitchFamily="34" charset="0"/>
                </a:rPr>
                <a:t>Offices at 4 nations</a:t>
              </a:r>
              <a:endParaRPr lang="vi-VN" sz="1400" dirty="0">
                <a:latin typeface="Segoe UI Light" panose="020B0502040204020203" pitchFamily="34" charset="0"/>
                <a:cs typeface="Segoe UI Light" panose="020B0502040204020203" pitchFamily="34" charset="0"/>
              </a:endParaRPr>
            </a:p>
          </p:txBody>
        </p:sp>
        <p:sp>
          <p:nvSpPr>
            <p:cNvPr id="116" name="object 8">
              <a:extLst>
                <a:ext uri="{FF2B5EF4-FFF2-40B4-BE49-F238E27FC236}">
                  <a16:creationId xmlns:a16="http://schemas.microsoft.com/office/drawing/2014/main" id="{611ADEFC-4435-43A7-B4C5-DA7595814487}"/>
                </a:ext>
              </a:extLst>
            </p:cNvPr>
            <p:cNvSpPr/>
            <p:nvPr/>
          </p:nvSpPr>
          <p:spPr>
            <a:xfrm>
              <a:off x="10334401" y="2709701"/>
              <a:ext cx="360680" cy="517525"/>
            </a:xfrm>
            <a:custGeom>
              <a:avLst/>
              <a:gdLst/>
              <a:ahLst/>
              <a:cxnLst/>
              <a:rect l="l" t="t" r="r" b="b"/>
              <a:pathLst>
                <a:path w="360679" h="517525">
                  <a:moveTo>
                    <a:pt x="179634" y="516936"/>
                  </a:moveTo>
                  <a:lnTo>
                    <a:pt x="130903" y="514576"/>
                  </a:lnTo>
                  <a:lnTo>
                    <a:pt x="81649" y="505849"/>
                  </a:lnTo>
                  <a:lnTo>
                    <a:pt x="35163" y="488304"/>
                  </a:lnTo>
                  <a:lnTo>
                    <a:pt x="2839" y="455414"/>
                  </a:lnTo>
                  <a:lnTo>
                    <a:pt x="0" y="433293"/>
                  </a:lnTo>
                  <a:lnTo>
                    <a:pt x="1329" y="425754"/>
                  </a:lnTo>
                  <a:lnTo>
                    <a:pt x="32620" y="389688"/>
                  </a:lnTo>
                  <a:lnTo>
                    <a:pt x="70024" y="373051"/>
                  </a:lnTo>
                  <a:lnTo>
                    <a:pt x="117775" y="362846"/>
                  </a:lnTo>
                  <a:lnTo>
                    <a:pt x="119046" y="362846"/>
                  </a:lnTo>
                  <a:lnTo>
                    <a:pt x="122438" y="361997"/>
                  </a:lnTo>
                  <a:lnTo>
                    <a:pt x="121590" y="361149"/>
                  </a:lnTo>
                  <a:lnTo>
                    <a:pt x="120742" y="359451"/>
                  </a:lnTo>
                  <a:lnTo>
                    <a:pt x="82642" y="298711"/>
                  </a:lnTo>
                  <a:lnTo>
                    <a:pt x="44757" y="237468"/>
                  </a:lnTo>
                  <a:lnTo>
                    <a:pt x="27453" y="196952"/>
                  </a:lnTo>
                  <a:lnTo>
                    <a:pt x="22459" y="154249"/>
                  </a:lnTo>
                  <a:lnTo>
                    <a:pt x="25254" y="126890"/>
                  </a:lnTo>
                  <a:lnTo>
                    <a:pt x="45708" y="75115"/>
                  </a:lnTo>
                  <a:lnTo>
                    <a:pt x="89107" y="28592"/>
                  </a:lnTo>
                  <a:lnTo>
                    <a:pt x="147449" y="3395"/>
                  </a:lnTo>
                  <a:lnTo>
                    <a:pt x="161439" y="1273"/>
                  </a:lnTo>
                  <a:lnTo>
                    <a:pt x="168645" y="424"/>
                  </a:lnTo>
                  <a:lnTo>
                    <a:pt x="169069" y="424"/>
                  </a:lnTo>
                  <a:lnTo>
                    <a:pt x="169917" y="0"/>
                  </a:lnTo>
                  <a:lnTo>
                    <a:pt x="188993" y="0"/>
                  </a:lnTo>
                  <a:lnTo>
                    <a:pt x="194504" y="424"/>
                  </a:lnTo>
                  <a:lnTo>
                    <a:pt x="199591" y="1273"/>
                  </a:lnTo>
                  <a:lnTo>
                    <a:pt x="205102" y="2121"/>
                  </a:lnTo>
                  <a:lnTo>
                    <a:pt x="255337" y="18991"/>
                  </a:lnTo>
                  <a:lnTo>
                    <a:pt x="296669" y="51774"/>
                  </a:lnTo>
                  <a:lnTo>
                    <a:pt x="312521" y="72569"/>
                  </a:lnTo>
                  <a:lnTo>
                    <a:pt x="180091" y="72569"/>
                  </a:lnTo>
                  <a:lnTo>
                    <a:pt x="153887" y="77854"/>
                  </a:lnTo>
                  <a:lnTo>
                    <a:pt x="132612" y="92250"/>
                  </a:lnTo>
                  <a:lnTo>
                    <a:pt x="118331" y="113568"/>
                  </a:lnTo>
                  <a:lnTo>
                    <a:pt x="113112" y="139621"/>
                  </a:lnTo>
                  <a:lnTo>
                    <a:pt x="118152" y="165853"/>
                  </a:lnTo>
                  <a:lnTo>
                    <a:pt x="132453" y="187152"/>
                  </a:lnTo>
                  <a:lnTo>
                    <a:pt x="153828" y="201448"/>
                  </a:lnTo>
                  <a:lnTo>
                    <a:pt x="180091" y="206673"/>
                  </a:lnTo>
                  <a:lnTo>
                    <a:pt x="329158" y="206673"/>
                  </a:lnTo>
                  <a:lnTo>
                    <a:pt x="326768" y="214312"/>
                  </a:lnTo>
                  <a:lnTo>
                    <a:pt x="323356" y="222190"/>
                  </a:lnTo>
                  <a:lnTo>
                    <a:pt x="319508" y="229908"/>
                  </a:lnTo>
                  <a:lnTo>
                    <a:pt x="315147" y="237653"/>
                  </a:lnTo>
                  <a:lnTo>
                    <a:pt x="310659" y="244868"/>
                  </a:lnTo>
                  <a:lnTo>
                    <a:pt x="236337" y="368787"/>
                  </a:lnTo>
                  <a:lnTo>
                    <a:pt x="212050" y="409104"/>
                  </a:lnTo>
                  <a:lnTo>
                    <a:pt x="147025" y="409104"/>
                  </a:lnTo>
                  <a:lnTo>
                    <a:pt x="145330" y="409528"/>
                  </a:lnTo>
                  <a:lnTo>
                    <a:pt x="97996" y="416988"/>
                  </a:lnTo>
                  <a:lnTo>
                    <a:pt x="56730" y="432445"/>
                  </a:lnTo>
                  <a:lnTo>
                    <a:pt x="51643" y="435840"/>
                  </a:lnTo>
                  <a:lnTo>
                    <a:pt x="48676" y="437962"/>
                  </a:lnTo>
                  <a:lnTo>
                    <a:pt x="52067" y="440084"/>
                  </a:lnTo>
                  <a:lnTo>
                    <a:pt x="54610" y="442630"/>
                  </a:lnTo>
                  <a:lnTo>
                    <a:pt x="57154" y="443903"/>
                  </a:lnTo>
                  <a:lnTo>
                    <a:pt x="95731" y="458332"/>
                  </a:lnTo>
                  <a:lnTo>
                    <a:pt x="142044" y="466024"/>
                  </a:lnTo>
                  <a:lnTo>
                    <a:pt x="349562" y="467668"/>
                  </a:lnTo>
                  <a:lnTo>
                    <a:pt x="348812" y="468942"/>
                  </a:lnTo>
                  <a:lnTo>
                    <a:pt x="312778" y="493980"/>
                  </a:lnTo>
                  <a:lnTo>
                    <a:pt x="266160" y="508900"/>
                  </a:lnTo>
                  <a:lnTo>
                    <a:pt x="226570" y="514682"/>
                  </a:lnTo>
                  <a:lnTo>
                    <a:pt x="203142" y="516366"/>
                  </a:lnTo>
                  <a:lnTo>
                    <a:pt x="179634" y="516936"/>
                  </a:lnTo>
                  <a:close/>
                </a:path>
                <a:path w="360679" h="517525">
                  <a:moveTo>
                    <a:pt x="329158" y="206673"/>
                  </a:moveTo>
                  <a:lnTo>
                    <a:pt x="180091" y="206673"/>
                  </a:lnTo>
                  <a:lnTo>
                    <a:pt x="206116" y="201389"/>
                  </a:lnTo>
                  <a:lnTo>
                    <a:pt x="227411" y="186993"/>
                  </a:lnTo>
                  <a:lnTo>
                    <a:pt x="241791" y="165674"/>
                  </a:lnTo>
                  <a:lnTo>
                    <a:pt x="247071" y="139621"/>
                  </a:lnTo>
                  <a:lnTo>
                    <a:pt x="241791" y="113389"/>
                  </a:lnTo>
                  <a:lnTo>
                    <a:pt x="227411" y="92090"/>
                  </a:lnTo>
                  <a:lnTo>
                    <a:pt x="206116" y="77794"/>
                  </a:lnTo>
                  <a:lnTo>
                    <a:pt x="180091" y="72569"/>
                  </a:lnTo>
                  <a:lnTo>
                    <a:pt x="312521" y="72569"/>
                  </a:lnTo>
                  <a:lnTo>
                    <a:pt x="322687" y="90552"/>
                  </a:lnTo>
                  <a:lnTo>
                    <a:pt x="330828" y="112229"/>
                  </a:lnTo>
                  <a:lnTo>
                    <a:pt x="335670" y="135377"/>
                  </a:lnTo>
                  <a:lnTo>
                    <a:pt x="337439" y="155350"/>
                  </a:lnTo>
                  <a:lnTo>
                    <a:pt x="336465" y="175163"/>
                  </a:lnTo>
                  <a:lnTo>
                    <a:pt x="332868" y="194817"/>
                  </a:lnTo>
                  <a:lnTo>
                    <a:pt x="329158" y="206673"/>
                  </a:lnTo>
                  <a:close/>
                </a:path>
                <a:path w="360679" h="517525">
                  <a:moveTo>
                    <a:pt x="349562" y="467668"/>
                  </a:moveTo>
                  <a:lnTo>
                    <a:pt x="188993" y="467668"/>
                  </a:lnTo>
                  <a:lnTo>
                    <a:pt x="204248" y="467091"/>
                  </a:lnTo>
                  <a:lnTo>
                    <a:pt x="219463" y="465918"/>
                  </a:lnTo>
                  <a:lnTo>
                    <a:pt x="261994" y="458803"/>
                  </a:lnTo>
                  <a:lnTo>
                    <a:pt x="302180" y="444327"/>
                  </a:lnTo>
                  <a:lnTo>
                    <a:pt x="306419" y="441357"/>
                  </a:lnTo>
                  <a:lnTo>
                    <a:pt x="311507" y="438386"/>
                  </a:lnTo>
                  <a:lnTo>
                    <a:pt x="308539" y="436264"/>
                  </a:lnTo>
                  <a:lnTo>
                    <a:pt x="306843" y="434567"/>
                  </a:lnTo>
                  <a:lnTo>
                    <a:pt x="304724" y="433293"/>
                  </a:lnTo>
                  <a:lnTo>
                    <a:pt x="258093" y="416318"/>
                  </a:lnTo>
                  <a:lnTo>
                    <a:pt x="251734" y="415045"/>
                  </a:lnTo>
                  <a:lnTo>
                    <a:pt x="245375" y="413347"/>
                  </a:lnTo>
                  <a:lnTo>
                    <a:pt x="244951" y="413347"/>
                  </a:lnTo>
                  <a:lnTo>
                    <a:pt x="244103" y="412923"/>
                  </a:lnTo>
                  <a:lnTo>
                    <a:pt x="243255" y="412923"/>
                  </a:lnTo>
                  <a:lnTo>
                    <a:pt x="247064" y="406697"/>
                  </a:lnTo>
                  <a:lnTo>
                    <a:pt x="250833" y="400669"/>
                  </a:lnTo>
                  <a:lnTo>
                    <a:pt x="254522" y="394721"/>
                  </a:lnTo>
                  <a:lnTo>
                    <a:pt x="261908" y="382368"/>
                  </a:lnTo>
                  <a:lnTo>
                    <a:pt x="265723" y="376426"/>
                  </a:lnTo>
                  <a:lnTo>
                    <a:pt x="269538" y="370061"/>
                  </a:lnTo>
                  <a:lnTo>
                    <a:pt x="270386" y="369636"/>
                  </a:lnTo>
                  <a:lnTo>
                    <a:pt x="271658" y="368787"/>
                  </a:lnTo>
                  <a:lnTo>
                    <a:pt x="272506" y="368787"/>
                  </a:lnTo>
                  <a:lnTo>
                    <a:pt x="312447" y="381976"/>
                  </a:lnTo>
                  <a:lnTo>
                    <a:pt x="344685" y="402871"/>
                  </a:lnTo>
                  <a:lnTo>
                    <a:pt x="360257" y="439182"/>
                  </a:lnTo>
                  <a:lnTo>
                    <a:pt x="357237" y="454639"/>
                  </a:lnTo>
                  <a:lnTo>
                    <a:pt x="349562" y="467668"/>
                  </a:lnTo>
                  <a:close/>
                </a:path>
                <a:path w="360679" h="517525">
                  <a:moveTo>
                    <a:pt x="180091" y="462151"/>
                  </a:moveTo>
                  <a:lnTo>
                    <a:pt x="179243" y="461303"/>
                  </a:lnTo>
                  <a:lnTo>
                    <a:pt x="178819" y="460454"/>
                  </a:lnTo>
                  <a:lnTo>
                    <a:pt x="178395" y="460029"/>
                  </a:lnTo>
                  <a:lnTo>
                    <a:pt x="170838" y="447689"/>
                  </a:lnTo>
                  <a:lnTo>
                    <a:pt x="148721" y="411226"/>
                  </a:lnTo>
                  <a:lnTo>
                    <a:pt x="147873" y="409952"/>
                  </a:lnTo>
                  <a:lnTo>
                    <a:pt x="147025" y="409104"/>
                  </a:lnTo>
                  <a:lnTo>
                    <a:pt x="212050" y="409104"/>
                  </a:lnTo>
                  <a:lnTo>
                    <a:pt x="181363" y="460029"/>
                  </a:lnTo>
                  <a:lnTo>
                    <a:pt x="180939" y="460878"/>
                  </a:lnTo>
                  <a:lnTo>
                    <a:pt x="180515" y="461303"/>
                  </a:lnTo>
                  <a:lnTo>
                    <a:pt x="180091" y="462151"/>
                  </a:lnTo>
                  <a:close/>
                </a:path>
              </a:pathLst>
            </a:custGeom>
            <a:solidFill>
              <a:srgbClr val="90C6E8"/>
            </a:solidFill>
          </p:spPr>
          <p:txBody>
            <a:bodyPr wrap="square" lIns="0" tIns="0" rIns="0" bIns="0" rtlCol="0"/>
            <a:lstStyle/>
            <a:p>
              <a:endParaRPr sz="1600">
                <a:latin typeface="Segoe UI Light" panose="020B0502040204020203" pitchFamily="34" charset="0"/>
                <a:cs typeface="Segoe UI Light" panose="020B0502040204020203" pitchFamily="34" charset="0"/>
              </a:endParaRPr>
            </a:p>
          </p:txBody>
        </p:sp>
      </p:grpSp>
      <p:grpSp>
        <p:nvGrpSpPr>
          <p:cNvPr id="117" name="Group 116"/>
          <p:cNvGrpSpPr/>
          <p:nvPr/>
        </p:nvGrpSpPr>
        <p:grpSpPr>
          <a:xfrm>
            <a:off x="9669290" y="5093043"/>
            <a:ext cx="2052607" cy="2000216"/>
            <a:chOff x="9704801" y="4857784"/>
            <a:chExt cx="2052607" cy="2000216"/>
          </a:xfrm>
        </p:grpSpPr>
        <p:sp>
          <p:nvSpPr>
            <p:cNvPr id="118" name="Content Placeholder 2">
              <a:extLst>
                <a:ext uri="{FF2B5EF4-FFF2-40B4-BE49-F238E27FC236}">
                  <a16:creationId xmlns:a16="http://schemas.microsoft.com/office/drawing/2014/main" id="{9F3C1BD7-432E-40C7-A472-1C129BA66C27}"/>
                </a:ext>
              </a:extLst>
            </p:cNvPr>
            <p:cNvSpPr txBox="1">
              <a:spLocks/>
            </p:cNvSpPr>
            <p:nvPr/>
          </p:nvSpPr>
          <p:spPr>
            <a:xfrm>
              <a:off x="9704801" y="5853970"/>
              <a:ext cx="2052607" cy="1004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a:latin typeface="Segoe UI Light" panose="020B0502040204020203" pitchFamily="34" charset="0"/>
                  <a:cs typeface="Segoe UI Light" panose="020B0502040204020203" pitchFamily="34" charset="0"/>
                </a:rPr>
                <a:t>Regular customers</a:t>
              </a:r>
              <a:endParaRPr lang="vi-VN" sz="1400" dirty="0">
                <a:latin typeface="Segoe UI Light" panose="020B0502040204020203" pitchFamily="34" charset="0"/>
                <a:cs typeface="Segoe UI Light" panose="020B0502040204020203" pitchFamily="34" charset="0"/>
              </a:endParaRPr>
            </a:p>
          </p:txBody>
        </p:sp>
        <p:grpSp>
          <p:nvGrpSpPr>
            <p:cNvPr id="119" name="Group 118"/>
            <p:cNvGrpSpPr/>
            <p:nvPr/>
          </p:nvGrpSpPr>
          <p:grpSpPr>
            <a:xfrm>
              <a:off x="10040346" y="4857784"/>
              <a:ext cx="1509303" cy="1349994"/>
              <a:chOff x="10040346" y="4857784"/>
              <a:chExt cx="1509303" cy="1349994"/>
            </a:xfrm>
          </p:grpSpPr>
          <p:sp>
            <p:nvSpPr>
              <p:cNvPr id="120" name="Content Placeholder 2">
                <a:extLst>
                  <a:ext uri="{FF2B5EF4-FFF2-40B4-BE49-F238E27FC236}">
                    <a16:creationId xmlns:a16="http://schemas.microsoft.com/office/drawing/2014/main" id="{431A6A6D-EA93-46B3-9BA1-7766DFE6231A}"/>
                  </a:ext>
                </a:extLst>
              </p:cNvPr>
              <p:cNvSpPr txBox="1">
                <a:spLocks/>
              </p:cNvSpPr>
              <p:nvPr/>
            </p:nvSpPr>
            <p:spPr>
              <a:xfrm>
                <a:off x="10040346" y="5311621"/>
                <a:ext cx="1509303" cy="896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vi-VN" b="1" dirty="0">
                    <a:latin typeface="Calibri" panose="020F0502020204030204" pitchFamily="34" charset="0"/>
                    <a:cs typeface="Segoe UI Light" panose="020B0502040204020203" pitchFamily="34" charset="0"/>
                  </a:rPr>
                  <a:t>35%</a:t>
                </a:r>
              </a:p>
            </p:txBody>
          </p:sp>
          <p:pic>
            <p:nvPicPr>
              <p:cNvPr id="121" name="Graphic 42" descr="Repeat">
                <a:extLst>
                  <a:ext uri="{FF2B5EF4-FFF2-40B4-BE49-F238E27FC236}">
                    <a16:creationId xmlns:a16="http://schemas.microsoft.com/office/drawing/2014/main" id="{5D3A2FF2-76A3-4F9B-A8D8-121900A2C51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28876" y="4857784"/>
                <a:ext cx="516503" cy="516503"/>
              </a:xfrm>
              <a:prstGeom prst="rect">
                <a:avLst/>
              </a:prstGeom>
            </p:spPr>
          </p:pic>
        </p:grpSp>
      </p:grpSp>
      <p:grpSp>
        <p:nvGrpSpPr>
          <p:cNvPr id="122" name="Group 121">
            <a:extLst>
              <a:ext uri="{FF2B5EF4-FFF2-40B4-BE49-F238E27FC236}">
                <a16:creationId xmlns:a16="http://schemas.microsoft.com/office/drawing/2014/main" id="{C43B307F-5682-4353-8746-9C5D1DA9A9B3}"/>
              </a:ext>
            </a:extLst>
          </p:cNvPr>
          <p:cNvGrpSpPr/>
          <p:nvPr/>
        </p:nvGrpSpPr>
        <p:grpSpPr>
          <a:xfrm>
            <a:off x="10682697" y="1538964"/>
            <a:ext cx="1509303" cy="1664646"/>
            <a:chOff x="9746566" y="1040802"/>
            <a:chExt cx="1509303" cy="1664646"/>
          </a:xfrm>
        </p:grpSpPr>
        <p:sp>
          <p:nvSpPr>
            <p:cNvPr id="123" name="Content Placeholder 2">
              <a:extLst>
                <a:ext uri="{FF2B5EF4-FFF2-40B4-BE49-F238E27FC236}">
                  <a16:creationId xmlns:a16="http://schemas.microsoft.com/office/drawing/2014/main" id="{47D6FB26-02AC-40DA-A68B-A06F52C62341}"/>
                </a:ext>
              </a:extLst>
            </p:cNvPr>
            <p:cNvSpPr txBox="1">
              <a:spLocks/>
            </p:cNvSpPr>
            <p:nvPr/>
          </p:nvSpPr>
          <p:spPr>
            <a:xfrm>
              <a:off x="9746566" y="1449251"/>
              <a:ext cx="1509303" cy="896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b="1" dirty="0">
                  <a:latin typeface="Calibri "/>
                  <a:cs typeface="Segoe UI Light" panose="020B0502040204020203" pitchFamily="34" charset="0"/>
                </a:rPr>
                <a:t>6</a:t>
              </a:r>
              <a:r>
                <a:rPr lang="vi-VN" b="1" dirty="0">
                  <a:latin typeface="Calibri "/>
                  <a:cs typeface="Segoe UI Light" panose="020B0502040204020203" pitchFamily="34" charset="0"/>
                </a:rPr>
                <a:t>,000</a:t>
              </a:r>
            </a:p>
          </p:txBody>
        </p:sp>
        <p:sp>
          <p:nvSpPr>
            <p:cNvPr id="124" name="Content Placeholder 2">
              <a:extLst>
                <a:ext uri="{FF2B5EF4-FFF2-40B4-BE49-F238E27FC236}">
                  <a16:creationId xmlns:a16="http://schemas.microsoft.com/office/drawing/2014/main" id="{1809E9D7-3262-403D-B478-CD58B68535CC}"/>
                </a:ext>
              </a:extLst>
            </p:cNvPr>
            <p:cNvSpPr txBox="1">
              <a:spLocks/>
            </p:cNvSpPr>
            <p:nvPr/>
          </p:nvSpPr>
          <p:spPr>
            <a:xfrm>
              <a:off x="9830166" y="1957462"/>
              <a:ext cx="1372961" cy="747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a:latin typeface="Segoe UI Light" panose="020B0502040204020203" pitchFamily="34" charset="0"/>
                  <a:cs typeface="Segoe UI Light" panose="020B0502040204020203" pitchFamily="34" charset="0"/>
                </a:rPr>
                <a:t>Total customers</a:t>
              </a:r>
              <a:endParaRPr lang="vi-VN" sz="1400" dirty="0">
                <a:latin typeface="Segoe UI Light" panose="020B0502040204020203" pitchFamily="34" charset="0"/>
                <a:cs typeface="Segoe UI Light" panose="020B0502040204020203" pitchFamily="34" charset="0"/>
              </a:endParaRPr>
            </a:p>
          </p:txBody>
        </p:sp>
        <p:pic>
          <p:nvPicPr>
            <p:cNvPr id="125" name="Graphic 35" descr="Employee Badge">
              <a:extLst>
                <a:ext uri="{FF2B5EF4-FFF2-40B4-BE49-F238E27FC236}">
                  <a16:creationId xmlns:a16="http://schemas.microsoft.com/office/drawing/2014/main" id="{EAA9755A-AD7F-493D-97C0-E2F10A83EBF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82167" y="1040802"/>
              <a:ext cx="468961" cy="468961"/>
            </a:xfrm>
            <a:prstGeom prst="rect">
              <a:avLst/>
            </a:prstGeom>
          </p:spPr>
        </p:pic>
      </p:grpSp>
      <p:cxnSp>
        <p:nvCxnSpPr>
          <p:cNvPr id="126" name="Straight Connector 125"/>
          <p:cNvCxnSpPr/>
          <p:nvPr/>
        </p:nvCxnSpPr>
        <p:spPr>
          <a:xfrm>
            <a:off x="4780171" y="1196166"/>
            <a:ext cx="2610394" cy="0"/>
          </a:xfrm>
          <a:prstGeom prst="line">
            <a:avLst/>
          </a:prstGeom>
          <a:ln w="25400">
            <a:solidFill>
              <a:srgbClr val="0C7DA5"/>
            </a:solidFill>
            <a:prstDash val="sysDot"/>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9866050" y="3879943"/>
            <a:ext cx="1772575" cy="954107"/>
          </a:xfrm>
          <a:prstGeom prst="rect">
            <a:avLst/>
          </a:prstGeom>
        </p:spPr>
        <p:txBody>
          <a:bodyPr wrap="square">
            <a:spAutoFit/>
          </a:bodyPr>
          <a:lstStyle/>
          <a:p>
            <a:pPr algn="ctr"/>
            <a:r>
              <a:rPr lang="en-US" sz="1400" dirty="0">
                <a:latin typeface="Segoe UI Light" panose="020B0502040204020203" pitchFamily="34" charset="0"/>
                <a:ea typeface="UTM Avo" charset="0"/>
                <a:cs typeface="Segoe UI Light" panose="020B0502040204020203" pitchFamily="34" charset="0"/>
              </a:rPr>
              <a:t>5 continuous years ranking #1 of</a:t>
            </a:r>
            <a:endParaRPr lang="vi-VN" sz="1400" dirty="0">
              <a:latin typeface="Segoe UI Light" panose="020B0502040204020203" pitchFamily="34" charset="0"/>
              <a:ea typeface="UTM Avo" charset="0"/>
              <a:cs typeface="Segoe UI Light" panose="020B0502040204020203" pitchFamily="34" charset="0"/>
            </a:endParaRPr>
          </a:p>
          <a:p>
            <a:pPr algn="ctr"/>
            <a:r>
              <a:rPr lang="vi-VN" sz="1400" dirty="0">
                <a:latin typeface="Segoe UI Light" panose="020B0502040204020203" pitchFamily="34" charset="0"/>
                <a:ea typeface="UTM Avo" charset="0"/>
                <a:cs typeface="Segoe UI Light" panose="020B0502040204020203" pitchFamily="34" charset="0"/>
              </a:rPr>
              <a:t>Google Ads</a:t>
            </a:r>
            <a:r>
              <a:rPr lang="en-US" sz="1400" dirty="0">
                <a:latin typeface="Segoe UI Light" panose="020B0502040204020203" pitchFamily="34" charset="0"/>
                <a:ea typeface="UTM Avo" charset="0"/>
                <a:cs typeface="Segoe UI Light" panose="020B0502040204020203" pitchFamily="34" charset="0"/>
              </a:rPr>
              <a:t> in Vietnam</a:t>
            </a:r>
            <a:endParaRPr lang="vi-VN" sz="1400" dirty="0">
              <a:latin typeface="Segoe UI Light" panose="020B0502040204020203" pitchFamily="34" charset="0"/>
              <a:ea typeface="UTM Avo" charset="0"/>
              <a:cs typeface="Segoe UI Light" panose="020B0502040204020203" pitchFamily="34" charset="0"/>
            </a:endParaRPr>
          </a:p>
        </p:txBody>
      </p:sp>
      <p:sp>
        <p:nvSpPr>
          <p:cNvPr id="128" name="TextBox 127"/>
          <p:cNvSpPr txBox="1"/>
          <p:nvPr/>
        </p:nvSpPr>
        <p:spPr>
          <a:xfrm>
            <a:off x="10355802" y="3311371"/>
            <a:ext cx="852256" cy="461665"/>
          </a:xfrm>
          <a:prstGeom prst="rect">
            <a:avLst/>
          </a:prstGeom>
          <a:noFill/>
        </p:spPr>
        <p:txBody>
          <a:bodyPr wrap="square" rtlCol="0">
            <a:spAutoFit/>
          </a:bodyPr>
          <a:lstStyle/>
          <a:p>
            <a:r>
              <a:rPr lang="en-US" sz="2400" b="1" dirty="0">
                <a:solidFill>
                  <a:srgbClr val="90C6E8"/>
                </a:solidFill>
                <a:latin typeface="UTM Avo" panose="02040603050506020204" pitchFamily="18" charset="0"/>
              </a:rPr>
              <a:t>#1</a:t>
            </a:r>
          </a:p>
        </p:txBody>
      </p:sp>
      <p:pic>
        <p:nvPicPr>
          <p:cNvPr id="129" name="Picture 128">
            <a:extLst>
              <a:ext uri="{FF2B5EF4-FFF2-40B4-BE49-F238E27FC236}">
                <a16:creationId xmlns:a16="http://schemas.microsoft.com/office/drawing/2014/main" id="{0FF1EB8C-7904-48F4-A006-49B140D13F2F}"/>
              </a:ext>
            </a:extLst>
          </p:cNvPr>
          <p:cNvPicPr>
            <a:picLocks noChangeAspect="1"/>
          </p:cNvPicPr>
          <p:nvPr/>
        </p:nvPicPr>
        <p:blipFill>
          <a:blip r:embed="rId5"/>
          <a:stretch>
            <a:fillRect/>
          </a:stretch>
        </p:blipFill>
        <p:spPr>
          <a:xfrm>
            <a:off x="7514605" y="3825949"/>
            <a:ext cx="1376186" cy="1335613"/>
          </a:xfrm>
          <a:prstGeom prst="rect">
            <a:avLst/>
          </a:prstGeom>
        </p:spPr>
      </p:pic>
      <p:pic>
        <p:nvPicPr>
          <p:cNvPr id="130" name="Picture 1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35903" y="4021683"/>
            <a:ext cx="850898" cy="879926"/>
          </a:xfrm>
          <a:prstGeom prst="rect">
            <a:avLst/>
          </a:prstGeom>
        </p:spPr>
      </p:pic>
      <p:sp>
        <p:nvSpPr>
          <p:cNvPr id="131" name="Content Placeholder 2">
            <a:extLst>
              <a:ext uri="{FF2B5EF4-FFF2-40B4-BE49-F238E27FC236}">
                <a16:creationId xmlns:a16="http://schemas.microsoft.com/office/drawing/2014/main" id="{FBE44375-BACE-43C0-8790-AE7E6624F914}"/>
              </a:ext>
            </a:extLst>
          </p:cNvPr>
          <p:cNvSpPr txBox="1">
            <a:spLocks/>
          </p:cNvSpPr>
          <p:nvPr/>
        </p:nvSpPr>
        <p:spPr>
          <a:xfrm>
            <a:off x="7357363" y="5293896"/>
            <a:ext cx="2013524" cy="870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err="1">
                <a:latin typeface="Segoe UI Light" panose="020B0502040204020203" pitchFamily="34" charset="0"/>
                <a:cs typeface="Segoe UI Light" panose="020B0502040204020203" pitchFamily="34" charset="0"/>
              </a:rPr>
              <a:t>TikTok</a:t>
            </a:r>
            <a:r>
              <a:rPr lang="en-US" sz="1400" dirty="0">
                <a:latin typeface="Segoe UI Light" panose="020B0502040204020203" pitchFamily="34" charset="0"/>
                <a:cs typeface="Segoe UI Light" panose="020B0502040204020203" pitchFamily="34" charset="0"/>
              </a:rPr>
              <a:t> Authorized Reseller</a:t>
            </a:r>
            <a:endParaRPr lang="vi-VN" sz="1400" dirty="0">
              <a:latin typeface="Segoe UI Light" panose="020B0502040204020203" pitchFamily="34" charset="0"/>
              <a:cs typeface="Segoe UI Light" panose="020B0502040204020203" pitchFamily="34" charset="0"/>
            </a:endParaRPr>
          </a:p>
        </p:txBody>
      </p:sp>
      <p:sp>
        <p:nvSpPr>
          <p:cNvPr id="41" name="Rectangle 40"/>
          <p:cNvSpPr/>
          <p:nvPr/>
        </p:nvSpPr>
        <p:spPr>
          <a:xfrm>
            <a:off x="11498400" y="6400800"/>
            <a:ext cx="446400" cy="3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UTM Avo" panose="02040603050506020204" pitchFamily="18" charset="0"/>
              </a:rPr>
              <a:t>9</a:t>
            </a:r>
            <a:endParaRPr lang="en-US" sz="1200" dirty="0">
              <a:solidFill>
                <a:schemeClr val="tx1"/>
              </a:solidFill>
              <a:latin typeface="UTM Avo" panose="02040603050506020204" pitchFamily="18" charset="0"/>
            </a:endParaRPr>
          </a:p>
        </p:txBody>
      </p:sp>
      <p:sp>
        <p:nvSpPr>
          <p:cNvPr id="2" name="Rectangle 1">
            <a:extLst>
              <a:ext uri="{FF2B5EF4-FFF2-40B4-BE49-F238E27FC236}">
                <a16:creationId xmlns:a16="http://schemas.microsoft.com/office/drawing/2014/main" id="{A1F72C47-8C26-4D40-99AB-9BF262E36427}"/>
              </a:ext>
            </a:extLst>
          </p:cNvPr>
          <p:cNvSpPr/>
          <p:nvPr/>
        </p:nvSpPr>
        <p:spPr>
          <a:xfrm>
            <a:off x="3976041" y="1290951"/>
            <a:ext cx="4996352" cy="1323439"/>
          </a:xfrm>
          <a:prstGeom prst="rect">
            <a:avLst/>
          </a:prstGeom>
        </p:spPr>
        <p:txBody>
          <a:bodyPr wrap="square">
            <a:spAutoFit/>
          </a:bodyPr>
          <a:lstStyle/>
          <a:p>
            <a:pPr algn="just"/>
            <a:r>
              <a:rPr lang="en-US" sz="1600" dirty="0">
                <a:latin typeface="Segoe UI Light" panose="020B0502040204020203" pitchFamily="34" charset="0"/>
                <a:cs typeface="Segoe UI Light" panose="020B0502040204020203" pitchFamily="34" charset="0"/>
              </a:rPr>
              <a:t>A leading company in Digital Marketing; premier partner of Google and Facebook in Vietnam. </a:t>
            </a:r>
            <a:r>
              <a:rPr lang="en-US" sz="1600" dirty="0" err="1">
                <a:latin typeface="Segoe UI Light" panose="020B0502040204020203" pitchFamily="34" charset="0"/>
                <a:cs typeface="Segoe UI Light" panose="020B0502040204020203" pitchFamily="34" charset="0"/>
              </a:rPr>
              <a:t>CleverAds</a:t>
            </a:r>
            <a:r>
              <a:rPr lang="en-US" sz="1600" dirty="0">
                <a:latin typeface="Segoe UI Light" panose="020B0502040204020203" pitchFamily="34" charset="0"/>
                <a:cs typeface="Segoe UI Light" panose="020B0502040204020203" pitchFamily="34" charset="0"/>
              </a:rPr>
              <a:t> delivers effective online marketing solutions with diverse advertising service system for thousands of SMBs across Asia.</a:t>
            </a:r>
          </a:p>
        </p:txBody>
      </p:sp>
    </p:spTree>
    <p:extLst>
      <p:ext uri="{BB962C8B-B14F-4D97-AF65-F5344CB8AC3E}">
        <p14:creationId xmlns:p14="http://schemas.microsoft.com/office/powerpoint/2010/main" val="298943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62695" y="3401991"/>
            <a:ext cx="2461155" cy="2308324"/>
          </a:xfrm>
          <a:prstGeom prst="rect">
            <a:avLst/>
          </a:prstGeom>
        </p:spPr>
        <p:txBody>
          <a:bodyPr wrap="square">
            <a:spAutoFit/>
          </a:bodyPr>
          <a:lstStyle/>
          <a:p>
            <a:pPr algn="ctr"/>
            <a:r>
              <a:rPr lang="vi-VN" sz="1600" b="1" dirty="0">
                <a:latin typeface="Segoe UI Light" panose="020B0502040204020203" pitchFamily="34" charset="0"/>
                <a:cs typeface="Segoe UI Light" panose="020B0502040204020203" pitchFamily="34" charset="0"/>
              </a:rPr>
              <a:t>Search Advertising Advanced </a:t>
            </a:r>
          </a:p>
          <a:p>
            <a:pPr algn="just"/>
            <a:endParaRPr lang="vi-VN" sz="1600" dirty="0">
              <a:latin typeface="Segoe UI Light" panose="020B0502040204020203" pitchFamily="34" charset="0"/>
              <a:cs typeface="Segoe UI Light" panose="020B0502040204020203" pitchFamily="34" charset="0"/>
            </a:endParaRPr>
          </a:p>
          <a:p>
            <a:pPr algn="just"/>
            <a:r>
              <a:rPr lang="en-US" sz="1600" dirty="0">
                <a:latin typeface="Segoe UI Light" panose="020B0502040204020203" pitchFamily="34" charset="0"/>
                <a:cs typeface="Segoe UI Light" panose="020B0502040204020203" pitchFamily="34" charset="0"/>
              </a:rPr>
              <a:t>Recognition of advanced skills and knowledge in creating, managing, measuring, and optimizing Google Search Advertising campaigns.</a:t>
            </a:r>
            <a:endParaRPr lang="vi-VN" sz="1600" dirty="0">
              <a:latin typeface="Segoe UI Light" panose="020B0502040204020203" pitchFamily="34" charset="0"/>
              <a:cs typeface="Segoe UI Light" panose="020B0502040204020203" pitchFamily="34" charset="0"/>
            </a:endParaRPr>
          </a:p>
        </p:txBody>
      </p:sp>
      <p:sp>
        <p:nvSpPr>
          <p:cNvPr id="3" name="Rectangle 2"/>
          <p:cNvSpPr/>
          <p:nvPr/>
        </p:nvSpPr>
        <p:spPr>
          <a:xfrm>
            <a:off x="3381063" y="3401991"/>
            <a:ext cx="2463154" cy="2308324"/>
          </a:xfrm>
          <a:prstGeom prst="rect">
            <a:avLst/>
          </a:prstGeom>
        </p:spPr>
        <p:txBody>
          <a:bodyPr wrap="square">
            <a:spAutoFit/>
          </a:bodyPr>
          <a:lstStyle/>
          <a:p>
            <a:pPr algn="ctr"/>
            <a:r>
              <a:rPr lang="vi-VN" sz="1600" b="1" dirty="0">
                <a:latin typeface="Segoe UI Light" panose="020B0502040204020203" pitchFamily="34" charset="0"/>
                <a:cs typeface="Segoe UI Light" panose="020B0502040204020203" pitchFamily="34" charset="0"/>
              </a:rPr>
              <a:t>Display Advertising Advanced</a:t>
            </a:r>
          </a:p>
          <a:p>
            <a:pPr algn="just"/>
            <a:endParaRPr lang="vi-VN" sz="1600" b="1" dirty="0">
              <a:latin typeface="Segoe UI Light" panose="020B0502040204020203" pitchFamily="34" charset="0"/>
              <a:cs typeface="Segoe UI Light" panose="020B0502040204020203" pitchFamily="34" charset="0"/>
            </a:endParaRPr>
          </a:p>
          <a:p>
            <a:pPr algn="just"/>
            <a:r>
              <a:rPr lang="en-US" sz="1600" dirty="0">
                <a:latin typeface="Segoe UI Light" panose="020B0502040204020203" pitchFamily="34" charset="0"/>
                <a:cs typeface="Segoe UI Light" panose="020B0502040204020203" pitchFamily="34" charset="0"/>
              </a:rPr>
              <a:t>Recognition of advanced skills and knowledge in creating, managing, measuring, and optimizing Google Display Advertising campaigns.</a:t>
            </a:r>
            <a:endParaRPr lang="vi-VN" sz="1600" dirty="0">
              <a:latin typeface="Segoe UI Light" panose="020B0502040204020203" pitchFamily="34" charset="0"/>
              <a:cs typeface="Segoe UI Light" panose="020B0502040204020203" pitchFamily="34" charset="0"/>
            </a:endParaRPr>
          </a:p>
        </p:txBody>
      </p:sp>
      <p:sp>
        <p:nvSpPr>
          <p:cNvPr id="4" name="Rectangle 3"/>
          <p:cNvSpPr/>
          <p:nvPr/>
        </p:nvSpPr>
        <p:spPr>
          <a:xfrm>
            <a:off x="6360864" y="3401991"/>
            <a:ext cx="2461156" cy="2062103"/>
          </a:xfrm>
          <a:prstGeom prst="rect">
            <a:avLst/>
          </a:prstGeom>
        </p:spPr>
        <p:txBody>
          <a:bodyPr wrap="square">
            <a:spAutoFit/>
          </a:bodyPr>
          <a:lstStyle/>
          <a:p>
            <a:pPr algn="ctr"/>
            <a:r>
              <a:rPr lang="vi-VN" sz="1600" b="1" dirty="0">
                <a:latin typeface="Segoe UI Light" panose="020B0502040204020203" pitchFamily="34" charset="0"/>
                <a:cs typeface="Segoe UI Light" panose="020B0502040204020203" pitchFamily="34" charset="0"/>
              </a:rPr>
              <a:t>Reporting &amp; Analysis Advanced </a:t>
            </a:r>
          </a:p>
          <a:p>
            <a:pPr algn="just"/>
            <a:endParaRPr lang="vi-VN" sz="1600" b="1" dirty="0">
              <a:latin typeface="Segoe UI Light" panose="020B0502040204020203" pitchFamily="34" charset="0"/>
              <a:cs typeface="Segoe UI Light" panose="020B0502040204020203" pitchFamily="34" charset="0"/>
            </a:endParaRPr>
          </a:p>
          <a:p>
            <a:pPr algn="just"/>
            <a:r>
              <a:rPr lang="en-US" sz="1600" dirty="0">
                <a:latin typeface="Segoe UI Light" panose="020B0502040204020203" pitchFamily="34" charset="0"/>
                <a:cs typeface="Segoe UI Light" panose="020B0502040204020203" pitchFamily="34" charset="0"/>
              </a:rPr>
              <a:t>Recognition of the skills and knowledge of creating, analyzing, and improving effectiveness of Google ads.</a:t>
            </a:r>
            <a:endParaRPr lang="vi-VN" sz="1600" dirty="0">
              <a:latin typeface="Segoe UI Light" panose="020B0502040204020203" pitchFamily="34" charset="0"/>
              <a:cs typeface="Segoe UI Light" panose="020B0502040204020203" pitchFamily="34" charset="0"/>
            </a:endParaRPr>
          </a:p>
        </p:txBody>
      </p:sp>
      <p:sp>
        <p:nvSpPr>
          <p:cNvPr id="5" name="Rectangle 4"/>
          <p:cNvSpPr/>
          <p:nvPr/>
        </p:nvSpPr>
        <p:spPr>
          <a:xfrm>
            <a:off x="9083417" y="3401991"/>
            <a:ext cx="2656547" cy="2554545"/>
          </a:xfrm>
          <a:prstGeom prst="rect">
            <a:avLst/>
          </a:prstGeom>
        </p:spPr>
        <p:txBody>
          <a:bodyPr wrap="square">
            <a:spAutoFit/>
          </a:bodyPr>
          <a:lstStyle/>
          <a:p>
            <a:pPr algn="ctr"/>
            <a:r>
              <a:rPr lang="vi-VN" sz="1600" b="1" dirty="0">
                <a:latin typeface="Segoe UI Light" panose="020B0502040204020203" pitchFamily="34" charset="0"/>
                <a:cs typeface="Segoe UI Light" panose="020B0502040204020203" pitchFamily="34" charset="0"/>
              </a:rPr>
              <a:t>Mobile Advertising</a:t>
            </a:r>
          </a:p>
          <a:p>
            <a:pPr algn="just"/>
            <a:r>
              <a:rPr lang="vi-VN" sz="1600" b="1" dirty="0">
                <a:latin typeface="Segoe UI Light" panose="020B0502040204020203" pitchFamily="34" charset="0"/>
                <a:cs typeface="Segoe UI Light" panose="020B0502040204020203" pitchFamily="34" charset="0"/>
              </a:rPr>
              <a:t> </a:t>
            </a:r>
          </a:p>
          <a:p>
            <a:pPr algn="just"/>
            <a:endParaRPr lang="vi-VN" sz="1600" b="1" dirty="0">
              <a:latin typeface="Segoe UI Light" panose="020B0502040204020203" pitchFamily="34" charset="0"/>
              <a:cs typeface="Segoe UI Light" panose="020B0502040204020203" pitchFamily="34" charset="0"/>
            </a:endParaRPr>
          </a:p>
          <a:p>
            <a:pPr algn="just"/>
            <a:r>
              <a:rPr lang="en-US" sz="1600" dirty="0">
                <a:latin typeface="Segoe UI Light" panose="020B0502040204020203" pitchFamily="34" charset="0"/>
                <a:cs typeface="Segoe UI Light" panose="020B0502040204020203" pitchFamily="34" charset="0"/>
              </a:rPr>
              <a:t>Recognition of mobile advertising skills and knowledge, including formatting, bidding, advertising targeting, and campaign measuring and optimizing.</a:t>
            </a:r>
            <a:endParaRPr lang="vi-VN" sz="1600" dirty="0">
              <a:latin typeface="Segoe UI Light" panose="020B0502040204020203" pitchFamily="34" charset="0"/>
              <a:cs typeface="Segoe UI Light" panose="020B0502040204020203" pitchFamily="34" charset="0"/>
            </a:endParaRPr>
          </a:p>
        </p:txBody>
      </p:sp>
      <p:pic>
        <p:nvPicPr>
          <p:cNvPr id="7" name="Picture 6" descr="A screenshot of a cell phone&#10;&#10;Description generated with very high confidence">
            <a:extLst>
              <a:ext uri="{FF2B5EF4-FFF2-40B4-BE49-F238E27FC236}">
                <a16:creationId xmlns:a16="http://schemas.microsoft.com/office/drawing/2014/main" id="{7D7A50FC-0675-4F9F-B302-6713693ABA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062" y="1250636"/>
            <a:ext cx="2463154" cy="1903218"/>
          </a:xfrm>
          <a:prstGeom prst="rect">
            <a:avLst/>
          </a:prstGeom>
          <a:ln>
            <a:noFill/>
          </a:ln>
          <a:effectLst>
            <a:outerShdw blurRad="190500" algn="tl" rotWithShape="0">
              <a:srgbClr val="000000">
                <a:alpha val="70000"/>
              </a:srgbClr>
            </a:outerShdw>
          </a:effectLst>
        </p:spPr>
      </p:pic>
      <p:pic>
        <p:nvPicPr>
          <p:cNvPr id="8" name="Picture 7" descr="A screenshot of a cell phone&#10;&#10;Description generated with very high confidence">
            <a:extLst>
              <a:ext uri="{FF2B5EF4-FFF2-40B4-BE49-F238E27FC236}">
                <a16:creationId xmlns:a16="http://schemas.microsoft.com/office/drawing/2014/main" id="{6D9629D3-C83D-4AAE-9C9F-67F0C06D53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865" y="1269836"/>
            <a:ext cx="2461155" cy="1898201"/>
          </a:xfrm>
          <a:prstGeom prst="rect">
            <a:avLst/>
          </a:prstGeom>
          <a:ln>
            <a:noFill/>
          </a:ln>
          <a:effectLst>
            <a:outerShdw blurRad="190500" algn="tl" rotWithShape="0">
              <a:srgbClr val="000000">
                <a:alpha val="70000"/>
              </a:srgbClr>
            </a:outerShdw>
          </a:effectLst>
        </p:spPr>
      </p:pic>
      <p:pic>
        <p:nvPicPr>
          <p:cNvPr id="9" name="Picture 8" descr="A screenshot of a cell phone&#10;&#10;Description generated with very high confidence">
            <a:extLst>
              <a:ext uri="{FF2B5EF4-FFF2-40B4-BE49-F238E27FC236}">
                <a16:creationId xmlns:a16="http://schemas.microsoft.com/office/drawing/2014/main" id="{2AE022F1-B4B3-47CE-85F7-FF46320382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695" y="1277636"/>
            <a:ext cx="2461155" cy="1903218"/>
          </a:xfrm>
          <a:prstGeom prst="rect">
            <a:avLst/>
          </a:prstGeom>
          <a:ln>
            <a:noFill/>
          </a:ln>
          <a:effectLst>
            <a:outerShdw blurRad="190500" algn="tl" rotWithShape="0">
              <a:srgbClr val="000000">
                <a:alpha val="70000"/>
              </a:srgbClr>
            </a:outerShdw>
          </a:effectLst>
        </p:spPr>
      </p:pic>
      <p:pic>
        <p:nvPicPr>
          <p:cNvPr id="10" name="Picture 9" descr="A screenshot of a cell phone&#10;&#10;Description generated with very high confidence">
            <a:extLst>
              <a:ext uri="{FF2B5EF4-FFF2-40B4-BE49-F238E27FC236}">
                <a16:creationId xmlns:a16="http://schemas.microsoft.com/office/drawing/2014/main" id="{8B55A2FB-2B80-4A97-803E-9A7AFFC006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8254" y="1255653"/>
            <a:ext cx="2450905" cy="1898201"/>
          </a:xfrm>
          <a:prstGeom prst="rect">
            <a:avLst/>
          </a:prstGeom>
          <a:ln>
            <a:noFill/>
          </a:ln>
          <a:effectLst>
            <a:outerShdw blurRad="190500" algn="tl" rotWithShape="0">
              <a:srgbClr val="000000">
                <a:alpha val="70000"/>
              </a:srgbClr>
            </a:outerShdw>
          </a:effectLst>
        </p:spPr>
      </p:pic>
      <p:sp>
        <p:nvSpPr>
          <p:cNvPr id="11" name="Title 1"/>
          <p:cNvSpPr txBox="1">
            <a:spLocks/>
          </p:cNvSpPr>
          <p:nvPr/>
        </p:nvSpPr>
        <p:spPr>
          <a:xfrm>
            <a:off x="893135" y="326027"/>
            <a:ext cx="4675152" cy="4676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800" dirty="0">
              <a:latin typeface="Segoe UI Light" panose="020B0502040204020203" pitchFamily="34" charset="0"/>
              <a:cs typeface="Segoe UI Light" panose="020B0502040204020203" pitchFamily="34" charset="0"/>
            </a:endParaRPr>
          </a:p>
        </p:txBody>
      </p:sp>
      <p:sp>
        <p:nvSpPr>
          <p:cNvPr id="15" name="Isosceles Triangle 4"/>
          <p:cNvSpPr/>
          <p:nvPr/>
        </p:nvSpPr>
        <p:spPr>
          <a:xfrm>
            <a:off x="-31173" y="5631875"/>
            <a:ext cx="9684327" cy="1246908"/>
          </a:xfrm>
          <a:custGeom>
            <a:avLst/>
            <a:gdLst>
              <a:gd name="connsiteX0" fmla="*/ 0 w 4488873"/>
              <a:gd name="connsiteY0" fmla="*/ 3792681 h 3792681"/>
              <a:gd name="connsiteX1" fmla="*/ 2244437 w 4488873"/>
              <a:gd name="connsiteY1" fmla="*/ 0 h 3792681"/>
              <a:gd name="connsiteX2" fmla="*/ 4488873 w 4488873"/>
              <a:gd name="connsiteY2" fmla="*/ 3792681 h 3792681"/>
              <a:gd name="connsiteX3" fmla="*/ 0 w 4488873"/>
              <a:gd name="connsiteY3" fmla="*/ 3792681 h 3792681"/>
              <a:gd name="connsiteX0" fmla="*/ 2618508 w 7107381"/>
              <a:gd name="connsiteY0" fmla="*/ 2067790 h 2067790"/>
              <a:gd name="connsiteX1" fmla="*/ 0 w 7107381"/>
              <a:gd name="connsiteY1" fmla="*/ 0 h 2067790"/>
              <a:gd name="connsiteX2" fmla="*/ 7107381 w 7107381"/>
              <a:gd name="connsiteY2" fmla="*/ 2067790 h 2067790"/>
              <a:gd name="connsiteX3" fmla="*/ 2618508 w 7107381"/>
              <a:gd name="connsiteY3" fmla="*/ 2067790 h 2067790"/>
              <a:gd name="connsiteX0" fmla="*/ 2618508 w 8011390"/>
              <a:gd name="connsiteY0" fmla="*/ 2067790 h 3158836"/>
              <a:gd name="connsiteX1" fmla="*/ 0 w 8011390"/>
              <a:gd name="connsiteY1" fmla="*/ 0 h 3158836"/>
              <a:gd name="connsiteX2" fmla="*/ 8011390 w 8011390"/>
              <a:gd name="connsiteY2" fmla="*/ 3158836 h 3158836"/>
              <a:gd name="connsiteX3" fmla="*/ 2618508 w 8011390"/>
              <a:gd name="connsiteY3" fmla="*/ 2067790 h 3158836"/>
              <a:gd name="connsiteX0" fmla="*/ 0 w 8094519"/>
              <a:gd name="connsiteY0" fmla="*/ 3273135 h 3273135"/>
              <a:gd name="connsiteX1" fmla="*/ 83129 w 8094519"/>
              <a:gd name="connsiteY1" fmla="*/ 0 h 3273135"/>
              <a:gd name="connsiteX2" fmla="*/ 8094519 w 8094519"/>
              <a:gd name="connsiteY2" fmla="*/ 3158836 h 3273135"/>
              <a:gd name="connsiteX3" fmla="*/ 0 w 8094519"/>
              <a:gd name="connsiteY3" fmla="*/ 3273135 h 3273135"/>
              <a:gd name="connsiteX0" fmla="*/ 0 w 8094519"/>
              <a:gd name="connsiteY0" fmla="*/ 1953490 h 1953490"/>
              <a:gd name="connsiteX1" fmla="*/ 218210 w 8094519"/>
              <a:gd name="connsiteY1" fmla="*/ 0 h 1953490"/>
              <a:gd name="connsiteX2" fmla="*/ 8094519 w 8094519"/>
              <a:gd name="connsiteY2" fmla="*/ 1839191 h 1953490"/>
              <a:gd name="connsiteX3" fmla="*/ 0 w 8094519"/>
              <a:gd name="connsiteY3" fmla="*/ 1953490 h 1953490"/>
              <a:gd name="connsiteX0" fmla="*/ 270163 w 7876309"/>
              <a:gd name="connsiteY0" fmla="*/ 1735281 h 1839191"/>
              <a:gd name="connsiteX1" fmla="*/ 0 w 7876309"/>
              <a:gd name="connsiteY1" fmla="*/ 0 h 1839191"/>
              <a:gd name="connsiteX2" fmla="*/ 7876309 w 7876309"/>
              <a:gd name="connsiteY2" fmla="*/ 1839191 h 1839191"/>
              <a:gd name="connsiteX3" fmla="*/ 270163 w 7876309"/>
              <a:gd name="connsiteY3" fmla="*/ 1735281 h 1839191"/>
              <a:gd name="connsiteX0" fmla="*/ 0 w 7897091"/>
              <a:gd name="connsiteY0" fmla="*/ 1693717 h 1839191"/>
              <a:gd name="connsiteX1" fmla="*/ 20782 w 7897091"/>
              <a:gd name="connsiteY1" fmla="*/ 0 h 1839191"/>
              <a:gd name="connsiteX2" fmla="*/ 7897091 w 7897091"/>
              <a:gd name="connsiteY2" fmla="*/ 1839191 h 1839191"/>
              <a:gd name="connsiteX3" fmla="*/ 0 w 7897091"/>
              <a:gd name="connsiteY3" fmla="*/ 1693717 h 1839191"/>
              <a:gd name="connsiteX0" fmla="*/ 0 w 7897091"/>
              <a:gd name="connsiteY0" fmla="*/ 1246908 h 1392382"/>
              <a:gd name="connsiteX1" fmla="*/ 10391 w 7897091"/>
              <a:gd name="connsiteY1" fmla="*/ 0 h 1392382"/>
              <a:gd name="connsiteX2" fmla="*/ 7897091 w 7897091"/>
              <a:gd name="connsiteY2" fmla="*/ 1392382 h 1392382"/>
              <a:gd name="connsiteX3" fmla="*/ 0 w 7897091"/>
              <a:gd name="connsiteY3" fmla="*/ 1246908 h 1392382"/>
              <a:gd name="connsiteX0" fmla="*/ 0 w 9684327"/>
              <a:gd name="connsiteY0" fmla="*/ 1246908 h 1246908"/>
              <a:gd name="connsiteX1" fmla="*/ 10391 w 9684327"/>
              <a:gd name="connsiteY1" fmla="*/ 0 h 1246908"/>
              <a:gd name="connsiteX2" fmla="*/ 9684327 w 9684327"/>
              <a:gd name="connsiteY2" fmla="*/ 1236518 h 1246908"/>
              <a:gd name="connsiteX3" fmla="*/ 0 w 9684327"/>
              <a:gd name="connsiteY3" fmla="*/ 1246908 h 1246908"/>
            </a:gdLst>
            <a:ahLst/>
            <a:cxnLst>
              <a:cxn ang="0">
                <a:pos x="connsiteX0" y="connsiteY0"/>
              </a:cxn>
              <a:cxn ang="0">
                <a:pos x="connsiteX1" y="connsiteY1"/>
              </a:cxn>
              <a:cxn ang="0">
                <a:pos x="connsiteX2" y="connsiteY2"/>
              </a:cxn>
              <a:cxn ang="0">
                <a:pos x="connsiteX3" y="connsiteY3"/>
              </a:cxn>
            </a:cxnLst>
            <a:rect l="l" t="t" r="r" b="b"/>
            <a:pathLst>
              <a:path w="9684327" h="1246908">
                <a:moveTo>
                  <a:pt x="0" y="1246908"/>
                </a:moveTo>
                <a:cubicBezTo>
                  <a:pt x="3464" y="831272"/>
                  <a:pt x="6927" y="415636"/>
                  <a:pt x="10391" y="0"/>
                </a:cubicBezTo>
                <a:lnTo>
                  <a:pt x="9684327" y="1236518"/>
                </a:lnTo>
                <a:lnTo>
                  <a:pt x="0" y="1246908"/>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11170226" y="3813462"/>
            <a:ext cx="1091047" cy="3044537"/>
          </a:xfrm>
          <a:custGeom>
            <a:avLst/>
            <a:gdLst>
              <a:gd name="connsiteX0" fmla="*/ 0 w 3740727"/>
              <a:gd name="connsiteY0" fmla="*/ 2150918 h 2150918"/>
              <a:gd name="connsiteX1" fmla="*/ 1870364 w 3740727"/>
              <a:gd name="connsiteY1" fmla="*/ 0 h 2150918"/>
              <a:gd name="connsiteX2" fmla="*/ 3740727 w 3740727"/>
              <a:gd name="connsiteY2" fmla="*/ 2150918 h 2150918"/>
              <a:gd name="connsiteX3" fmla="*/ 0 w 3740727"/>
              <a:gd name="connsiteY3" fmla="*/ 2150918 h 2150918"/>
              <a:gd name="connsiteX0" fmla="*/ 0 w 3740727"/>
              <a:gd name="connsiteY0" fmla="*/ 4135582 h 4135582"/>
              <a:gd name="connsiteX1" fmla="*/ 2213264 w 3740727"/>
              <a:gd name="connsiteY1" fmla="*/ 0 h 4135582"/>
              <a:gd name="connsiteX2" fmla="*/ 3740727 w 3740727"/>
              <a:gd name="connsiteY2" fmla="*/ 4135582 h 4135582"/>
              <a:gd name="connsiteX3" fmla="*/ 0 w 3740727"/>
              <a:gd name="connsiteY3" fmla="*/ 4135582 h 4135582"/>
              <a:gd name="connsiteX0" fmla="*/ 0 w 4239491"/>
              <a:gd name="connsiteY0" fmla="*/ 3158837 h 4135582"/>
              <a:gd name="connsiteX1" fmla="*/ 2712028 w 4239491"/>
              <a:gd name="connsiteY1" fmla="*/ 0 h 4135582"/>
              <a:gd name="connsiteX2" fmla="*/ 4239491 w 4239491"/>
              <a:gd name="connsiteY2" fmla="*/ 4135582 h 4135582"/>
              <a:gd name="connsiteX3" fmla="*/ 0 w 4239491"/>
              <a:gd name="connsiteY3" fmla="*/ 3158837 h 4135582"/>
              <a:gd name="connsiteX0" fmla="*/ 0 w 2712028"/>
              <a:gd name="connsiteY0" fmla="*/ 3158837 h 3158837"/>
              <a:gd name="connsiteX1" fmla="*/ 2712028 w 2712028"/>
              <a:gd name="connsiteY1" fmla="*/ 0 h 3158837"/>
              <a:gd name="connsiteX2" fmla="*/ 2337954 w 2712028"/>
              <a:gd name="connsiteY2" fmla="*/ 2982191 h 3158837"/>
              <a:gd name="connsiteX3" fmla="*/ 0 w 2712028"/>
              <a:gd name="connsiteY3" fmla="*/ 3158837 h 3158837"/>
              <a:gd name="connsiteX0" fmla="*/ 0 w 2712028"/>
              <a:gd name="connsiteY0" fmla="*/ 3158837 h 3158837"/>
              <a:gd name="connsiteX1" fmla="*/ 2712028 w 2712028"/>
              <a:gd name="connsiteY1" fmla="*/ 0 h 3158837"/>
              <a:gd name="connsiteX2" fmla="*/ 2670463 w 2712028"/>
              <a:gd name="connsiteY2" fmla="*/ 3002973 h 3158837"/>
              <a:gd name="connsiteX3" fmla="*/ 0 w 2712028"/>
              <a:gd name="connsiteY3" fmla="*/ 3158837 h 3158837"/>
              <a:gd name="connsiteX0" fmla="*/ 0 w 1496292"/>
              <a:gd name="connsiteY0" fmla="*/ 2857501 h 3002973"/>
              <a:gd name="connsiteX1" fmla="*/ 1496292 w 1496292"/>
              <a:gd name="connsiteY1" fmla="*/ 0 h 3002973"/>
              <a:gd name="connsiteX2" fmla="*/ 1454727 w 1496292"/>
              <a:gd name="connsiteY2" fmla="*/ 3002973 h 3002973"/>
              <a:gd name="connsiteX3" fmla="*/ 0 w 1496292"/>
              <a:gd name="connsiteY3" fmla="*/ 2857501 h 3002973"/>
              <a:gd name="connsiteX0" fmla="*/ 0 w 1070265"/>
              <a:gd name="connsiteY0" fmla="*/ 2951019 h 3002973"/>
              <a:gd name="connsiteX1" fmla="*/ 1070265 w 1070265"/>
              <a:gd name="connsiteY1" fmla="*/ 0 h 3002973"/>
              <a:gd name="connsiteX2" fmla="*/ 1028700 w 1070265"/>
              <a:gd name="connsiteY2" fmla="*/ 3002973 h 3002973"/>
              <a:gd name="connsiteX3" fmla="*/ 0 w 1070265"/>
              <a:gd name="connsiteY3" fmla="*/ 2951019 h 3002973"/>
              <a:gd name="connsiteX0" fmla="*/ 0 w 1091047"/>
              <a:gd name="connsiteY0" fmla="*/ 3044537 h 3044537"/>
              <a:gd name="connsiteX1" fmla="*/ 1091047 w 1091047"/>
              <a:gd name="connsiteY1" fmla="*/ 0 h 3044537"/>
              <a:gd name="connsiteX2" fmla="*/ 1049482 w 1091047"/>
              <a:gd name="connsiteY2" fmla="*/ 3002973 h 3044537"/>
              <a:gd name="connsiteX3" fmla="*/ 0 w 1091047"/>
              <a:gd name="connsiteY3" fmla="*/ 3044537 h 3044537"/>
            </a:gdLst>
            <a:ahLst/>
            <a:cxnLst>
              <a:cxn ang="0">
                <a:pos x="connsiteX0" y="connsiteY0"/>
              </a:cxn>
              <a:cxn ang="0">
                <a:pos x="connsiteX1" y="connsiteY1"/>
              </a:cxn>
              <a:cxn ang="0">
                <a:pos x="connsiteX2" y="connsiteY2"/>
              </a:cxn>
              <a:cxn ang="0">
                <a:pos x="connsiteX3" y="connsiteY3"/>
              </a:cxn>
            </a:cxnLst>
            <a:rect l="l" t="t" r="r" b="b"/>
            <a:pathLst>
              <a:path w="1091047" h="3044537">
                <a:moveTo>
                  <a:pt x="0" y="3044537"/>
                </a:moveTo>
                <a:lnTo>
                  <a:pt x="1091047" y="0"/>
                </a:lnTo>
                <a:lnTo>
                  <a:pt x="1049482" y="3002973"/>
                </a:lnTo>
                <a:lnTo>
                  <a:pt x="0" y="3044537"/>
                </a:lnTo>
                <a:close/>
              </a:path>
            </a:pathLst>
          </a:custGeom>
          <a:solidFill>
            <a:srgbClr val="0C7DA5"/>
          </a:solidFill>
          <a:ln>
            <a:solidFill>
              <a:srgbClr val="0C7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1498400" y="6400800"/>
            <a:ext cx="446400" cy="345600"/>
          </a:xfrm>
          <a:prstGeom prst="rect">
            <a:avLst/>
          </a:prstGeom>
          <a:solidFill>
            <a:srgbClr val="0C7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UTM Avo" panose="02040603050506020204" pitchFamily="18" charset="0"/>
              </a:rPr>
              <a:t>10</a:t>
            </a:r>
            <a:endParaRPr lang="en-US" sz="1200" dirty="0">
              <a:solidFill>
                <a:schemeClr val="bg1"/>
              </a:solidFill>
              <a:latin typeface="UTM Avo" panose="02040603050506020204" pitchFamily="18" charset="0"/>
            </a:endParaRPr>
          </a:p>
        </p:txBody>
      </p:sp>
      <p:sp>
        <p:nvSpPr>
          <p:cNvPr id="20" name="TextBox 19"/>
          <p:cNvSpPr txBox="1"/>
          <p:nvPr/>
        </p:nvSpPr>
        <p:spPr>
          <a:xfrm>
            <a:off x="4655429" y="394507"/>
            <a:ext cx="2183739" cy="523220"/>
          </a:xfrm>
          <a:prstGeom prst="rect">
            <a:avLst/>
          </a:prstGeom>
          <a:noFill/>
        </p:spPr>
        <p:txBody>
          <a:bodyPr wrap="none" rtlCol="0">
            <a:spAutoFit/>
          </a:bodyPr>
          <a:lstStyle/>
          <a:p>
            <a:r>
              <a:rPr lang="en-US" sz="2800" b="1" dirty="0">
                <a:solidFill>
                  <a:srgbClr val="0C7DA5"/>
                </a:solidFill>
                <a:latin typeface="UTM Avo" panose="02040603050506020204" pitchFamily="18" charset="0"/>
              </a:rPr>
              <a:t>CERTIFICATES</a:t>
            </a:r>
            <a:endParaRPr lang="vi-VN" sz="2800" b="1" dirty="0">
              <a:solidFill>
                <a:srgbClr val="0C7DA5"/>
              </a:solidFill>
              <a:latin typeface="UTM Aurora" panose="02040603050506020204" pitchFamily="18" charset="0"/>
            </a:endParaRPr>
          </a:p>
        </p:txBody>
      </p:sp>
    </p:spTree>
    <p:extLst>
      <p:ext uri="{BB962C8B-B14F-4D97-AF65-F5344CB8AC3E}">
        <p14:creationId xmlns:p14="http://schemas.microsoft.com/office/powerpoint/2010/main" val="2579739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1947</Words>
  <Application>Microsoft Office PowerPoint</Application>
  <PresentationFormat>Widescreen</PresentationFormat>
  <Paragraphs>340</Paragraphs>
  <Slides>29</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Calibri </vt:lpstr>
      <vt:lpstr>Calibri Light</vt:lpstr>
      <vt:lpstr>Georgia Ref</vt:lpstr>
      <vt:lpstr>SamsungOne 800C</vt:lpstr>
      <vt:lpstr>Segoe UI Light</vt:lpstr>
      <vt:lpstr>Times New Roman</vt:lpstr>
      <vt:lpstr>UTM Aurora</vt:lpstr>
      <vt:lpstr>UTM 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dc:creator>
  <cp:lastModifiedBy>Khang Hoa</cp:lastModifiedBy>
  <cp:revision>170</cp:revision>
  <dcterms:created xsi:type="dcterms:W3CDTF">2016-07-18T03:43:37Z</dcterms:created>
  <dcterms:modified xsi:type="dcterms:W3CDTF">2020-02-06T10:59:05Z</dcterms:modified>
</cp:coreProperties>
</file>